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lsm" ContentType="application/vnd.ms-excel.sheet.macroEnabled.12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2"/>
  </p:notesMasterIdLst>
  <p:sldIdLst>
    <p:sldId id="256" r:id="rId2"/>
    <p:sldId id="257" r:id="rId3"/>
    <p:sldId id="258" r:id="rId4"/>
    <p:sldId id="259" r:id="rId5"/>
    <p:sldId id="260" r:id="rId6"/>
    <p:sldId id="280" r:id="rId7"/>
    <p:sldId id="430" r:id="rId8"/>
    <p:sldId id="303" r:id="rId9"/>
    <p:sldId id="304" r:id="rId10"/>
    <p:sldId id="305" r:id="rId11"/>
    <p:sldId id="306" r:id="rId12"/>
    <p:sldId id="397" r:id="rId13"/>
    <p:sldId id="399" r:id="rId14"/>
    <p:sldId id="424" r:id="rId15"/>
    <p:sldId id="392" r:id="rId16"/>
    <p:sldId id="437" r:id="rId17"/>
    <p:sldId id="438" r:id="rId18"/>
    <p:sldId id="428" r:id="rId19"/>
    <p:sldId id="422" r:id="rId20"/>
    <p:sldId id="425" r:id="rId21"/>
    <p:sldId id="426" r:id="rId22"/>
    <p:sldId id="427" r:id="rId23"/>
    <p:sldId id="286" r:id="rId24"/>
    <p:sldId id="403" r:id="rId25"/>
    <p:sldId id="307" r:id="rId26"/>
    <p:sldId id="400" r:id="rId27"/>
    <p:sldId id="309" r:id="rId28"/>
    <p:sldId id="308" r:id="rId29"/>
    <p:sldId id="401" r:id="rId30"/>
    <p:sldId id="396" r:id="rId31"/>
    <p:sldId id="402" r:id="rId32"/>
    <p:sldId id="393" r:id="rId33"/>
    <p:sldId id="394" r:id="rId34"/>
    <p:sldId id="398" r:id="rId35"/>
    <p:sldId id="395" r:id="rId36"/>
    <p:sldId id="421" r:id="rId37"/>
    <p:sldId id="439" r:id="rId38"/>
    <p:sldId id="405" r:id="rId39"/>
    <p:sldId id="419" r:id="rId40"/>
    <p:sldId id="407" r:id="rId41"/>
    <p:sldId id="406" r:id="rId42"/>
    <p:sldId id="408" r:id="rId43"/>
    <p:sldId id="412" r:id="rId44"/>
    <p:sldId id="413" r:id="rId45"/>
    <p:sldId id="411" r:id="rId46"/>
    <p:sldId id="409" r:id="rId47"/>
    <p:sldId id="410" r:id="rId48"/>
    <p:sldId id="414" r:id="rId49"/>
    <p:sldId id="415" r:id="rId50"/>
    <p:sldId id="418" r:id="rId51"/>
    <p:sldId id="420" r:id="rId52"/>
    <p:sldId id="416" r:id="rId53"/>
    <p:sldId id="417" r:id="rId54"/>
    <p:sldId id="423" r:id="rId55"/>
    <p:sldId id="431" r:id="rId56"/>
    <p:sldId id="432" r:id="rId57"/>
    <p:sldId id="435" r:id="rId58"/>
    <p:sldId id="436" r:id="rId59"/>
    <p:sldId id="276" r:id="rId60"/>
    <p:sldId id="275" r:id="rId61"/>
  </p:sldIdLst>
  <p:sldSz cx="6858000" cy="9906000" type="A4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1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yo Nozaki" initials="RN" lastIdx="1" clrIdx="0">
    <p:extLst>
      <p:ext uri="{19B8F6BF-5375-455C-9EA6-DF929625EA0E}">
        <p15:presenceInfo xmlns:p15="http://schemas.microsoft.com/office/powerpoint/2012/main" userId="392c27c9e49268a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5F9"/>
    <a:srgbClr val="0070C0"/>
    <a:srgbClr val="F6868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57" autoAdjust="0"/>
    <p:restoredTop sz="94660"/>
  </p:normalViewPr>
  <p:slideViewPr>
    <p:cSldViewPr snapToGrid="0" showGuides="1">
      <p:cViewPr>
        <p:scale>
          <a:sx n="150" d="100"/>
          <a:sy n="150" d="100"/>
        </p:scale>
        <p:origin x="1710" y="108"/>
      </p:cViewPr>
      <p:guideLst>
        <p:guide orient="horz" pos="3120"/>
        <p:guide pos="21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920" cy="481728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1728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950D9ED6-7A08-499A-95EC-E1D92DDF1BFF}" type="datetimeFigureOut">
              <a:rPr kumimoji="1" lang="ja-JP" altLang="en-US" smtClean="0"/>
              <a:t>2023/12/22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535238" y="1200150"/>
            <a:ext cx="224472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119474"/>
            <a:ext cx="3169920" cy="48172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172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EC5CBA6C-5079-4F7D-9C03-A85FF6B43F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0731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16CFC-FF19-4781-A4DE-2CC7675F8B77}" type="datetime1">
              <a:rPr kumimoji="1" lang="ja-JP" altLang="en-US" smtClean="0"/>
              <a:t>2023/12/22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770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7D9C7-92B9-45BC-9B90-DF46B6BA5261}" type="datetime1">
              <a:rPr kumimoji="1" lang="ja-JP" altLang="en-US" smtClean="0"/>
              <a:t>2023/12/22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8548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E951-F883-47B4-992D-28B105B4F533}" type="datetime1">
              <a:rPr kumimoji="1" lang="ja-JP" altLang="en-US" smtClean="0"/>
              <a:t>2023/12/22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8258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ECC3-BF8E-40B9-98D0-EB423D6D312D}" type="datetime1">
              <a:rPr kumimoji="1" lang="ja-JP" altLang="en-US" smtClean="0"/>
              <a:t>2023/12/22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5075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B603-9607-4716-A4DF-15DFAC2CBFC0}" type="datetime1">
              <a:rPr kumimoji="1" lang="ja-JP" altLang="en-US" smtClean="0"/>
              <a:t>2023/12/22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899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3539-77BC-4B9B-8FEB-BABBDB0F9E82}" type="datetime1">
              <a:rPr kumimoji="1" lang="ja-JP" altLang="en-US" smtClean="0"/>
              <a:t>2023/12/22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3683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2692-4F00-4475-B8C7-7EA8D8766404}" type="datetime1">
              <a:rPr kumimoji="1" lang="ja-JP" altLang="en-US" smtClean="0"/>
              <a:t>2023/12/22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5633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0F9A5-361D-4B1F-9197-7B30DA4A1F5A}" type="datetime1">
              <a:rPr kumimoji="1" lang="ja-JP" altLang="en-US" smtClean="0"/>
              <a:t>2023/12/22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0194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1F95A-AC2B-4F20-8198-249CEB211796}" type="datetime1">
              <a:rPr kumimoji="1" lang="ja-JP" altLang="en-US" smtClean="0"/>
              <a:t>2023/12/22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3932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54FBC-97DF-46E6-B229-C1AB79D31D63}" type="datetime1">
              <a:rPr kumimoji="1" lang="ja-JP" altLang="en-US" smtClean="0"/>
              <a:t>2023/12/22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5858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7F650-F24F-4F22-8E51-1A02B1045C19}" type="datetime1">
              <a:rPr kumimoji="1" lang="ja-JP" altLang="en-US" smtClean="0"/>
              <a:t>2023/12/22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2064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B0633-D700-42EF-BCAE-7726817DF085}" type="datetime1">
              <a:rPr kumimoji="1" lang="ja-JP" altLang="en-US" smtClean="0"/>
              <a:t>2023/12/22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307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microsoft.com/office/2007/relationships/hdphoto" Target="../media/hdphoto1.wdp"/><Relationship Id="rId12" Type="http://schemas.openxmlformats.org/officeDocument/2006/relationships/image" Target="../media/image35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2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25.svg"/><Relationship Id="rId4" Type="http://schemas.openxmlformats.org/officeDocument/2006/relationships/image" Target="../media/image50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16.sv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12" Type="http://schemas.openxmlformats.org/officeDocument/2006/relationships/image" Target="../media/image1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2.png"/><Relationship Id="rId5" Type="http://schemas.openxmlformats.org/officeDocument/2006/relationships/image" Target="../media/image58.pn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52.png"/><Relationship Id="rId9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52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79.jp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91.png"/><Relationship Id="rId7" Type="http://schemas.openxmlformats.org/officeDocument/2006/relationships/image" Target="../media/image8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79.jpg"/><Relationship Id="rId10" Type="http://schemas.openxmlformats.org/officeDocument/2006/relationships/image" Target="../media/image81.png"/><Relationship Id="rId4" Type="http://schemas.openxmlformats.org/officeDocument/2006/relationships/image" Target="../media/image92.png"/><Relationship Id="rId9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emf"/><Relationship Id="rId4" Type="http://schemas.openxmlformats.org/officeDocument/2006/relationships/package" Target="../embeddings/Microsoft_Excel_Worksheet1.xlsx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32.png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16.svg"/><Relationship Id="rId3" Type="http://schemas.openxmlformats.org/officeDocument/2006/relationships/image" Target="../media/image99.png"/><Relationship Id="rId7" Type="http://schemas.openxmlformats.org/officeDocument/2006/relationships/image" Target="../media/image80.png"/><Relationship Id="rId12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32.png"/><Relationship Id="rId5" Type="http://schemas.openxmlformats.org/officeDocument/2006/relationships/image" Target="../media/image79.jpg"/><Relationship Id="rId10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11" Type="http://schemas.openxmlformats.org/officeDocument/2006/relationships/image" Target="../media/image16.svg"/><Relationship Id="rId5" Type="http://schemas.openxmlformats.org/officeDocument/2006/relationships/image" Target="../media/image106.png"/><Relationship Id="rId10" Type="http://schemas.openxmlformats.org/officeDocument/2006/relationships/image" Target="../media/image15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0.emf"/><Relationship Id="rId3" Type="http://schemas.openxmlformats.org/officeDocument/2006/relationships/image" Target="../media/image104.png"/><Relationship Id="rId7" Type="http://schemas.openxmlformats.org/officeDocument/2006/relationships/image" Target="../media/image115.png"/><Relationship Id="rId12" Type="http://schemas.openxmlformats.org/officeDocument/2006/relationships/package" Target="../embeddings/Microsoft_Excel_Worksheet2.xlsx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Relationship Id="rId14" Type="http://schemas.openxmlformats.org/officeDocument/2006/relationships/image" Target="../media/image12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2.emf"/><Relationship Id="rId3" Type="http://schemas.openxmlformats.org/officeDocument/2006/relationships/image" Target="../media/image104.png"/><Relationship Id="rId7" Type="http://schemas.openxmlformats.org/officeDocument/2006/relationships/image" Target="../media/image115.png"/><Relationship Id="rId12" Type="http://schemas.openxmlformats.org/officeDocument/2006/relationships/package" Target="../embeddings/Microsoft_Excel_Worksheet3.xlsx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3.emf"/><Relationship Id="rId3" Type="http://schemas.openxmlformats.org/officeDocument/2006/relationships/image" Target="../media/image104.png"/><Relationship Id="rId7" Type="http://schemas.openxmlformats.org/officeDocument/2006/relationships/image" Target="../media/image115.png"/><Relationship Id="rId12" Type="http://schemas.openxmlformats.org/officeDocument/2006/relationships/package" Target="../embeddings/Microsoft_Excel_Worksheet4.xlsx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5" Type="http://schemas.openxmlformats.org/officeDocument/2006/relationships/image" Target="../media/image124.emf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Relationship Id="rId14" Type="http://schemas.openxmlformats.org/officeDocument/2006/relationships/oleObject" Target="../embeddings/oleObject1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04.png"/><Relationship Id="rId7" Type="http://schemas.openxmlformats.org/officeDocument/2006/relationships/image" Target="../media/image127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5.png"/><Relationship Id="rId4" Type="http://schemas.openxmlformats.org/officeDocument/2006/relationships/image" Target="../media/image16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148.wmf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Relationship Id="rId6" Type="http://schemas.openxmlformats.org/officeDocument/2006/relationships/package" Target="../embeddings/Microsoft_Excel_Worksheet5.xlsx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package" Target="../embeddings/Microsoft_Excel_Worksheet6.xlsx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5.w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1.xml"/><Relationship Id="rId6" Type="http://schemas.openxmlformats.org/officeDocument/2006/relationships/package" Target="../embeddings/Microsoft_Excel_Macro-Enabled_Worksheet.xlsm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drawingObject2">
            <a:extLst>
              <a:ext uri="{FF2B5EF4-FFF2-40B4-BE49-F238E27FC236}">
                <a16:creationId xmlns:a16="http://schemas.microsoft.com/office/drawing/2014/main" id="{E8D9608A-6B4B-4561-B61C-C74C30FB5185}"/>
              </a:ext>
            </a:extLst>
          </p:cNvPr>
          <p:cNvGrpSpPr>
            <a:grpSpLocks/>
          </p:cNvGrpSpPr>
          <p:nvPr/>
        </p:nvGrpSpPr>
        <p:grpSpPr bwMode="auto">
          <a:xfrm>
            <a:off x="406400" y="3687445"/>
            <a:ext cx="6045200" cy="2531668"/>
            <a:chOff x="0" y="0"/>
            <a:chExt cx="60452" cy="14719"/>
          </a:xfrm>
        </p:grpSpPr>
        <p:sp>
          <p:nvSpPr>
            <p:cNvPr id="5" name="Shape 3">
              <a:extLst>
                <a:ext uri="{FF2B5EF4-FFF2-40B4-BE49-F238E27FC236}">
                  <a16:creationId xmlns:a16="http://schemas.microsoft.com/office/drawing/2014/main" id="{2A6BEF9C-6AE2-4714-89C9-41C77A60F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395"/>
              <a:ext cx="57092" cy="6"/>
            </a:xfrm>
            <a:custGeom>
              <a:avLst/>
              <a:gdLst>
                <a:gd name="T0" fmla="*/ 0 w 5709284"/>
                <a:gd name="T1" fmla="*/ 0 h 635"/>
                <a:gd name="T2" fmla="*/ 5709284 w 5709284"/>
                <a:gd name="T3" fmla="*/ 635 h 635"/>
                <a:gd name="T4" fmla="*/ 0 w 5709284"/>
                <a:gd name="T5" fmla="*/ 0 h 635"/>
                <a:gd name="T6" fmla="*/ 5709284 w 5709284"/>
                <a:gd name="T7" fmla="*/ 63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T4" t="T5" r="T6" b="T7"/>
              <a:pathLst>
                <a:path w="5709284" h="635">
                  <a:moveTo>
                    <a:pt x="0" y="0"/>
                  </a:moveTo>
                  <a:lnTo>
                    <a:pt x="5709284" y="635"/>
                  </a:ln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/>
            </a:p>
          </p:txBody>
        </p:sp>
        <p:sp>
          <p:nvSpPr>
            <p:cNvPr id="6" name="Shape 4">
              <a:extLst>
                <a:ext uri="{FF2B5EF4-FFF2-40B4-BE49-F238E27FC236}">
                  <a16:creationId xmlns:a16="http://schemas.microsoft.com/office/drawing/2014/main" id="{2CDC2C1D-88BF-4C3A-95C8-8992DD55D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7" y="0"/>
              <a:ext cx="4255" cy="14719"/>
            </a:xfrm>
            <a:custGeom>
              <a:avLst/>
              <a:gdLst>
                <a:gd name="T0" fmla="*/ 0 w 425451"/>
                <a:gd name="T1" fmla="*/ 0 h 1471930"/>
                <a:gd name="T2" fmla="*/ 0 w 425451"/>
                <a:gd name="T3" fmla="*/ 1471930 h 1471930"/>
                <a:gd name="T4" fmla="*/ 425451 w 425451"/>
                <a:gd name="T5" fmla="*/ 1471930 h 1471930"/>
                <a:gd name="T6" fmla="*/ 425451 w 425451"/>
                <a:gd name="T7" fmla="*/ 0 h 1471930"/>
                <a:gd name="T8" fmla="*/ 0 w 425451"/>
                <a:gd name="T9" fmla="*/ 0 h 1471930"/>
                <a:gd name="T10" fmla="*/ 0 w 425451"/>
                <a:gd name="T11" fmla="*/ 0 h 1471930"/>
                <a:gd name="T12" fmla="*/ 425451 w 425451"/>
                <a:gd name="T13" fmla="*/ 1471930 h 147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425451" h="1471930">
                  <a:moveTo>
                    <a:pt x="0" y="0"/>
                  </a:moveTo>
                  <a:lnTo>
                    <a:pt x="0" y="1471930"/>
                  </a:lnTo>
                  <a:lnTo>
                    <a:pt x="425451" y="1471930"/>
                  </a:lnTo>
                  <a:lnTo>
                    <a:pt x="425451" y="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/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3ECEFA4-271F-4CD8-A6FE-097AC17AA450}"/>
              </a:ext>
            </a:extLst>
          </p:cNvPr>
          <p:cNvSpPr txBox="1"/>
          <p:nvPr/>
        </p:nvSpPr>
        <p:spPr>
          <a:xfrm>
            <a:off x="1070833" y="3880875"/>
            <a:ext cx="4955267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b="1" dirty="0"/>
              <a:t>CKD process system phase3 specifications</a:t>
            </a:r>
          </a:p>
          <a:p>
            <a:pPr algn="r"/>
            <a:r>
              <a:rPr kumimoji="1" lang="en-US" altLang="ja-JP" b="1" dirty="0"/>
              <a:t>Documentation </a:t>
            </a:r>
            <a:r>
              <a:rPr kumimoji="1" lang="en-US" altLang="ja-JP" b="1" dirty="0" err="1"/>
              <a:t>EN</a:t>
            </a:r>
            <a:r>
              <a:rPr kumimoji="1" lang="en-US" altLang="ja-JP" b="1" dirty="0"/>
              <a:t> Blueprint for ANI</a:t>
            </a:r>
          </a:p>
          <a:p>
            <a:pPr algn="r"/>
            <a:r>
              <a:rPr kumimoji="1" lang="en-US" altLang="ja-JP" sz="1400" b="1" dirty="0"/>
              <a:t>Blueprint</a:t>
            </a:r>
          </a:p>
          <a:p>
            <a:pPr algn="r"/>
            <a:endParaRPr kumimoji="1" lang="en-US" altLang="ja-JP" sz="1400" dirty="0"/>
          </a:p>
          <a:p>
            <a:pPr algn="r"/>
            <a:r>
              <a:rPr kumimoji="1" lang="en-US" altLang="ja-JP" sz="1200" dirty="0"/>
              <a:t>R7</a:t>
            </a:r>
          </a:p>
          <a:p>
            <a:pPr algn="r"/>
            <a:endParaRPr kumimoji="1" lang="en-US" altLang="ja-JP" sz="1200" dirty="0"/>
          </a:p>
          <a:p>
            <a:pPr algn="r"/>
            <a:r>
              <a:rPr kumimoji="1" lang="en-US" altLang="ja-JP" sz="1200" dirty="0"/>
              <a:t>Made for : </a:t>
            </a:r>
            <a:r>
              <a:rPr kumimoji="1" lang="en-US" altLang="ja-JP" sz="1200" dirty="0" err="1"/>
              <a:t>A.N.I</a:t>
            </a:r>
            <a:r>
              <a:rPr kumimoji="1" lang="en-US" altLang="ja-JP" sz="1200" dirty="0"/>
              <a:t>. LOGISTICS, LTD.</a:t>
            </a:r>
          </a:p>
          <a:p>
            <a:pPr algn="r"/>
            <a:r>
              <a:rPr kumimoji="1" lang="en-US" altLang="ja-JP" sz="1200" dirty="0"/>
              <a:t>By : TOMAS TECH CO.,LTD.</a:t>
            </a:r>
          </a:p>
          <a:p>
            <a:pPr algn="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600D60E-DEF8-4FC2-9AF6-F632CD65EC1B}"/>
              </a:ext>
            </a:extLst>
          </p:cNvPr>
          <p:cNvSpPr/>
          <p:nvPr/>
        </p:nvSpPr>
        <p:spPr>
          <a:xfrm>
            <a:off x="406401" y="479503"/>
            <a:ext cx="1544320" cy="4896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rgbClr val="FF0000"/>
                </a:solidFill>
              </a:rPr>
              <a:t>Version 22/Dec/2023</a:t>
            </a:r>
          </a:p>
        </p:txBody>
      </p:sp>
      <p:sp>
        <p:nvSpPr>
          <p:cNvPr id="17" name="スライド番号プレースホルダー 16">
            <a:extLst>
              <a:ext uri="{FF2B5EF4-FFF2-40B4-BE49-F238E27FC236}">
                <a16:creationId xmlns:a16="http://schemas.microsoft.com/office/drawing/2014/main" id="{5B4DA840-04A4-4B68-85C0-2E5D055F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010B2CE-2E6A-4AD5-BE49-4FB62FDB8834}"/>
              </a:ext>
            </a:extLst>
          </p:cNvPr>
          <p:cNvSpPr/>
          <p:nvPr/>
        </p:nvSpPr>
        <p:spPr>
          <a:xfrm>
            <a:off x="4907281" y="479503"/>
            <a:ext cx="1544320" cy="4896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rgbClr val="FF0000"/>
                </a:solidFill>
              </a:rPr>
              <a:t>Confidential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D62EA3E-A872-7E64-821E-C8BF0D00B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78" y="7912266"/>
            <a:ext cx="5955176" cy="142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34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C7920B3-D09A-E385-5830-9C4742D05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41" y="1244563"/>
            <a:ext cx="6117063" cy="4277564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information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7CC20DF-9AB7-4DA3-BDFC-90CE3856E41C}"/>
              </a:ext>
            </a:extLst>
          </p:cNvPr>
          <p:cNvSpPr txBox="1"/>
          <p:nvPr/>
        </p:nvSpPr>
        <p:spPr>
          <a:xfrm>
            <a:off x="328341" y="982952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5. Meiji card (Output data)</a:t>
            </a:r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338D0B00-FB3F-AD67-3247-6FFABA00365E}"/>
              </a:ext>
            </a:extLst>
          </p:cNvPr>
          <p:cNvSpPr/>
          <p:nvPr/>
        </p:nvSpPr>
        <p:spPr>
          <a:xfrm>
            <a:off x="3669333" y="5522127"/>
            <a:ext cx="2626085" cy="712471"/>
          </a:xfrm>
          <a:prstGeom prst="wedgeRectCallout">
            <a:avLst>
              <a:gd name="adj1" fmla="val -43935"/>
              <a:gd name="adj2" fmla="val -75503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dirty="0">
                <a:solidFill>
                  <a:srgbClr val="FF0000"/>
                </a:solidFill>
              </a:rPr>
              <a:t>Meiji card saves by using file name + part name. The save format is to save in PDF format.</a:t>
            </a:r>
          </a:p>
          <a:p>
            <a:r>
              <a:rPr kumimoji="1" lang="en-US" altLang="ja-JP" sz="800" dirty="0">
                <a:solidFill>
                  <a:srgbClr val="FF0000"/>
                </a:solidFill>
              </a:rPr>
              <a:t>There are 3800 types of parts..</a:t>
            </a:r>
          </a:p>
          <a:p>
            <a:r>
              <a:rPr kumimoji="1" lang="en-US" altLang="ja-JP" sz="800" dirty="0">
                <a:solidFill>
                  <a:srgbClr val="FF0000"/>
                </a:solidFill>
              </a:rPr>
              <a:t>Display on tablet and PC.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4B59A3C-B33C-EA56-F986-16B74B721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5742345"/>
            <a:ext cx="2763271" cy="39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44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information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7CC20DF-9AB7-4DA3-BDFC-90CE3856E41C}"/>
              </a:ext>
            </a:extLst>
          </p:cNvPr>
          <p:cNvSpPr txBox="1"/>
          <p:nvPr/>
        </p:nvSpPr>
        <p:spPr>
          <a:xfrm>
            <a:off x="328341" y="982952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6. Packing method (Output data)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ADBEED2-F36A-C833-F60D-A9F34088F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1" y="1244563"/>
            <a:ext cx="5751332" cy="39936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364CA49-E121-C09A-85C4-5D4B8F2E2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8" y="5237646"/>
            <a:ext cx="5686245" cy="394426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C66E4AE-04FE-1375-1470-9834557EC435}"/>
              </a:ext>
            </a:extLst>
          </p:cNvPr>
          <p:cNvGrpSpPr/>
          <p:nvPr/>
        </p:nvGrpSpPr>
        <p:grpSpPr>
          <a:xfrm>
            <a:off x="3991790" y="3258384"/>
            <a:ext cx="2459809" cy="2040816"/>
            <a:chOff x="3812953" y="2743200"/>
            <a:chExt cx="4446160" cy="385264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99D7FCB-9112-F636-89AC-6A6FEFEB53CE}"/>
                </a:ext>
              </a:extLst>
            </p:cNvPr>
            <p:cNvSpPr/>
            <p:nvPr/>
          </p:nvSpPr>
          <p:spPr>
            <a:xfrm>
              <a:off x="3880021" y="2743200"/>
              <a:ext cx="4379092" cy="3852649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60" rtlCol="0" anchor="t"/>
            <a:lstStyle/>
            <a:p>
              <a:r>
                <a:rPr kumimoji="1" lang="en-US" sz="900" dirty="0">
                  <a:solidFill>
                    <a:schemeClr val="tx1"/>
                  </a:solidFill>
                </a:rPr>
                <a:t>Tomas preferred to use the pattern in the item master settings below. The 1st 2 digits of package type in NET files will be mapped to the file name in the packing process automatically.</a:t>
              </a:r>
            </a:p>
            <a:p>
              <a:r>
                <a:rPr kumimoji="1" lang="en-US" sz="900" dirty="0">
                  <a:solidFill>
                    <a:schemeClr val="tx1"/>
                  </a:solidFill>
                </a:rPr>
                <a:t>INNER_PACKING_METHOD : </a:t>
              </a:r>
            </a:p>
            <a:p>
              <a:r>
                <a:rPr kumimoji="1" lang="en-US" sz="900" dirty="0">
                  <a:solidFill>
                    <a:schemeClr val="tx1"/>
                  </a:solidFill>
                </a:rPr>
                <a:t>&lt;BASIC_PART_NO&gt;_&lt;%PACKAGE_TYPE%&gt;.pdf</a:t>
              </a:r>
            </a:p>
            <a:p>
              <a:endParaRPr kumimoji="1" lang="en-US" sz="900" dirty="0">
                <a:solidFill>
                  <a:schemeClr val="tx1"/>
                </a:solidFill>
              </a:endParaRPr>
            </a:p>
            <a:p>
              <a:r>
                <a:rPr kumimoji="1" lang="en-US" sz="900" dirty="0">
                  <a:solidFill>
                    <a:schemeClr val="tx1"/>
                  </a:solidFill>
                </a:rPr>
                <a:t>Example:</a:t>
              </a:r>
            </a:p>
            <a:p>
              <a:r>
                <a:rPr kumimoji="1" lang="en-US" sz="900" dirty="0">
                  <a:solidFill>
                    <a:schemeClr val="tx1"/>
                  </a:solidFill>
                </a:rPr>
                <a:t>&lt;BASIC_PART_NO&gt;_RT.pdf</a:t>
              </a:r>
            </a:p>
            <a:p>
              <a:r>
                <a:rPr kumimoji="1" lang="en-US" sz="900" dirty="0">
                  <a:solidFill>
                    <a:schemeClr val="tx1"/>
                  </a:solidFill>
                </a:rPr>
                <a:t>&lt;BASIC_PART_NO&gt;_CA.pdf</a:t>
              </a:r>
            </a:p>
            <a:p>
              <a:r>
                <a:rPr kumimoji="1" lang="en-US" sz="900" dirty="0">
                  <a:solidFill>
                    <a:schemeClr val="tx1"/>
                  </a:solidFill>
                </a:rPr>
                <a:t>&lt;BASIC_PART_NO&gt;_PB.pdf</a:t>
              </a:r>
            </a:p>
          </p:txBody>
        </p:sp>
        <p:pic>
          <p:nvPicPr>
            <p:cNvPr id="6" name="Graphic 5" descr="Lightbulb with solid fill">
              <a:extLst>
                <a:ext uri="{FF2B5EF4-FFF2-40B4-BE49-F238E27FC236}">
                  <a16:creationId xmlns:a16="http://schemas.microsoft.com/office/drawing/2014/main" id="{B0D00A0E-0695-B269-FBAB-ABFA6D31A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12953" y="2877986"/>
              <a:ext cx="783939" cy="783939"/>
            </a:xfrm>
            <a:prstGeom prst="rect">
              <a:avLst/>
            </a:prstGeom>
          </p:spPr>
        </p:pic>
      </p:grp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836B22DD-4847-B914-6585-4F19E6467322}"/>
              </a:ext>
            </a:extLst>
          </p:cNvPr>
          <p:cNvSpPr/>
          <p:nvPr/>
        </p:nvSpPr>
        <p:spPr>
          <a:xfrm>
            <a:off x="3899601" y="5039274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87046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information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7CC20DF-9AB7-4DA3-BDFC-90CE3856E41C}"/>
              </a:ext>
            </a:extLst>
          </p:cNvPr>
          <p:cNvSpPr txBox="1"/>
          <p:nvPr/>
        </p:nvSpPr>
        <p:spPr>
          <a:xfrm>
            <a:off x="328341" y="982952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7. Packing method (Output data)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37FCD7A-EDE1-CF38-75AA-36918C227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1" y="1244563"/>
            <a:ext cx="5797630" cy="3909152"/>
          </a:xfrm>
          <a:prstGeom prst="rect">
            <a:avLst/>
          </a:prstGeom>
        </p:spPr>
      </p:pic>
      <p:sp>
        <p:nvSpPr>
          <p:cNvPr id="7" name="テキスト ボックス 28">
            <a:extLst>
              <a:ext uri="{FF2B5EF4-FFF2-40B4-BE49-F238E27FC236}">
                <a16:creationId xmlns:a16="http://schemas.microsoft.com/office/drawing/2014/main" id="{67CC20DF-9AB7-4DA3-BDFC-90CE3856E41C}"/>
              </a:ext>
            </a:extLst>
          </p:cNvPr>
          <p:cNvSpPr txBox="1"/>
          <p:nvPr/>
        </p:nvSpPr>
        <p:spPr>
          <a:xfrm>
            <a:off x="328341" y="5311478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8. Receiving day unit (Input data)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5573088"/>
            <a:ext cx="5922290" cy="3608309"/>
          </a:xfrm>
          <a:prstGeom prst="rect">
            <a:avLst/>
          </a:prstGeom>
        </p:spPr>
      </p:pic>
      <p:sp>
        <p:nvSpPr>
          <p:cNvPr id="10" name="吹き出し: 四角形 6">
            <a:extLst>
              <a:ext uri="{FF2B5EF4-FFF2-40B4-BE49-F238E27FC236}">
                <a16:creationId xmlns:a16="http://schemas.microsoft.com/office/drawing/2014/main" id="{338D0B00-FB3F-AD67-3247-6FFABA00365E}"/>
              </a:ext>
            </a:extLst>
          </p:cNvPr>
          <p:cNvSpPr/>
          <p:nvPr/>
        </p:nvSpPr>
        <p:spPr>
          <a:xfrm>
            <a:off x="3656006" y="5142561"/>
            <a:ext cx="2626085" cy="384450"/>
          </a:xfrm>
          <a:prstGeom prst="wedgeRectCallout">
            <a:avLst>
              <a:gd name="adj1" fmla="val -73677"/>
              <a:gd name="adj2" fmla="val 58070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dirty="0">
                <a:solidFill>
                  <a:srgbClr val="FF0000"/>
                </a:solidFill>
              </a:rPr>
              <a:t>Day units file will be imported 2 days in advance.</a:t>
            </a:r>
          </a:p>
          <a:p>
            <a:r>
              <a:rPr kumimoji="1" lang="en-US" altLang="ja-JP" sz="800" dirty="0">
                <a:solidFill>
                  <a:srgbClr val="FF0000"/>
                </a:solidFill>
              </a:rPr>
              <a:t>This is an example day units excel file.</a:t>
            </a:r>
          </a:p>
        </p:txBody>
      </p:sp>
    </p:spTree>
    <p:extLst>
      <p:ext uri="{BB962C8B-B14F-4D97-AF65-F5344CB8AC3E}">
        <p14:creationId xmlns:p14="http://schemas.microsoft.com/office/powerpoint/2010/main" val="137555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information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7CC20DF-9AB7-4DA3-BDFC-90CE3856E41C}"/>
              </a:ext>
            </a:extLst>
          </p:cNvPr>
          <p:cNvSpPr txBox="1"/>
          <p:nvPr/>
        </p:nvSpPr>
        <p:spPr>
          <a:xfrm>
            <a:off x="328341" y="982952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8. Delivery Sheet (Input data)</a:t>
            </a:r>
          </a:p>
        </p:txBody>
      </p:sp>
      <p:pic>
        <p:nvPicPr>
          <p:cNvPr id="11" name="Picture 10" descr="C:\Users\lenovo\Desktop\41123.jpg">
            <a:extLst>
              <a:ext uri="{FF2B5EF4-FFF2-40B4-BE49-F238E27FC236}">
                <a16:creationId xmlns:a16="http://schemas.microsoft.com/office/drawing/2014/main" id="{00000000-0008-0000-0500-000002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497" y="1460076"/>
            <a:ext cx="5894016" cy="7773330"/>
          </a:xfrm>
          <a:prstGeom prst="rect">
            <a:avLst/>
          </a:prstGeom>
          <a:noFill/>
        </p:spPr>
      </p:pic>
      <p:sp>
        <p:nvSpPr>
          <p:cNvPr id="12" name="吹き出し: 四角形 6">
            <a:extLst>
              <a:ext uri="{FF2B5EF4-FFF2-40B4-BE49-F238E27FC236}">
                <a16:creationId xmlns:a16="http://schemas.microsoft.com/office/drawing/2014/main" id="{338D0B00-FB3F-AD67-3247-6FFABA00365E}"/>
              </a:ext>
            </a:extLst>
          </p:cNvPr>
          <p:cNvSpPr/>
          <p:nvPr/>
        </p:nvSpPr>
        <p:spPr>
          <a:xfrm>
            <a:off x="3444837" y="967869"/>
            <a:ext cx="2626085" cy="384450"/>
          </a:xfrm>
          <a:prstGeom prst="wedgeRectCallout">
            <a:avLst>
              <a:gd name="adj1" fmla="val -62244"/>
              <a:gd name="adj2" fmla="val 61620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dirty="0">
                <a:solidFill>
                  <a:srgbClr val="FF0000"/>
                </a:solidFill>
              </a:rPr>
              <a:t>Scan this document together with tag scanning in the receiving process.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D6B4EA-097F-AA72-1EA0-D48AFA710E02}"/>
              </a:ext>
            </a:extLst>
          </p:cNvPr>
          <p:cNvSpPr/>
          <p:nvPr/>
        </p:nvSpPr>
        <p:spPr>
          <a:xfrm>
            <a:off x="2400300" y="3101340"/>
            <a:ext cx="2443163" cy="43815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E8523AD-60FF-EF76-D156-C8003DDE6FC3}"/>
              </a:ext>
            </a:extLst>
          </p:cNvPr>
          <p:cNvGrpSpPr/>
          <p:nvPr/>
        </p:nvGrpSpPr>
        <p:grpSpPr>
          <a:xfrm>
            <a:off x="3527974" y="3675769"/>
            <a:ext cx="2441257" cy="1147691"/>
            <a:chOff x="3812953" y="2692852"/>
            <a:chExt cx="4412627" cy="216660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7392976-CCF9-E8C2-1BA5-296E58711101}"/>
                </a:ext>
              </a:extLst>
            </p:cNvPr>
            <p:cNvSpPr/>
            <p:nvPr/>
          </p:nvSpPr>
          <p:spPr>
            <a:xfrm>
              <a:off x="3846488" y="2692852"/>
              <a:ext cx="4379092" cy="2166609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rtlCol="0" anchor="t"/>
            <a:lstStyle/>
            <a:p>
              <a:r>
                <a:rPr kumimoji="1" lang="en-US" sz="900" dirty="0">
                  <a:solidFill>
                    <a:schemeClr val="tx1"/>
                  </a:solidFill>
                </a:rPr>
                <a:t>Just in time print by handheld.</a:t>
              </a:r>
            </a:p>
            <a:p>
              <a:r>
                <a:rPr kumimoji="1" lang="en-US" sz="900" dirty="0">
                  <a:solidFill>
                    <a:schemeClr val="tx1"/>
                  </a:solidFill>
                </a:rPr>
                <a:t>* Will be design HT function screen for JIT tag label print.</a:t>
              </a:r>
            </a:p>
            <a:p>
              <a:endParaRPr kumimoji="1" lang="en-US" sz="900" dirty="0">
                <a:solidFill>
                  <a:schemeClr val="tx1"/>
                </a:solidFill>
              </a:endParaRPr>
            </a:p>
            <a:p>
              <a:r>
                <a:rPr kumimoji="1" lang="en-US" sz="900" dirty="0">
                  <a:solidFill>
                    <a:schemeClr val="bg1"/>
                  </a:solidFill>
                  <a:highlight>
                    <a:srgbClr val="FF0000"/>
                  </a:highlight>
                </a:rPr>
                <a:t>Prevent the just in time reprint.</a:t>
              </a:r>
            </a:p>
            <a:p>
              <a:r>
                <a:rPr kumimoji="1" lang="en-US" sz="900" dirty="0">
                  <a:solidFill>
                    <a:schemeClr val="bg1"/>
                  </a:solidFill>
                  <a:highlight>
                    <a:srgbClr val="FF0000"/>
                  </a:highlight>
                </a:rPr>
                <a:t>Able JIT reprint by entering the leader pass code</a:t>
              </a:r>
              <a:r>
                <a:rPr kumimoji="1" lang="en-US" sz="900" dirty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6" name="Graphic 5" descr="Lightbulb with solid fill">
              <a:extLst>
                <a:ext uri="{FF2B5EF4-FFF2-40B4-BE49-F238E27FC236}">
                  <a16:creationId xmlns:a16="http://schemas.microsoft.com/office/drawing/2014/main" id="{F7357434-639D-521C-9EE4-0BCF59A7C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12953" y="2877986"/>
              <a:ext cx="783939" cy="783939"/>
            </a:xfrm>
            <a:prstGeom prst="rect">
              <a:avLst/>
            </a:prstGeom>
          </p:spPr>
        </p:pic>
      </p:grp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6CAD1DD-3E92-0601-9DDF-0733C6DA4B2A}"/>
              </a:ext>
            </a:extLst>
          </p:cNvPr>
          <p:cNvSpPr/>
          <p:nvPr/>
        </p:nvSpPr>
        <p:spPr>
          <a:xfrm>
            <a:off x="5504246" y="3423519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8192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information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7CC20DF-9AB7-4DA3-BDFC-90CE3856E41C}"/>
              </a:ext>
            </a:extLst>
          </p:cNvPr>
          <p:cNvSpPr txBox="1"/>
          <p:nvPr/>
        </p:nvSpPr>
        <p:spPr>
          <a:xfrm>
            <a:off x="328341" y="982952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9. Contents label (Output data)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FF31FCC-6849-B317-9592-1CE3D64D457C}"/>
              </a:ext>
            </a:extLst>
          </p:cNvPr>
          <p:cNvGrpSpPr/>
          <p:nvPr/>
        </p:nvGrpSpPr>
        <p:grpSpPr>
          <a:xfrm>
            <a:off x="429821" y="4477936"/>
            <a:ext cx="3598707" cy="1551311"/>
            <a:chOff x="406400" y="4844834"/>
            <a:chExt cx="3598707" cy="1551311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A9D6E5F6-EF50-797C-D1F6-2C05DAF7FC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97" b="25926"/>
            <a:stretch/>
          </p:blipFill>
          <p:spPr>
            <a:xfrm>
              <a:off x="406400" y="4844834"/>
              <a:ext cx="3598707" cy="1551311"/>
            </a:xfrm>
            <a:prstGeom prst="rect">
              <a:avLst/>
            </a:prstGeom>
          </p:spPr>
        </p:pic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3AF54EF7-FC6D-BED6-B07B-D5FDC86E66C2}"/>
                </a:ext>
              </a:extLst>
            </p:cNvPr>
            <p:cNvSpPr/>
            <p:nvPr/>
          </p:nvSpPr>
          <p:spPr>
            <a:xfrm>
              <a:off x="1847876" y="5736285"/>
              <a:ext cx="2138180" cy="45336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8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No country of origin information</a:t>
              </a:r>
              <a:endParaRPr kumimoji="1" lang="ja-JP" altLang="en-US" sz="800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F0E6C98-8586-EA86-59A7-ED356419A8C0}"/>
              </a:ext>
            </a:extLst>
          </p:cNvPr>
          <p:cNvGrpSpPr/>
          <p:nvPr/>
        </p:nvGrpSpPr>
        <p:grpSpPr>
          <a:xfrm>
            <a:off x="410770" y="5991818"/>
            <a:ext cx="3598707" cy="2255770"/>
            <a:chOff x="429821" y="6424828"/>
            <a:chExt cx="3598707" cy="225577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45467F86-0F1F-9C5E-2631-85E33CBCE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821" y="6517629"/>
              <a:ext cx="2883959" cy="2162969"/>
            </a:xfrm>
            <a:prstGeom prst="rect">
              <a:avLst/>
            </a:prstGeom>
          </p:spPr>
        </p:pic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06DFB1B4-76E7-601E-B9F5-B7631424DB9D}"/>
                </a:ext>
              </a:extLst>
            </p:cNvPr>
            <p:cNvSpPr/>
            <p:nvPr/>
          </p:nvSpPr>
          <p:spPr>
            <a:xfrm>
              <a:off x="636381" y="7202257"/>
              <a:ext cx="944725" cy="37883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1D1E50C8-B8E1-41F4-3896-AD7C7EEC0C5D}"/>
                </a:ext>
              </a:extLst>
            </p:cNvPr>
            <p:cNvSpPr/>
            <p:nvPr/>
          </p:nvSpPr>
          <p:spPr>
            <a:xfrm>
              <a:off x="1931355" y="6424828"/>
              <a:ext cx="2097173" cy="45336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8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Country of origin information available</a:t>
              </a:r>
            </a:p>
            <a:p>
              <a:endParaRPr kumimoji="1" lang="en-US" altLang="ja-JP" sz="800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  <a:p>
              <a:r>
                <a:rPr kumimoji="1" lang="en-US" altLang="ja-JP" sz="8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HVN only</a:t>
              </a:r>
              <a:endParaRPr kumimoji="1" lang="ja-JP" altLang="en-US" sz="800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027B3DA-5A67-A933-AD11-F707D9678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08" y="1453033"/>
            <a:ext cx="6066046" cy="2949196"/>
          </a:xfrm>
          <a:prstGeom prst="rect">
            <a:avLst/>
          </a:prstGeom>
        </p:spPr>
      </p:pic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9751EE49-B895-125B-6CC9-F250A326E2FC}"/>
              </a:ext>
            </a:extLst>
          </p:cNvPr>
          <p:cNvSpPr/>
          <p:nvPr/>
        </p:nvSpPr>
        <p:spPr>
          <a:xfrm>
            <a:off x="5918940" y="158955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Callout: Line 20">
            <a:extLst>
              <a:ext uri="{FF2B5EF4-FFF2-40B4-BE49-F238E27FC236}">
                <a16:creationId xmlns:a16="http://schemas.microsoft.com/office/drawing/2014/main" id="{DB7AF257-06BF-67CA-87C8-C4B17825C50A}"/>
              </a:ext>
            </a:extLst>
          </p:cNvPr>
          <p:cNvSpPr/>
          <p:nvPr/>
        </p:nvSpPr>
        <p:spPr>
          <a:xfrm>
            <a:off x="4298633" y="4521201"/>
            <a:ext cx="2087880" cy="924560"/>
          </a:xfrm>
          <a:prstGeom prst="borderCallout1">
            <a:avLst>
              <a:gd name="adj1" fmla="val -9433"/>
              <a:gd name="adj2" fmla="val 80530"/>
              <a:gd name="adj3" fmla="val -42115"/>
              <a:gd name="adj4" fmla="val 85717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800" kern="0" dirty="0">
                <a:solidFill>
                  <a:prstClr val="black"/>
                </a:solidFill>
              </a:rPr>
              <a:t>37356X93110356X3R2024  01      PPP                    46430T9D D000M146430T9D D020M100167HOSE,RR BRAKE (2WD)                      XX1700A        NS222  00002000000100000000000120003ANIP                            00101  20231115RPPP356X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278F8AE-3C71-3294-C38D-4A9021DB6069}"/>
              </a:ext>
            </a:extLst>
          </p:cNvPr>
          <p:cNvSpPr/>
          <p:nvPr/>
        </p:nvSpPr>
        <p:spPr>
          <a:xfrm>
            <a:off x="429821" y="7251715"/>
            <a:ext cx="6006539" cy="2010905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[NETFILE]4121725	R	202311	R56XPPP	37356X931103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R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MTOC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56X3R2024  01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	OO	XX17	AFT01	XX17AFT01	46430T9D D000M1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00167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	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0003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NS222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	0	0	1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00002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00002	0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1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520.9	629.4	3.7900000	1492	2290	1110	0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120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D020	HOSE,RR BRAKE (2WD)		.07		0	1.00		.00		00001	0	45313	999999999999	46430T9D D020M1		01	1	A	20231115	00A			3	1		HCIL	HCIL	PIPAVAV	PPP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XX17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-RPPP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-00A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		PPP-HATC 11(11-15).csv	2023-11-03 09:11:06.010	VDS1621	NULL	NULL</a:t>
            </a:r>
            <a:r>
              <a:rPr kumimoji="1" lang="en-US" sz="600" kern="0" dirty="0">
                <a:solidFill>
                  <a:prstClr val="black"/>
                </a:solidFill>
              </a:rPr>
              <a:t>	</a:t>
            </a:r>
          </a:p>
          <a:p>
            <a:pPr defTabSz="914400"/>
            <a:endParaRPr kumimoji="1" lang="en-US" sz="600" kern="0" dirty="0">
              <a:solidFill>
                <a:prstClr val="black"/>
              </a:solidFill>
            </a:endParaRPr>
          </a:p>
          <a:p>
            <a:pPr defTabSz="914400"/>
            <a:r>
              <a:rPr kumimoji="1" lang="en-US" sz="600" kern="0" dirty="0">
                <a:solidFill>
                  <a:prstClr val="black"/>
                </a:solidFill>
                <a:highlight>
                  <a:srgbClr val="00FFFF"/>
                </a:highlight>
              </a:rPr>
              <a:t>[LINECONTROL]88202	9311-03	XX17	R8F3T	002	3	9311-03 NO.3.csv	2023-11-08 09:21:40.857	VDS1621	NULL	NULL</a:t>
            </a:r>
            <a:r>
              <a:rPr kumimoji="1" lang="en-US" sz="600" kern="0" dirty="0">
                <a:solidFill>
                  <a:prstClr val="black"/>
                </a:solidFill>
              </a:rPr>
              <a:t>	</a:t>
            </a:r>
          </a:p>
          <a:p>
            <a:pPr defTabSz="914400"/>
            <a:endParaRPr kumimoji="1" lang="en-US" sz="600" kern="0" dirty="0">
              <a:solidFill>
                <a:prstClr val="black"/>
              </a:solidFill>
            </a:endParaRPr>
          </a:p>
          <a:p>
            <a:pPr defTabSz="914400"/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[TAGRECEIVE]2166659	37356X931103	46430T9D D020M1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HOSE.RR BRAKE (2WD)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	XX17	002-007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373-56X-9311-03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46430-T9D -D000-M1  (D020-M1)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XX17	120	45313 NCRN	14/11/23		15/11/23	3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PPP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HCIL	PPP TAG RECEIVE 11 (11-15) R3.csv	2023-11-06 13:19:05.903	EX2521	NULL	NULL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F1F4DA2-39C9-CCFD-7396-700EAE9D0A4D}"/>
              </a:ext>
            </a:extLst>
          </p:cNvPr>
          <p:cNvSpPr/>
          <p:nvPr/>
        </p:nvSpPr>
        <p:spPr>
          <a:xfrm>
            <a:off x="648117" y="5418127"/>
            <a:ext cx="1088127" cy="3788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1671DD8-7DC3-0282-B2C1-2C5BD4EA2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061" y="1819299"/>
            <a:ext cx="2720576" cy="2461473"/>
          </a:xfrm>
          <a:prstGeom prst="rect">
            <a:avLst/>
          </a:prstGeom>
        </p:spPr>
      </p:pic>
      <p:sp>
        <p:nvSpPr>
          <p:cNvPr id="20" name="Callout: Line 19">
            <a:extLst>
              <a:ext uri="{FF2B5EF4-FFF2-40B4-BE49-F238E27FC236}">
                <a16:creationId xmlns:a16="http://schemas.microsoft.com/office/drawing/2014/main" id="{240A59E6-9059-29BA-0251-9B1071319688}"/>
              </a:ext>
            </a:extLst>
          </p:cNvPr>
          <p:cNvSpPr/>
          <p:nvPr/>
        </p:nvSpPr>
        <p:spPr>
          <a:xfrm>
            <a:off x="2569895" y="4291435"/>
            <a:ext cx="1117600" cy="332331"/>
          </a:xfrm>
          <a:prstGeom prst="borderCallout1">
            <a:avLst>
              <a:gd name="adj1" fmla="val -4179"/>
              <a:gd name="adj2" fmla="val 102122"/>
              <a:gd name="adj3" fmla="val -125197"/>
              <a:gd name="adj4" fmla="val 117689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en-US" sz="800"/>
              <a:t>46430T9D D000M1</a:t>
            </a:r>
            <a:endParaRPr lang="en-US" sz="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BACFC9-F696-B866-FA36-3251AF6823B0}"/>
              </a:ext>
            </a:extLst>
          </p:cNvPr>
          <p:cNvSpPr/>
          <p:nvPr/>
        </p:nvSpPr>
        <p:spPr>
          <a:xfrm>
            <a:off x="6980490" y="4500773"/>
            <a:ext cx="5341653" cy="388882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1000" kern="0" dirty="0">
                <a:solidFill>
                  <a:prstClr val="black"/>
                </a:solidFill>
                <a:highlight>
                  <a:srgbClr val="00FFFF"/>
                </a:highlight>
              </a:rPr>
              <a:t>CONTENT SERIAL NO</a:t>
            </a:r>
          </a:p>
          <a:p>
            <a:pPr defTabSz="914400"/>
            <a:r>
              <a:rPr kumimoji="1" lang="en-US" sz="400" kern="0" dirty="0">
                <a:solidFill>
                  <a:prstClr val="black"/>
                </a:solidFill>
              </a:rPr>
              <a:t>4121529	R	202311	R56XPPP	37356X931103	R	MTOC	56X3R2024  01		OO	XX17	AFT01	XX17AFT01	46430T9D D000M1	00053			0004	NS222		0	0	1	00001	00001	0	1	598.7	719.0	3.7900000	1492	2290	1110	0	120	D020	HOSE,RR BRAKE (2WD)		.07		0	1.00		.00		00001	0	45313	999999999999	46430T9D D020M1		01	1	A	20231114	00A			3	1		HCIL	HCIL	PIPAVAV	PPP	XX17-RPPP-00A			PPP-HATC 11(11-15).csv	2023-11-03 09:11:03.947	VDS1621	NULL	NULL</a:t>
            </a:r>
          </a:p>
          <a:p>
            <a:pPr defTabSz="914400"/>
            <a:r>
              <a:rPr kumimoji="1" lang="en-US" sz="400" kern="0" dirty="0">
                <a:solidFill>
                  <a:prstClr val="black"/>
                </a:solidFill>
                <a:highlight>
                  <a:srgbClr val="FFFF00"/>
                </a:highlight>
              </a:rPr>
              <a:t>4121725	R	202311	R56XPPP	37356X931103	R	MTOC	56X3R2024  01		OO	XX17	AFT01	XX17AFT01	46430T9D D000M1	00167			0003	NS222		0	0	1	</a:t>
            </a:r>
            <a:r>
              <a:rPr kumimoji="1" lang="en-US" sz="400" kern="0" dirty="0">
                <a:solidFill>
                  <a:prstClr val="black"/>
                </a:solidFill>
                <a:highlight>
                  <a:srgbClr val="00FFFF"/>
                </a:highlight>
              </a:rPr>
              <a:t>00002</a:t>
            </a:r>
            <a:r>
              <a:rPr kumimoji="1" lang="en-US" sz="400" kern="0" dirty="0">
                <a:solidFill>
                  <a:prstClr val="black"/>
                </a:solidFill>
                <a:highlight>
                  <a:srgbClr val="FFFF00"/>
                </a:highlight>
              </a:rPr>
              <a:t>	00002	0	1	520.9	629.4	3.7900000	1492	2290	1110	0	120	D020	HOSE,RR BRAKE (2WD)		.07		0	1.00		.00		00001	0	45313	999999999999	46430T9D D020M1		01	1	A	</a:t>
            </a:r>
            <a:r>
              <a:rPr kumimoji="1" lang="en-US" sz="400" kern="0" dirty="0">
                <a:solidFill>
                  <a:prstClr val="black"/>
                </a:solidFill>
                <a:highlight>
                  <a:srgbClr val="00FFFF"/>
                </a:highlight>
              </a:rPr>
              <a:t>20231115</a:t>
            </a:r>
            <a:r>
              <a:rPr kumimoji="1" lang="en-US" sz="400" kern="0" dirty="0">
                <a:solidFill>
                  <a:prstClr val="black"/>
                </a:solidFill>
                <a:highlight>
                  <a:srgbClr val="FFFF00"/>
                </a:highlight>
              </a:rPr>
              <a:t>	00A			3	1		HCIL	HCIL	PIPAVAV	PPP	XX17-RPPP-00A			PPP-HATC 11(11-15).csv	2023-11-03 09:11:06.010	VDS1621</a:t>
            </a:r>
            <a:r>
              <a:rPr kumimoji="1" lang="en-US" sz="400" kern="0" dirty="0">
                <a:solidFill>
                  <a:prstClr val="black"/>
                </a:solidFill>
              </a:rPr>
              <a:t>	NULL	NULL</a:t>
            </a:r>
          </a:p>
          <a:p>
            <a:pPr defTabSz="914400"/>
            <a:r>
              <a:rPr kumimoji="1" lang="en-US" sz="400" kern="0" dirty="0">
                <a:solidFill>
                  <a:prstClr val="black"/>
                </a:solidFill>
              </a:rPr>
              <a:t>4121920	R	202311	R56XPPP	37356X931103	R	MTOC	56X3R2024  01		OO	XX17	AFT01	XX17AFT01	46430T9D D000M1	00306			0003	NS222		0	0	1	00003	00003	0	1	598.7	719.0	3.7900000	1492	2290	1110	0	120	D020	HOSE,RR BRAKE (2WD)		.07		0	1.00		.00		00001	0	45313	999999999999	46430T9D D020M1		01	1	A	20231116	00A			3	1		HCIL	HCIL	PIPAVAV	PPP	XX17-RPPP-00A			PPP-HATC 11(16-20).csv	2023-11-03 09:12:24.430	VDS1621	NULL	NULL</a:t>
            </a:r>
          </a:p>
          <a:p>
            <a:pPr defTabSz="914400"/>
            <a:r>
              <a:rPr kumimoji="1" lang="en-US" sz="400" kern="0" dirty="0">
                <a:solidFill>
                  <a:prstClr val="black"/>
                </a:solidFill>
                <a:highlight>
                  <a:srgbClr val="FFFF00"/>
                </a:highlight>
              </a:rPr>
              <a:t>4121726	R	202311	R56XPPP	37356X931103	R	MTOC	56X3R2024  01		OO	XX17	AFT01	XX17AFT01	46430T9D D000M1	00436			0007	NS222		0	0	1	</a:t>
            </a:r>
            <a:r>
              <a:rPr kumimoji="1" lang="en-US" sz="400" kern="0" dirty="0">
                <a:solidFill>
                  <a:prstClr val="black"/>
                </a:solidFill>
                <a:highlight>
                  <a:srgbClr val="00FFFF"/>
                </a:highlight>
              </a:rPr>
              <a:t>00002</a:t>
            </a:r>
            <a:r>
              <a:rPr kumimoji="1" lang="en-US" sz="400" kern="0" dirty="0">
                <a:solidFill>
                  <a:prstClr val="black"/>
                </a:solidFill>
                <a:highlight>
                  <a:srgbClr val="FFFF00"/>
                </a:highlight>
              </a:rPr>
              <a:t>	00002	0	1	520.9	629.4	3.7900000	1492	2290	1110	0	120	D020	HOSE,RR BRAKE (2WD)		.07		0	1.00		.00		00001	0	45313	999999999999	46430T9D D020M1		01	1	A	</a:t>
            </a:r>
            <a:r>
              <a:rPr kumimoji="1" lang="en-US" sz="400" kern="0" dirty="0">
                <a:solidFill>
                  <a:prstClr val="black"/>
                </a:solidFill>
                <a:highlight>
                  <a:srgbClr val="00FFFF"/>
                </a:highlight>
              </a:rPr>
              <a:t>20231115</a:t>
            </a:r>
            <a:r>
              <a:rPr kumimoji="1" lang="en-US" sz="400" kern="0" dirty="0">
                <a:solidFill>
                  <a:prstClr val="black"/>
                </a:solidFill>
                <a:highlight>
                  <a:srgbClr val="FFFF00"/>
                </a:highlight>
              </a:rPr>
              <a:t>	00A			3	1		HCIL	HCIL	PIPAVAV	PPP	XX17-RPPP-00A			PPP-HATC 11(11-15).csv	2023-11-03 09:11:06.063	VDS1621	NULL	NULL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3A2E23-BD2C-A64D-F4E3-FCE6E66D88CE}"/>
              </a:ext>
            </a:extLst>
          </p:cNvPr>
          <p:cNvSpPr/>
          <p:nvPr/>
        </p:nvSpPr>
        <p:spPr>
          <a:xfrm>
            <a:off x="2074868" y="2380623"/>
            <a:ext cx="405441" cy="17145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endParaRPr kumimoji="1" lang="en-US" sz="600" b="1" kern="0" dirty="0">
              <a:solidFill>
                <a:prstClr val="black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949D924-1E79-E052-2FE8-50DBF92254F6}"/>
              </a:ext>
            </a:extLst>
          </p:cNvPr>
          <p:cNvGrpSpPr/>
          <p:nvPr/>
        </p:nvGrpSpPr>
        <p:grpSpPr>
          <a:xfrm>
            <a:off x="2475750" y="1945574"/>
            <a:ext cx="2087880" cy="545590"/>
            <a:chOff x="4363720" y="5049521"/>
            <a:chExt cx="2087880" cy="54559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6C2B51E-1C11-914B-8340-EB1452700082}"/>
                </a:ext>
              </a:extLst>
            </p:cNvPr>
            <p:cNvSpPr/>
            <p:nvPr/>
          </p:nvSpPr>
          <p:spPr>
            <a:xfrm>
              <a:off x="4363720" y="5049521"/>
              <a:ext cx="2087880" cy="545590"/>
            </a:xfrm>
            <a:prstGeom prst="rect">
              <a:avLst/>
            </a:prstGeom>
            <a:solidFill>
              <a:srgbClr val="F68686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274320" rtlCol="0" anchor="t"/>
            <a:lstStyle/>
            <a:p>
              <a:pPr defTabSz="914400"/>
              <a:r>
                <a:rPr kumimoji="1" lang="en-US" sz="800" kern="0" dirty="0">
                  <a:solidFill>
                    <a:prstClr val="black"/>
                  </a:solidFill>
                </a:rPr>
                <a:t>Show ‘R-PPP- -’ for PPP</a:t>
              </a:r>
            </a:p>
            <a:p>
              <a:pPr defTabSz="914400"/>
              <a:r>
                <a:rPr kumimoji="1" lang="en-US" sz="800" kern="0" dirty="0">
                  <a:solidFill>
                    <a:prstClr val="black"/>
                  </a:solidFill>
                </a:rPr>
                <a:t>Show data from NET FILE</a:t>
              </a:r>
            </a:p>
            <a:p>
              <a:pPr defTabSz="914400"/>
              <a:r>
                <a:rPr kumimoji="1" lang="en-US" sz="800" kern="0" dirty="0">
                  <a:solidFill>
                    <a:prstClr val="black"/>
                  </a:solidFill>
                </a:rPr>
                <a:t>Show ‘K/LOT’ in PPP only</a:t>
              </a:r>
            </a:p>
          </p:txBody>
        </p:sp>
        <p:pic>
          <p:nvPicPr>
            <p:cNvPr id="32" name="Graphic 31" descr="Help with solid fill">
              <a:extLst>
                <a:ext uri="{FF2B5EF4-FFF2-40B4-BE49-F238E27FC236}">
                  <a16:creationId xmlns:a16="http://schemas.microsoft.com/office/drawing/2014/main" id="{D78B8BE9-A917-E87C-ABE0-9FE224FD6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63720" y="5050922"/>
              <a:ext cx="206834" cy="206834"/>
            </a:xfrm>
            <a:prstGeom prst="rect">
              <a:avLst/>
            </a:prstGeom>
          </p:spPr>
        </p:pic>
      </p:grp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774E2DB7-1F2C-F0FF-E9F0-9138E90FB75F}"/>
              </a:ext>
            </a:extLst>
          </p:cNvPr>
          <p:cNvSpPr/>
          <p:nvPr/>
        </p:nvSpPr>
        <p:spPr>
          <a:xfrm>
            <a:off x="2056105" y="439506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8191D8E6-F36D-D0EE-ECF7-5F54F308F23E}"/>
              </a:ext>
            </a:extLst>
          </p:cNvPr>
          <p:cNvSpPr/>
          <p:nvPr/>
        </p:nvSpPr>
        <p:spPr>
          <a:xfrm>
            <a:off x="2484051" y="6199664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" name="Callout: Line 1">
            <a:extLst>
              <a:ext uri="{FF2B5EF4-FFF2-40B4-BE49-F238E27FC236}">
                <a16:creationId xmlns:a16="http://schemas.microsoft.com/office/drawing/2014/main" id="{74B6D03B-4194-10D4-2CB3-523E63B1C18A}"/>
              </a:ext>
            </a:extLst>
          </p:cNvPr>
          <p:cNvSpPr/>
          <p:nvPr/>
        </p:nvSpPr>
        <p:spPr>
          <a:xfrm>
            <a:off x="2402090" y="3297694"/>
            <a:ext cx="1117600" cy="332331"/>
          </a:xfrm>
          <a:prstGeom prst="borderCallout1">
            <a:avLst>
              <a:gd name="adj1" fmla="val 116198"/>
              <a:gd name="adj2" fmla="val -2992"/>
              <a:gd name="adj3" fmla="val 260774"/>
              <a:gd name="adj4" fmla="val -32311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en-US" sz="700" dirty="0"/>
              <a:t>Check the totally of parts in the same case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97196B-3BDD-0CE4-3740-48688558981A}"/>
              </a:ext>
            </a:extLst>
          </p:cNvPr>
          <p:cNvSpPr txBox="1"/>
          <p:nvPr/>
        </p:nvSpPr>
        <p:spPr>
          <a:xfrm>
            <a:off x="1372042" y="6122913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R</a:t>
            </a: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1BE2457D-F177-997D-125E-CEEBDAC822A5}"/>
              </a:ext>
            </a:extLst>
          </p:cNvPr>
          <p:cNvSpPr/>
          <p:nvPr/>
        </p:nvSpPr>
        <p:spPr>
          <a:xfrm>
            <a:off x="1583866" y="5991818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90AB4E-8758-4305-4E5A-D01763175D01}"/>
              </a:ext>
            </a:extLst>
          </p:cNvPr>
          <p:cNvSpPr txBox="1"/>
          <p:nvPr/>
        </p:nvSpPr>
        <p:spPr>
          <a:xfrm>
            <a:off x="1789978" y="4499371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6493D1-354B-31FB-4378-D3DAD104EF79}"/>
              </a:ext>
            </a:extLst>
          </p:cNvPr>
          <p:cNvSpPr/>
          <p:nvPr/>
        </p:nvSpPr>
        <p:spPr>
          <a:xfrm>
            <a:off x="617330" y="4831079"/>
            <a:ext cx="966536" cy="12192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endParaRPr kumimoji="1" lang="en-US" sz="600" b="1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154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3896362-D50B-4437-9CEB-A41F86A579A7}"/>
              </a:ext>
            </a:extLst>
          </p:cNvPr>
          <p:cNvSpPr/>
          <p:nvPr/>
        </p:nvSpPr>
        <p:spPr>
          <a:xfrm>
            <a:off x="580227" y="5601776"/>
            <a:ext cx="5544238" cy="134564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buAutoNum type="arabicPeriod"/>
            </a:pPr>
            <a:r>
              <a:rPr kumimoji="1" lang="en-US" altLang="ja-JP" sz="900" dirty="0">
                <a:solidFill>
                  <a:schemeClr val="tx1"/>
                </a:solidFill>
              </a:rPr>
              <a:t>Data linkage / data registration</a:t>
            </a:r>
          </a:p>
          <a:p>
            <a:pPr marL="228600" indent="-228600">
              <a:buFontTx/>
              <a:buAutoNum type="arabicPeriod"/>
            </a:pPr>
            <a:r>
              <a:rPr kumimoji="1" lang="en-US" altLang="ja-JP" sz="900" dirty="0">
                <a:solidFill>
                  <a:schemeClr val="tx1"/>
                </a:solidFill>
              </a:rPr>
              <a:t>After pressing the "Delete" button on Invoice list screen</a:t>
            </a:r>
          </a:p>
          <a:p>
            <a:pPr marL="228600" indent="-228600">
              <a:buFontTx/>
              <a:buAutoNum type="arabicPeriod"/>
            </a:pPr>
            <a:r>
              <a:rPr kumimoji="1" lang="en-US" altLang="ja-JP" sz="900" dirty="0">
                <a:solidFill>
                  <a:schemeClr val="tx1"/>
                </a:solidFill>
              </a:rPr>
              <a:t>If receive processing is executed, change the status to "Received".</a:t>
            </a:r>
          </a:p>
          <a:p>
            <a:pPr marL="228600" indent="-228600">
              <a:buFontTx/>
              <a:buAutoNum type="arabicPeriod"/>
            </a:pPr>
            <a:r>
              <a:rPr kumimoji="1" lang="en-US" altLang="ja-JP" sz="900" dirty="0">
                <a:solidFill>
                  <a:schemeClr val="tx1"/>
                </a:solidFill>
              </a:rPr>
              <a:t>It is possible to change the status with a handy terminal.</a:t>
            </a:r>
          </a:p>
          <a:p>
            <a:pPr marL="228600" indent="-228600">
              <a:buFontTx/>
              <a:buAutoNum type="arabicPeriod"/>
            </a:pPr>
            <a:r>
              <a:rPr kumimoji="1" lang="en-US" altLang="ja-JP" sz="900" dirty="0">
                <a:solidFill>
                  <a:schemeClr val="tx1"/>
                </a:solidFill>
              </a:rPr>
              <a:t>It is possible to change the status with a PC.</a:t>
            </a:r>
          </a:p>
          <a:p>
            <a:pPr marL="228600" indent="-228600">
              <a:buFontTx/>
              <a:buAutoNum type="arabicPeriod"/>
            </a:pPr>
            <a:r>
              <a:rPr kumimoji="1" lang="en-US" altLang="ja-JP" sz="900" dirty="0">
                <a:solidFill>
                  <a:schemeClr val="tx1"/>
                </a:solidFill>
              </a:rPr>
              <a:t>If it has completed moving to the staging area, change the status to “Staged". It can only be changed when the status is “Received".</a:t>
            </a:r>
          </a:p>
          <a:p>
            <a:pPr marL="228600" indent="-228600">
              <a:buFontTx/>
              <a:buAutoNum type="arabicPeriod"/>
            </a:pPr>
            <a:r>
              <a:rPr kumimoji="1" lang="en-US" altLang="ja-JP" sz="900" dirty="0">
                <a:solidFill>
                  <a:schemeClr val="tx1"/>
                </a:solidFill>
              </a:rPr>
              <a:t>Change status when Inner Packing is completed , change the status to “Inner Packed“. It can only be changed when the status is “Staged".</a:t>
            </a:r>
          </a:p>
          <a:p>
            <a:pPr marL="228600" indent="-228600">
              <a:buFontTx/>
              <a:buAutoNum type="arabicPeriod"/>
            </a:pPr>
            <a:r>
              <a:rPr kumimoji="1" lang="en-US" altLang="ja-JP" sz="900" dirty="0">
                <a:solidFill>
                  <a:schemeClr val="tx1"/>
                </a:solidFill>
              </a:rPr>
              <a:t>Change status when Outer Packing is completed , change the status to “Outer Packed“. It can only be changed when the status is “Inner Packed".</a:t>
            </a: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43852B3C-9CE9-47D4-960A-4D513B83E01F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Overall operation flow</a:t>
            </a:r>
          </a:p>
          <a:p>
            <a:r>
              <a:rPr kumimoji="1" lang="en-US" altLang="ja-JP" sz="1100" b="1" dirty="0"/>
              <a:t>4-1. ANI CKD process operation flow</a:t>
            </a: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B4C9A37D-59DE-4F3B-B9FF-FFE28CC22B75}"/>
              </a:ext>
            </a:extLst>
          </p:cNvPr>
          <p:cNvSpPr/>
          <p:nvPr/>
        </p:nvSpPr>
        <p:spPr>
          <a:xfrm>
            <a:off x="448553" y="2447183"/>
            <a:ext cx="976799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829E409-88B8-4214-968F-9600A1678387}"/>
              </a:ext>
            </a:extLst>
          </p:cNvPr>
          <p:cNvSpPr txBox="1"/>
          <p:nvPr/>
        </p:nvSpPr>
        <p:spPr>
          <a:xfrm>
            <a:off x="580227" y="2501043"/>
            <a:ext cx="7134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Josefin Sans" panose="020B0604020202020204" pitchFamily="2" charset="0"/>
              </a:rPr>
              <a:t>●</a:t>
            </a:r>
            <a:r>
              <a:rPr lang="en-US" altLang="ja-JP" sz="500" dirty="0">
                <a:latin typeface="Josefin Sans" panose="020B0604020202020204" pitchFamily="2" charset="0"/>
              </a:rPr>
              <a:t>Imported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5</a:t>
            </a:r>
            <a:r>
              <a:rPr lang="en-US" altLang="ja-JP" sz="500" baseline="30000" dirty="0">
                <a:latin typeface="Josefin Sans" panose="020B0604020202020204" pitchFamily="2" charset="0"/>
              </a:rPr>
              <a:t>th</a:t>
            </a:r>
            <a:r>
              <a:rPr lang="en-US" altLang="ja-JP" sz="500" dirty="0">
                <a:latin typeface="Josefin Sans" panose="020B0604020202020204" pitchFamily="2" charset="0"/>
              </a:rPr>
              <a:t> Oct 2021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14:00:00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DCE14EF-23E7-402C-8ADD-7BEC750AC6AD}"/>
              </a:ext>
            </a:extLst>
          </p:cNvPr>
          <p:cNvSpPr txBox="1"/>
          <p:nvPr/>
        </p:nvSpPr>
        <p:spPr>
          <a:xfrm>
            <a:off x="1891887" y="2556619"/>
            <a:ext cx="7134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dirty="0">
                <a:solidFill>
                  <a:srgbClr val="00B050"/>
                </a:solidFill>
                <a:latin typeface="Josefin Sans" panose="020B0604020202020204" pitchFamily="2" charset="0"/>
              </a:rPr>
              <a:t>●</a:t>
            </a:r>
            <a:r>
              <a:rPr lang="en-US" altLang="ja-JP" sz="500" dirty="0">
                <a:latin typeface="Josefin Sans" panose="020B0604020202020204" pitchFamily="2" charset="0"/>
              </a:rPr>
              <a:t>Received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5</a:t>
            </a:r>
            <a:r>
              <a:rPr lang="en-US" altLang="ja-JP" sz="500" baseline="30000" dirty="0">
                <a:latin typeface="Josefin Sans" panose="020B0604020202020204" pitchFamily="2" charset="0"/>
              </a:rPr>
              <a:t>th</a:t>
            </a:r>
            <a:r>
              <a:rPr lang="en-US" altLang="ja-JP" sz="500" dirty="0">
                <a:latin typeface="Josefin Sans" panose="020B0604020202020204" pitchFamily="2" charset="0"/>
              </a:rPr>
              <a:t> Oct 2021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14:00:00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1C01EF5B-EFC1-4025-821B-A40261D6BF02}"/>
              </a:ext>
            </a:extLst>
          </p:cNvPr>
          <p:cNvSpPr/>
          <p:nvPr/>
        </p:nvSpPr>
        <p:spPr>
          <a:xfrm>
            <a:off x="1751519" y="2502758"/>
            <a:ext cx="976799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8765D40B-8D82-4BF6-855E-70080F692696}"/>
              </a:ext>
            </a:extLst>
          </p:cNvPr>
          <p:cNvSpPr/>
          <p:nvPr/>
        </p:nvSpPr>
        <p:spPr>
          <a:xfrm>
            <a:off x="636971" y="1881978"/>
            <a:ext cx="604520" cy="259080"/>
          </a:xfrm>
          <a:prstGeom prst="ellips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Start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282E42CB-F421-42D0-AEF1-AB160CAD1C13}"/>
              </a:ext>
            </a:extLst>
          </p:cNvPr>
          <p:cNvCxnSpPr>
            <a:cxnSpLocks/>
            <a:stCxn id="10" idx="4"/>
            <a:endCxn id="48" idx="0"/>
          </p:cNvCxnSpPr>
          <p:nvPr/>
        </p:nvCxnSpPr>
        <p:spPr>
          <a:xfrm flipH="1">
            <a:off x="936953" y="2141058"/>
            <a:ext cx="2278" cy="306125"/>
          </a:xfrm>
          <a:prstGeom prst="straightConnector1">
            <a:avLst/>
          </a:prstGeom>
          <a:ln w="3175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楕円 13">
            <a:extLst>
              <a:ext uri="{FF2B5EF4-FFF2-40B4-BE49-F238E27FC236}">
                <a16:creationId xmlns:a16="http://schemas.microsoft.com/office/drawing/2014/main" id="{72A17399-5593-4276-BBC9-FC6CF163790B}"/>
              </a:ext>
            </a:extLst>
          </p:cNvPr>
          <p:cNvSpPr/>
          <p:nvPr/>
        </p:nvSpPr>
        <p:spPr>
          <a:xfrm>
            <a:off x="1051619" y="2193018"/>
            <a:ext cx="163029" cy="163029"/>
          </a:xfrm>
          <a:prstGeom prst="ellipse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1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  <p:sp>
        <p:nvSpPr>
          <p:cNvPr id="44" name="楕円 43">
            <a:extLst>
              <a:ext uri="{FF2B5EF4-FFF2-40B4-BE49-F238E27FC236}">
                <a16:creationId xmlns:a16="http://schemas.microsoft.com/office/drawing/2014/main" id="{B59479FD-8731-4BFF-984D-933846FFEDF2}"/>
              </a:ext>
            </a:extLst>
          </p:cNvPr>
          <p:cNvSpPr/>
          <p:nvPr/>
        </p:nvSpPr>
        <p:spPr>
          <a:xfrm>
            <a:off x="1052671" y="2976271"/>
            <a:ext cx="163029" cy="163029"/>
          </a:xfrm>
          <a:prstGeom prst="ellipse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2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BE546A79-496C-49EF-AEA6-954A1CD719EF}"/>
              </a:ext>
            </a:extLst>
          </p:cNvPr>
          <p:cNvSpPr txBox="1"/>
          <p:nvPr/>
        </p:nvSpPr>
        <p:spPr>
          <a:xfrm>
            <a:off x="588921" y="3411092"/>
            <a:ext cx="713450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solidFill>
                  <a:srgbClr val="FF0000"/>
                </a:solidFill>
                <a:latin typeface="Josefin Sans" panose="020B0604020202020204" pitchFamily="2" charset="0"/>
              </a:rPr>
              <a:t>Delete</a:t>
            </a:r>
            <a:endParaRPr lang="en-US" altLang="ja-JP" sz="500" dirty="0">
              <a:latin typeface="Josefin Sans" panose="020B0604020202020204" pitchFamily="2" charset="0"/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79556D87-632E-4987-AF45-182BB824DB3F}"/>
              </a:ext>
            </a:extLst>
          </p:cNvPr>
          <p:cNvSpPr/>
          <p:nvPr/>
        </p:nvSpPr>
        <p:spPr>
          <a:xfrm>
            <a:off x="448553" y="3265791"/>
            <a:ext cx="976799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7E80474D-5087-48A3-8244-06DAC7918905}"/>
              </a:ext>
            </a:extLst>
          </p:cNvPr>
          <p:cNvCxnSpPr>
            <a:cxnSpLocks/>
            <a:stCxn id="48" idx="2"/>
            <a:endCxn id="49" idx="0"/>
          </p:cNvCxnSpPr>
          <p:nvPr/>
        </p:nvCxnSpPr>
        <p:spPr>
          <a:xfrm>
            <a:off x="936953" y="2878071"/>
            <a:ext cx="0" cy="387720"/>
          </a:xfrm>
          <a:prstGeom prst="straightConnector1">
            <a:avLst/>
          </a:prstGeom>
          <a:ln w="3175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楕円 55">
            <a:extLst>
              <a:ext uri="{FF2B5EF4-FFF2-40B4-BE49-F238E27FC236}">
                <a16:creationId xmlns:a16="http://schemas.microsoft.com/office/drawing/2014/main" id="{228B0CBA-37EA-4E4F-B7AD-93BC56A331CF}"/>
              </a:ext>
            </a:extLst>
          </p:cNvPr>
          <p:cNvSpPr/>
          <p:nvPr/>
        </p:nvSpPr>
        <p:spPr>
          <a:xfrm>
            <a:off x="1476163" y="2483583"/>
            <a:ext cx="163029" cy="163029"/>
          </a:xfrm>
          <a:prstGeom prst="ellipse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3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  <p:sp>
        <p:nvSpPr>
          <p:cNvPr id="58" name="楕円 57">
            <a:extLst>
              <a:ext uri="{FF2B5EF4-FFF2-40B4-BE49-F238E27FC236}">
                <a16:creationId xmlns:a16="http://schemas.microsoft.com/office/drawing/2014/main" id="{3B17E491-FD4C-4C06-9605-CEF1E8ECE873}"/>
              </a:ext>
            </a:extLst>
          </p:cNvPr>
          <p:cNvSpPr/>
          <p:nvPr/>
        </p:nvSpPr>
        <p:spPr>
          <a:xfrm>
            <a:off x="2756627" y="2484235"/>
            <a:ext cx="163029" cy="163029"/>
          </a:xfrm>
          <a:prstGeom prst="ellipse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6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C51AA238-83D9-4AF5-8DC5-5ACBBEE4DF16}"/>
              </a:ext>
            </a:extLst>
          </p:cNvPr>
          <p:cNvSpPr txBox="1"/>
          <p:nvPr/>
        </p:nvSpPr>
        <p:spPr>
          <a:xfrm>
            <a:off x="1891887" y="4606944"/>
            <a:ext cx="7134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Josefin Sans" panose="020B0604020202020204" pitchFamily="2" charset="0"/>
              </a:rPr>
              <a:t>●</a:t>
            </a:r>
            <a:r>
              <a:rPr lang="en-US" altLang="ja-JP" sz="500" dirty="0">
                <a:latin typeface="Josefin Sans" panose="020B0604020202020204" pitchFamily="2" charset="0"/>
              </a:rPr>
              <a:t>Canceled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5</a:t>
            </a:r>
            <a:r>
              <a:rPr lang="en-US" altLang="ja-JP" sz="500" baseline="30000" dirty="0">
                <a:latin typeface="Josefin Sans" panose="020B0604020202020204" pitchFamily="2" charset="0"/>
              </a:rPr>
              <a:t>th</a:t>
            </a:r>
            <a:r>
              <a:rPr lang="en-US" altLang="ja-JP" sz="500" dirty="0">
                <a:latin typeface="Josefin Sans" panose="020B0604020202020204" pitchFamily="2" charset="0"/>
              </a:rPr>
              <a:t> Oct 2021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14:00:00</a:t>
            </a:r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EB11B40E-BD47-4965-80CE-AAF7ADAA7138}"/>
              </a:ext>
            </a:extLst>
          </p:cNvPr>
          <p:cNvSpPr/>
          <p:nvPr/>
        </p:nvSpPr>
        <p:spPr>
          <a:xfrm>
            <a:off x="1751519" y="4553083"/>
            <a:ext cx="976799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480FB81-2A19-1303-068F-B4DAF1E47C3F}"/>
              </a:ext>
            </a:extLst>
          </p:cNvPr>
          <p:cNvSpPr/>
          <p:nvPr/>
        </p:nvSpPr>
        <p:spPr>
          <a:xfrm>
            <a:off x="1709893" y="2376562"/>
            <a:ext cx="1048483" cy="29190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583C8C6-3542-C2D1-37A9-FBAE37E2D1DB}"/>
              </a:ext>
            </a:extLst>
          </p:cNvPr>
          <p:cNvSpPr/>
          <p:nvPr/>
        </p:nvSpPr>
        <p:spPr>
          <a:xfrm>
            <a:off x="1717935" y="5083171"/>
            <a:ext cx="1048483" cy="20989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Receiving area</a:t>
            </a:r>
          </a:p>
        </p:txBody>
      </p:sp>
      <p:cxnSp>
        <p:nvCxnSpPr>
          <p:cNvPr id="7" name="コネクタ: カギ線 6">
            <a:extLst>
              <a:ext uri="{FF2B5EF4-FFF2-40B4-BE49-F238E27FC236}">
                <a16:creationId xmlns:a16="http://schemas.microsoft.com/office/drawing/2014/main" id="{C685705F-D1D8-8C7D-79E1-BAA21396D8E3}"/>
              </a:ext>
            </a:extLst>
          </p:cNvPr>
          <p:cNvCxnSpPr>
            <a:cxnSpLocks/>
            <a:stCxn id="48" idx="3"/>
            <a:endCxn id="4" idx="1"/>
          </p:cNvCxnSpPr>
          <p:nvPr/>
        </p:nvCxnSpPr>
        <p:spPr>
          <a:xfrm>
            <a:off x="1425352" y="2662627"/>
            <a:ext cx="284541" cy="1173479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A81E5AF-B651-DC66-2551-7E117EBA5D34}"/>
              </a:ext>
            </a:extLst>
          </p:cNvPr>
          <p:cNvSpPr txBox="1"/>
          <p:nvPr/>
        </p:nvSpPr>
        <p:spPr>
          <a:xfrm>
            <a:off x="1848005" y="3938383"/>
            <a:ext cx="81670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dirty="0">
                <a:solidFill>
                  <a:srgbClr val="FF0000"/>
                </a:solidFill>
                <a:latin typeface="Josefin Sans" panose="020B0604020202020204" pitchFamily="2" charset="0"/>
              </a:rPr>
              <a:t>●</a:t>
            </a:r>
            <a:r>
              <a:rPr lang="en-US" altLang="ja-JP" sz="500" dirty="0">
                <a:latin typeface="Josefin Sans" panose="020B0604020202020204" pitchFamily="2" charset="0"/>
              </a:rPr>
              <a:t>Receiving-Pending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5</a:t>
            </a:r>
            <a:r>
              <a:rPr lang="en-US" altLang="ja-JP" sz="500" baseline="30000" dirty="0">
                <a:latin typeface="Josefin Sans" panose="020B0604020202020204" pitchFamily="2" charset="0"/>
              </a:rPr>
              <a:t>th</a:t>
            </a:r>
            <a:r>
              <a:rPr lang="en-US" altLang="ja-JP" sz="500" dirty="0">
                <a:latin typeface="Josefin Sans" panose="020B0604020202020204" pitchFamily="2" charset="0"/>
              </a:rPr>
              <a:t> Oct 2021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14:00:00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161D988-4B3C-6C21-4E48-06469F579CF2}"/>
              </a:ext>
            </a:extLst>
          </p:cNvPr>
          <p:cNvSpPr/>
          <p:nvPr/>
        </p:nvSpPr>
        <p:spPr>
          <a:xfrm>
            <a:off x="1752980" y="3884522"/>
            <a:ext cx="976799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46" name="コネクタ: カギ線 45">
            <a:extLst>
              <a:ext uri="{FF2B5EF4-FFF2-40B4-BE49-F238E27FC236}">
                <a16:creationId xmlns:a16="http://schemas.microsoft.com/office/drawing/2014/main" id="{D42DB0F9-DFFE-3500-FC48-426468B2E04B}"/>
              </a:ext>
            </a:extLst>
          </p:cNvPr>
          <p:cNvCxnSpPr>
            <a:cxnSpLocks/>
            <a:stCxn id="31" idx="3"/>
            <a:endCxn id="73" idx="1"/>
          </p:cNvCxnSpPr>
          <p:nvPr/>
        </p:nvCxnSpPr>
        <p:spPr>
          <a:xfrm>
            <a:off x="2728318" y="2718202"/>
            <a:ext cx="185262" cy="1126383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A50205E8-E0AE-0647-89CA-BF7A7F0CB3FA}"/>
              </a:ext>
            </a:extLst>
          </p:cNvPr>
          <p:cNvCxnSpPr>
            <a:cxnSpLocks/>
            <a:stCxn id="31" idx="2"/>
            <a:endCxn id="24" idx="0"/>
          </p:cNvCxnSpPr>
          <p:nvPr/>
        </p:nvCxnSpPr>
        <p:spPr>
          <a:xfrm>
            <a:off x="2239919" y="2933646"/>
            <a:ext cx="1461" cy="950876"/>
          </a:xfrm>
          <a:prstGeom prst="straightConnector1">
            <a:avLst/>
          </a:prstGeom>
          <a:ln w="31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矢印コネクタ 62">
            <a:extLst>
              <a:ext uri="{FF2B5EF4-FFF2-40B4-BE49-F238E27FC236}">
                <a16:creationId xmlns:a16="http://schemas.microsoft.com/office/drawing/2014/main" id="{3856D868-81FF-88F2-11FE-D6609DD9583A}"/>
              </a:ext>
            </a:extLst>
          </p:cNvPr>
          <p:cNvCxnSpPr>
            <a:cxnSpLocks/>
            <a:stCxn id="24" idx="2"/>
            <a:endCxn id="67" idx="0"/>
          </p:cNvCxnSpPr>
          <p:nvPr/>
        </p:nvCxnSpPr>
        <p:spPr>
          <a:xfrm flipH="1">
            <a:off x="2239919" y="4315410"/>
            <a:ext cx="1461" cy="237673"/>
          </a:xfrm>
          <a:prstGeom prst="straightConnector1">
            <a:avLst/>
          </a:prstGeom>
          <a:ln w="31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3641D9E9-AE9E-DCF7-442B-F33573C4BFC9}"/>
              </a:ext>
            </a:extLst>
          </p:cNvPr>
          <p:cNvSpPr txBox="1"/>
          <p:nvPr/>
        </p:nvSpPr>
        <p:spPr>
          <a:xfrm>
            <a:off x="3095574" y="2565098"/>
            <a:ext cx="7134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dirty="0">
                <a:solidFill>
                  <a:srgbClr val="00B050"/>
                </a:solidFill>
                <a:latin typeface="Josefin Sans" panose="020B0604020202020204" pitchFamily="2" charset="0"/>
              </a:rPr>
              <a:t>●</a:t>
            </a:r>
            <a:r>
              <a:rPr lang="en-US" altLang="ja-JP" sz="500" dirty="0">
                <a:latin typeface="Josefin Sans" panose="020B0604020202020204" pitchFamily="2" charset="0"/>
              </a:rPr>
              <a:t>Staged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5</a:t>
            </a:r>
            <a:r>
              <a:rPr lang="en-US" altLang="ja-JP" sz="500" baseline="30000" dirty="0">
                <a:latin typeface="Josefin Sans" panose="020B0604020202020204" pitchFamily="2" charset="0"/>
              </a:rPr>
              <a:t>th</a:t>
            </a:r>
            <a:r>
              <a:rPr lang="en-US" altLang="ja-JP" sz="500" dirty="0">
                <a:latin typeface="Josefin Sans" panose="020B0604020202020204" pitchFamily="2" charset="0"/>
              </a:rPr>
              <a:t> Oct 2021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14:00:00</a:t>
            </a:r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FDA35144-FE99-D236-9152-6770F966D72C}"/>
              </a:ext>
            </a:extLst>
          </p:cNvPr>
          <p:cNvSpPr/>
          <p:nvPr/>
        </p:nvSpPr>
        <p:spPr>
          <a:xfrm>
            <a:off x="2955206" y="2511237"/>
            <a:ext cx="976799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750DB051-565A-EA09-1342-12351AB1660A}"/>
              </a:ext>
            </a:extLst>
          </p:cNvPr>
          <p:cNvSpPr txBox="1"/>
          <p:nvPr/>
        </p:nvSpPr>
        <p:spPr>
          <a:xfrm>
            <a:off x="3095574" y="4615423"/>
            <a:ext cx="7134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Josefin Sans" panose="020B0604020202020204" pitchFamily="2" charset="0"/>
              </a:rPr>
              <a:t>●</a:t>
            </a:r>
            <a:r>
              <a:rPr lang="en-US" altLang="ja-JP" sz="500" dirty="0">
                <a:latin typeface="Josefin Sans" panose="020B0604020202020204" pitchFamily="2" charset="0"/>
              </a:rPr>
              <a:t> Canceled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5</a:t>
            </a:r>
            <a:r>
              <a:rPr lang="en-US" altLang="ja-JP" sz="500" baseline="30000" dirty="0">
                <a:latin typeface="Josefin Sans" panose="020B0604020202020204" pitchFamily="2" charset="0"/>
              </a:rPr>
              <a:t>th</a:t>
            </a:r>
            <a:r>
              <a:rPr lang="en-US" altLang="ja-JP" sz="500" dirty="0">
                <a:latin typeface="Josefin Sans" panose="020B0604020202020204" pitchFamily="2" charset="0"/>
              </a:rPr>
              <a:t> Oct 2021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14:00:00</a:t>
            </a:r>
          </a:p>
        </p:txBody>
      </p:sp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A7B91642-0B6B-1263-1B6E-A49558CC43BF}"/>
              </a:ext>
            </a:extLst>
          </p:cNvPr>
          <p:cNvSpPr/>
          <p:nvPr/>
        </p:nvSpPr>
        <p:spPr>
          <a:xfrm>
            <a:off x="2955206" y="4561562"/>
            <a:ext cx="976799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4597E7D4-4D71-4EB8-BBC4-EF7CBBEB54F7}"/>
              </a:ext>
            </a:extLst>
          </p:cNvPr>
          <p:cNvSpPr/>
          <p:nvPr/>
        </p:nvSpPr>
        <p:spPr>
          <a:xfrm>
            <a:off x="2913580" y="2385041"/>
            <a:ext cx="1048483" cy="29190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1B6F1F02-8D2A-F3FD-A62F-1574ED62932C}"/>
              </a:ext>
            </a:extLst>
          </p:cNvPr>
          <p:cNvSpPr/>
          <p:nvPr/>
        </p:nvSpPr>
        <p:spPr>
          <a:xfrm>
            <a:off x="2921622" y="5017054"/>
            <a:ext cx="1048483" cy="28449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Stock &amp; Staging area </a:t>
            </a:r>
          </a:p>
        </p:txBody>
      </p:sp>
      <p:cxnSp>
        <p:nvCxnSpPr>
          <p:cNvPr id="82" name="直線矢印コネクタ 81">
            <a:extLst>
              <a:ext uri="{FF2B5EF4-FFF2-40B4-BE49-F238E27FC236}">
                <a16:creationId xmlns:a16="http://schemas.microsoft.com/office/drawing/2014/main" id="{8791EFF6-8422-36DA-6400-5F36CED83186}"/>
              </a:ext>
            </a:extLst>
          </p:cNvPr>
          <p:cNvCxnSpPr>
            <a:cxnSpLocks/>
            <a:stCxn id="69" idx="2"/>
            <a:endCxn id="122" idx="0"/>
          </p:cNvCxnSpPr>
          <p:nvPr/>
        </p:nvCxnSpPr>
        <p:spPr>
          <a:xfrm>
            <a:off x="3443606" y="2942125"/>
            <a:ext cx="918" cy="949228"/>
          </a:xfrm>
          <a:prstGeom prst="straightConnector1">
            <a:avLst/>
          </a:prstGeom>
          <a:ln w="31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9F73BD55-88A8-3571-70B4-C8278B148B2D}"/>
              </a:ext>
            </a:extLst>
          </p:cNvPr>
          <p:cNvSpPr txBox="1"/>
          <p:nvPr/>
        </p:nvSpPr>
        <p:spPr>
          <a:xfrm>
            <a:off x="4302505" y="2558005"/>
            <a:ext cx="7134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dirty="0">
                <a:solidFill>
                  <a:srgbClr val="00B050"/>
                </a:solidFill>
                <a:latin typeface="Josefin Sans" panose="020B0604020202020204" pitchFamily="2" charset="0"/>
              </a:rPr>
              <a:t>●</a:t>
            </a:r>
            <a:r>
              <a:rPr lang="en-US" altLang="ja-JP" sz="500" dirty="0">
                <a:latin typeface="Josefin Sans" panose="020B0604020202020204" pitchFamily="2" charset="0"/>
              </a:rPr>
              <a:t>Inner Packed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5</a:t>
            </a:r>
            <a:r>
              <a:rPr lang="en-US" altLang="ja-JP" sz="500" baseline="30000" dirty="0">
                <a:latin typeface="Josefin Sans" panose="020B0604020202020204" pitchFamily="2" charset="0"/>
              </a:rPr>
              <a:t>th</a:t>
            </a:r>
            <a:r>
              <a:rPr lang="en-US" altLang="ja-JP" sz="500" dirty="0">
                <a:latin typeface="Josefin Sans" panose="020B0604020202020204" pitchFamily="2" charset="0"/>
              </a:rPr>
              <a:t> Oct 2021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14:00:00</a:t>
            </a:r>
          </a:p>
        </p:txBody>
      </p: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80146822-5AA6-E38F-C8B0-53F682ECDE6C}"/>
              </a:ext>
            </a:extLst>
          </p:cNvPr>
          <p:cNvSpPr/>
          <p:nvPr/>
        </p:nvSpPr>
        <p:spPr>
          <a:xfrm>
            <a:off x="4162137" y="2504144"/>
            <a:ext cx="976799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7C3D8312-0444-20CF-CA75-AA19619D117A}"/>
              </a:ext>
            </a:extLst>
          </p:cNvPr>
          <p:cNvSpPr txBox="1"/>
          <p:nvPr/>
        </p:nvSpPr>
        <p:spPr>
          <a:xfrm>
            <a:off x="4302505" y="4608330"/>
            <a:ext cx="7134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Josefin Sans" panose="020B0604020202020204" pitchFamily="2" charset="0"/>
              </a:rPr>
              <a:t>●</a:t>
            </a:r>
            <a:r>
              <a:rPr lang="en-US" altLang="ja-JP" sz="500" dirty="0">
                <a:latin typeface="Josefin Sans" panose="020B0604020202020204" pitchFamily="2" charset="0"/>
              </a:rPr>
              <a:t> Canceled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5</a:t>
            </a:r>
            <a:r>
              <a:rPr lang="en-US" altLang="ja-JP" sz="500" baseline="30000" dirty="0">
                <a:latin typeface="Josefin Sans" panose="020B0604020202020204" pitchFamily="2" charset="0"/>
              </a:rPr>
              <a:t>th</a:t>
            </a:r>
            <a:r>
              <a:rPr lang="en-US" altLang="ja-JP" sz="500" dirty="0">
                <a:latin typeface="Josefin Sans" panose="020B0604020202020204" pitchFamily="2" charset="0"/>
              </a:rPr>
              <a:t> Oct 2021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14:00:00</a:t>
            </a:r>
          </a:p>
        </p:txBody>
      </p:sp>
      <p:sp>
        <p:nvSpPr>
          <p:cNvPr id="95" name="正方形/長方形 94">
            <a:extLst>
              <a:ext uri="{FF2B5EF4-FFF2-40B4-BE49-F238E27FC236}">
                <a16:creationId xmlns:a16="http://schemas.microsoft.com/office/drawing/2014/main" id="{24510191-13AE-DCC9-EBE4-CAFEF70EDD7B}"/>
              </a:ext>
            </a:extLst>
          </p:cNvPr>
          <p:cNvSpPr/>
          <p:nvPr/>
        </p:nvSpPr>
        <p:spPr>
          <a:xfrm>
            <a:off x="4162137" y="4554469"/>
            <a:ext cx="976799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01" name="正方形/長方形 100">
            <a:extLst>
              <a:ext uri="{FF2B5EF4-FFF2-40B4-BE49-F238E27FC236}">
                <a16:creationId xmlns:a16="http://schemas.microsoft.com/office/drawing/2014/main" id="{865D637E-669B-149C-8B21-140E9FFC6274}"/>
              </a:ext>
            </a:extLst>
          </p:cNvPr>
          <p:cNvSpPr/>
          <p:nvPr/>
        </p:nvSpPr>
        <p:spPr>
          <a:xfrm>
            <a:off x="4120511" y="2377948"/>
            <a:ext cx="1048483" cy="29190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02" name="正方形/長方形 101">
            <a:extLst>
              <a:ext uri="{FF2B5EF4-FFF2-40B4-BE49-F238E27FC236}">
                <a16:creationId xmlns:a16="http://schemas.microsoft.com/office/drawing/2014/main" id="{D97A2711-D821-D656-3582-6329DA01B2E7}"/>
              </a:ext>
            </a:extLst>
          </p:cNvPr>
          <p:cNvSpPr/>
          <p:nvPr/>
        </p:nvSpPr>
        <p:spPr>
          <a:xfrm>
            <a:off x="4128553" y="5009961"/>
            <a:ext cx="1048483" cy="28449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Inner Packing area</a:t>
            </a:r>
          </a:p>
        </p:txBody>
      </p:sp>
      <p:cxnSp>
        <p:nvCxnSpPr>
          <p:cNvPr id="106" name="コネクタ: カギ線 105">
            <a:extLst>
              <a:ext uri="{FF2B5EF4-FFF2-40B4-BE49-F238E27FC236}">
                <a16:creationId xmlns:a16="http://schemas.microsoft.com/office/drawing/2014/main" id="{C1913580-FB33-6910-B0CB-23973CD75D76}"/>
              </a:ext>
            </a:extLst>
          </p:cNvPr>
          <p:cNvCxnSpPr>
            <a:cxnSpLocks/>
            <a:stCxn id="69" idx="3"/>
            <a:endCxn id="101" idx="1"/>
          </p:cNvCxnSpPr>
          <p:nvPr/>
        </p:nvCxnSpPr>
        <p:spPr>
          <a:xfrm>
            <a:off x="3932005" y="2726681"/>
            <a:ext cx="188506" cy="1110811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A6CEE733-DEF4-D965-22F9-FF3E7AF6B293}"/>
              </a:ext>
            </a:extLst>
          </p:cNvPr>
          <p:cNvSpPr txBox="1"/>
          <p:nvPr/>
        </p:nvSpPr>
        <p:spPr>
          <a:xfrm>
            <a:off x="5491356" y="2557978"/>
            <a:ext cx="7134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dirty="0">
                <a:solidFill>
                  <a:srgbClr val="00B050"/>
                </a:solidFill>
                <a:latin typeface="Josefin Sans" panose="020B0604020202020204" pitchFamily="2" charset="0"/>
              </a:rPr>
              <a:t>●</a:t>
            </a:r>
            <a:r>
              <a:rPr lang="en-US" altLang="ja-JP" sz="500" dirty="0">
                <a:latin typeface="Josefin Sans" panose="020B0604020202020204" pitchFamily="2" charset="0"/>
              </a:rPr>
              <a:t>Outer Packed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5</a:t>
            </a:r>
            <a:r>
              <a:rPr lang="en-US" altLang="ja-JP" sz="500" baseline="30000" dirty="0">
                <a:latin typeface="Josefin Sans" panose="020B0604020202020204" pitchFamily="2" charset="0"/>
              </a:rPr>
              <a:t>th</a:t>
            </a:r>
            <a:r>
              <a:rPr lang="en-US" altLang="ja-JP" sz="500" dirty="0">
                <a:latin typeface="Josefin Sans" panose="020B0604020202020204" pitchFamily="2" charset="0"/>
              </a:rPr>
              <a:t> Oct 2021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14:00:00</a:t>
            </a:r>
          </a:p>
        </p:txBody>
      </p:sp>
      <p:sp>
        <p:nvSpPr>
          <p:cNvPr id="110" name="正方形/長方形 109">
            <a:extLst>
              <a:ext uri="{FF2B5EF4-FFF2-40B4-BE49-F238E27FC236}">
                <a16:creationId xmlns:a16="http://schemas.microsoft.com/office/drawing/2014/main" id="{FAF98207-96C5-B88D-88F7-BD9EDD8D0B8C}"/>
              </a:ext>
            </a:extLst>
          </p:cNvPr>
          <p:cNvSpPr/>
          <p:nvPr/>
        </p:nvSpPr>
        <p:spPr>
          <a:xfrm>
            <a:off x="5350988" y="2504117"/>
            <a:ext cx="976799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219239E4-C24B-B3FC-8ED3-8AA1C05E498E}"/>
              </a:ext>
            </a:extLst>
          </p:cNvPr>
          <p:cNvSpPr txBox="1"/>
          <p:nvPr/>
        </p:nvSpPr>
        <p:spPr>
          <a:xfrm>
            <a:off x="5491356" y="4608303"/>
            <a:ext cx="7134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Josefin Sans" panose="020B0604020202020204" pitchFamily="2" charset="0"/>
              </a:rPr>
              <a:t>●</a:t>
            </a:r>
            <a:r>
              <a:rPr lang="en-US" altLang="ja-JP" sz="500" dirty="0">
                <a:latin typeface="Josefin Sans" panose="020B0604020202020204" pitchFamily="2" charset="0"/>
              </a:rPr>
              <a:t> Canceled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5</a:t>
            </a:r>
            <a:r>
              <a:rPr lang="en-US" altLang="ja-JP" sz="500" baseline="30000" dirty="0">
                <a:latin typeface="Josefin Sans" panose="020B0604020202020204" pitchFamily="2" charset="0"/>
              </a:rPr>
              <a:t>th</a:t>
            </a:r>
            <a:r>
              <a:rPr lang="en-US" altLang="ja-JP" sz="500" dirty="0">
                <a:latin typeface="Josefin Sans" panose="020B0604020202020204" pitchFamily="2" charset="0"/>
              </a:rPr>
              <a:t> Oct 2021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14:00:00</a:t>
            </a:r>
          </a:p>
        </p:txBody>
      </p:sp>
      <p:sp>
        <p:nvSpPr>
          <p:cNvPr id="112" name="正方形/長方形 111">
            <a:extLst>
              <a:ext uri="{FF2B5EF4-FFF2-40B4-BE49-F238E27FC236}">
                <a16:creationId xmlns:a16="http://schemas.microsoft.com/office/drawing/2014/main" id="{2ED12DD5-307A-12FD-3349-69674DA16905}"/>
              </a:ext>
            </a:extLst>
          </p:cNvPr>
          <p:cNvSpPr/>
          <p:nvPr/>
        </p:nvSpPr>
        <p:spPr>
          <a:xfrm>
            <a:off x="5350988" y="4554442"/>
            <a:ext cx="976799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13" name="正方形/長方形 112">
            <a:extLst>
              <a:ext uri="{FF2B5EF4-FFF2-40B4-BE49-F238E27FC236}">
                <a16:creationId xmlns:a16="http://schemas.microsoft.com/office/drawing/2014/main" id="{F9B6C4F8-E027-F72E-C35C-0054C78B50DD}"/>
              </a:ext>
            </a:extLst>
          </p:cNvPr>
          <p:cNvSpPr/>
          <p:nvPr/>
        </p:nvSpPr>
        <p:spPr>
          <a:xfrm>
            <a:off x="5309362" y="2377921"/>
            <a:ext cx="1048483" cy="29190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14" name="正方形/長方形 113">
            <a:extLst>
              <a:ext uri="{FF2B5EF4-FFF2-40B4-BE49-F238E27FC236}">
                <a16:creationId xmlns:a16="http://schemas.microsoft.com/office/drawing/2014/main" id="{A4AAAF33-9259-403C-3479-E40CC1F1E5F7}"/>
              </a:ext>
            </a:extLst>
          </p:cNvPr>
          <p:cNvSpPr/>
          <p:nvPr/>
        </p:nvSpPr>
        <p:spPr>
          <a:xfrm>
            <a:off x="5317404" y="5009934"/>
            <a:ext cx="1048483" cy="28449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Outer Packing area</a:t>
            </a:r>
          </a:p>
        </p:txBody>
      </p:sp>
      <p:cxnSp>
        <p:nvCxnSpPr>
          <p:cNvPr id="118" name="コネクタ: カギ線 117">
            <a:extLst>
              <a:ext uri="{FF2B5EF4-FFF2-40B4-BE49-F238E27FC236}">
                <a16:creationId xmlns:a16="http://schemas.microsoft.com/office/drawing/2014/main" id="{6519BA7C-CD9A-528E-CED0-8C3D73B87E22}"/>
              </a:ext>
            </a:extLst>
          </p:cNvPr>
          <p:cNvCxnSpPr>
            <a:cxnSpLocks/>
            <a:stCxn id="92" idx="3"/>
            <a:endCxn id="113" idx="1"/>
          </p:cNvCxnSpPr>
          <p:nvPr/>
        </p:nvCxnSpPr>
        <p:spPr>
          <a:xfrm>
            <a:off x="5138936" y="2719588"/>
            <a:ext cx="170426" cy="1117877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4CCA6E98-04F9-6804-2317-A32DDC0AA870}"/>
              </a:ext>
            </a:extLst>
          </p:cNvPr>
          <p:cNvSpPr txBox="1"/>
          <p:nvPr/>
        </p:nvSpPr>
        <p:spPr>
          <a:xfrm>
            <a:off x="3046069" y="3945214"/>
            <a:ext cx="81670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dirty="0">
                <a:solidFill>
                  <a:srgbClr val="FF0000"/>
                </a:solidFill>
                <a:latin typeface="Josefin Sans" panose="020B0604020202020204" pitchFamily="2" charset="0"/>
              </a:rPr>
              <a:t>●</a:t>
            </a:r>
            <a:r>
              <a:rPr lang="en-US" altLang="ja-JP" sz="500" dirty="0">
                <a:latin typeface="Josefin Sans" panose="020B0604020202020204" pitchFamily="2" charset="0"/>
              </a:rPr>
              <a:t>Staging-Pending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5</a:t>
            </a:r>
            <a:r>
              <a:rPr lang="en-US" altLang="ja-JP" sz="500" baseline="30000" dirty="0">
                <a:latin typeface="Josefin Sans" panose="020B0604020202020204" pitchFamily="2" charset="0"/>
              </a:rPr>
              <a:t>th</a:t>
            </a:r>
            <a:r>
              <a:rPr lang="en-US" altLang="ja-JP" sz="500" dirty="0">
                <a:latin typeface="Josefin Sans" panose="020B0604020202020204" pitchFamily="2" charset="0"/>
              </a:rPr>
              <a:t> Oct 2021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14:00:00</a:t>
            </a:r>
          </a:p>
        </p:txBody>
      </p:sp>
      <p:sp>
        <p:nvSpPr>
          <p:cNvPr id="122" name="正方形/長方形 121">
            <a:extLst>
              <a:ext uri="{FF2B5EF4-FFF2-40B4-BE49-F238E27FC236}">
                <a16:creationId xmlns:a16="http://schemas.microsoft.com/office/drawing/2014/main" id="{47A7765E-DB77-8908-1086-F24363FF764A}"/>
              </a:ext>
            </a:extLst>
          </p:cNvPr>
          <p:cNvSpPr/>
          <p:nvPr/>
        </p:nvSpPr>
        <p:spPr>
          <a:xfrm>
            <a:off x="2956124" y="3891353"/>
            <a:ext cx="976799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124" name="直線矢印コネクタ 123">
            <a:extLst>
              <a:ext uri="{FF2B5EF4-FFF2-40B4-BE49-F238E27FC236}">
                <a16:creationId xmlns:a16="http://schemas.microsoft.com/office/drawing/2014/main" id="{52ED830E-4464-8531-5DA2-2E74E36125AE}"/>
              </a:ext>
            </a:extLst>
          </p:cNvPr>
          <p:cNvCxnSpPr>
            <a:cxnSpLocks/>
            <a:stCxn id="122" idx="2"/>
            <a:endCxn id="72" idx="0"/>
          </p:cNvCxnSpPr>
          <p:nvPr/>
        </p:nvCxnSpPr>
        <p:spPr>
          <a:xfrm flipH="1">
            <a:off x="3443606" y="4322241"/>
            <a:ext cx="918" cy="239321"/>
          </a:xfrm>
          <a:prstGeom prst="straightConnector1">
            <a:avLst/>
          </a:prstGeom>
          <a:ln w="31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線矢印コネクタ 126">
            <a:extLst>
              <a:ext uri="{FF2B5EF4-FFF2-40B4-BE49-F238E27FC236}">
                <a16:creationId xmlns:a16="http://schemas.microsoft.com/office/drawing/2014/main" id="{BBAB3BAD-211F-5BAD-B66E-B8D3EA4EA183}"/>
              </a:ext>
            </a:extLst>
          </p:cNvPr>
          <p:cNvCxnSpPr>
            <a:cxnSpLocks/>
            <a:endCxn id="129" idx="0"/>
          </p:cNvCxnSpPr>
          <p:nvPr/>
        </p:nvCxnSpPr>
        <p:spPr>
          <a:xfrm>
            <a:off x="4646722" y="2942098"/>
            <a:ext cx="918" cy="949228"/>
          </a:xfrm>
          <a:prstGeom prst="straightConnector1">
            <a:avLst/>
          </a:prstGeom>
          <a:ln w="31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00BCDC08-C2C3-D029-10FC-B83BF95E334E}"/>
              </a:ext>
            </a:extLst>
          </p:cNvPr>
          <p:cNvSpPr txBox="1"/>
          <p:nvPr/>
        </p:nvSpPr>
        <p:spPr>
          <a:xfrm>
            <a:off x="4249185" y="3945187"/>
            <a:ext cx="8167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dirty="0">
                <a:solidFill>
                  <a:srgbClr val="FF0000"/>
                </a:solidFill>
                <a:latin typeface="Josefin Sans" panose="020B0604020202020204" pitchFamily="2" charset="0"/>
              </a:rPr>
              <a:t>●</a:t>
            </a:r>
            <a:r>
              <a:rPr lang="en-US" altLang="ja-JP" sz="500" dirty="0">
                <a:latin typeface="Josefin Sans" panose="020B0604020202020204" pitchFamily="2" charset="0"/>
              </a:rPr>
              <a:t>Inner Packing-Pending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5</a:t>
            </a:r>
            <a:r>
              <a:rPr lang="en-US" altLang="ja-JP" sz="500" baseline="30000" dirty="0">
                <a:latin typeface="Josefin Sans" panose="020B0604020202020204" pitchFamily="2" charset="0"/>
              </a:rPr>
              <a:t>th</a:t>
            </a:r>
            <a:r>
              <a:rPr lang="en-US" altLang="ja-JP" sz="500" dirty="0">
                <a:latin typeface="Josefin Sans" panose="020B0604020202020204" pitchFamily="2" charset="0"/>
              </a:rPr>
              <a:t> Oct 2021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14:00:00</a:t>
            </a:r>
          </a:p>
        </p:txBody>
      </p:sp>
      <p:sp>
        <p:nvSpPr>
          <p:cNvPr id="129" name="正方形/長方形 128">
            <a:extLst>
              <a:ext uri="{FF2B5EF4-FFF2-40B4-BE49-F238E27FC236}">
                <a16:creationId xmlns:a16="http://schemas.microsoft.com/office/drawing/2014/main" id="{5A1B9D9B-4EBD-1565-1C91-0C93BCBE6572}"/>
              </a:ext>
            </a:extLst>
          </p:cNvPr>
          <p:cNvSpPr/>
          <p:nvPr/>
        </p:nvSpPr>
        <p:spPr>
          <a:xfrm>
            <a:off x="4159240" y="3891326"/>
            <a:ext cx="976799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130" name="直線矢印コネクタ 129">
            <a:extLst>
              <a:ext uri="{FF2B5EF4-FFF2-40B4-BE49-F238E27FC236}">
                <a16:creationId xmlns:a16="http://schemas.microsoft.com/office/drawing/2014/main" id="{DC12D218-97E9-38B8-D599-B824F0AF609E}"/>
              </a:ext>
            </a:extLst>
          </p:cNvPr>
          <p:cNvCxnSpPr>
            <a:cxnSpLocks/>
            <a:stCxn id="129" idx="2"/>
            <a:endCxn id="95" idx="0"/>
          </p:cNvCxnSpPr>
          <p:nvPr/>
        </p:nvCxnSpPr>
        <p:spPr>
          <a:xfrm>
            <a:off x="4647640" y="4322214"/>
            <a:ext cx="2897" cy="232255"/>
          </a:xfrm>
          <a:prstGeom prst="straightConnector1">
            <a:avLst/>
          </a:prstGeom>
          <a:ln w="31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矢印コネクタ 130">
            <a:extLst>
              <a:ext uri="{FF2B5EF4-FFF2-40B4-BE49-F238E27FC236}">
                <a16:creationId xmlns:a16="http://schemas.microsoft.com/office/drawing/2014/main" id="{35CD096F-46E0-553E-9C0D-63EC0D49E6A3}"/>
              </a:ext>
            </a:extLst>
          </p:cNvPr>
          <p:cNvCxnSpPr>
            <a:cxnSpLocks/>
            <a:endCxn id="133" idx="0"/>
          </p:cNvCxnSpPr>
          <p:nvPr/>
        </p:nvCxnSpPr>
        <p:spPr>
          <a:xfrm>
            <a:off x="5847267" y="2935796"/>
            <a:ext cx="918" cy="949228"/>
          </a:xfrm>
          <a:prstGeom prst="straightConnector1">
            <a:avLst/>
          </a:prstGeom>
          <a:ln w="31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テキスト ボックス 131">
            <a:extLst>
              <a:ext uri="{FF2B5EF4-FFF2-40B4-BE49-F238E27FC236}">
                <a16:creationId xmlns:a16="http://schemas.microsoft.com/office/drawing/2014/main" id="{300AB7BB-89F2-176D-A522-817BD9F1E9E8}"/>
              </a:ext>
            </a:extLst>
          </p:cNvPr>
          <p:cNvSpPr txBox="1"/>
          <p:nvPr/>
        </p:nvSpPr>
        <p:spPr>
          <a:xfrm>
            <a:off x="5449730" y="3938885"/>
            <a:ext cx="8167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dirty="0">
                <a:solidFill>
                  <a:srgbClr val="FF0000"/>
                </a:solidFill>
                <a:latin typeface="Josefin Sans" panose="020B0604020202020204" pitchFamily="2" charset="0"/>
              </a:rPr>
              <a:t>●</a:t>
            </a:r>
            <a:r>
              <a:rPr lang="en-US" altLang="ja-JP" sz="500" dirty="0">
                <a:latin typeface="Josefin Sans" panose="020B0604020202020204" pitchFamily="2" charset="0"/>
              </a:rPr>
              <a:t>Outer Packing-Pending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5</a:t>
            </a:r>
            <a:r>
              <a:rPr lang="en-US" altLang="ja-JP" sz="500" baseline="30000" dirty="0">
                <a:latin typeface="Josefin Sans" panose="020B0604020202020204" pitchFamily="2" charset="0"/>
              </a:rPr>
              <a:t>th</a:t>
            </a:r>
            <a:r>
              <a:rPr lang="en-US" altLang="ja-JP" sz="500" dirty="0">
                <a:latin typeface="Josefin Sans" panose="020B0604020202020204" pitchFamily="2" charset="0"/>
              </a:rPr>
              <a:t> Oct 2021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14:00:00</a:t>
            </a:r>
          </a:p>
        </p:txBody>
      </p:sp>
      <p:sp>
        <p:nvSpPr>
          <p:cNvPr id="133" name="正方形/長方形 132">
            <a:extLst>
              <a:ext uri="{FF2B5EF4-FFF2-40B4-BE49-F238E27FC236}">
                <a16:creationId xmlns:a16="http://schemas.microsoft.com/office/drawing/2014/main" id="{351FD801-45C1-9252-4D7C-A96642528A71}"/>
              </a:ext>
            </a:extLst>
          </p:cNvPr>
          <p:cNvSpPr/>
          <p:nvPr/>
        </p:nvSpPr>
        <p:spPr>
          <a:xfrm>
            <a:off x="5359785" y="3885024"/>
            <a:ext cx="976799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134" name="直線矢印コネクタ 133">
            <a:extLst>
              <a:ext uri="{FF2B5EF4-FFF2-40B4-BE49-F238E27FC236}">
                <a16:creationId xmlns:a16="http://schemas.microsoft.com/office/drawing/2014/main" id="{F7DC0C57-5342-3EA6-EB93-BC68FED64231}"/>
              </a:ext>
            </a:extLst>
          </p:cNvPr>
          <p:cNvCxnSpPr>
            <a:cxnSpLocks/>
            <a:stCxn id="133" idx="2"/>
            <a:endCxn id="112" idx="0"/>
          </p:cNvCxnSpPr>
          <p:nvPr/>
        </p:nvCxnSpPr>
        <p:spPr>
          <a:xfrm flipH="1">
            <a:off x="5839388" y="4315912"/>
            <a:ext cx="8797" cy="238530"/>
          </a:xfrm>
          <a:prstGeom prst="straightConnector1">
            <a:avLst/>
          </a:prstGeom>
          <a:ln w="31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楕円 141">
            <a:extLst>
              <a:ext uri="{FF2B5EF4-FFF2-40B4-BE49-F238E27FC236}">
                <a16:creationId xmlns:a16="http://schemas.microsoft.com/office/drawing/2014/main" id="{CB9DB16F-6147-6307-9C29-A65A1DB51DF5}"/>
              </a:ext>
            </a:extLst>
          </p:cNvPr>
          <p:cNvSpPr/>
          <p:nvPr/>
        </p:nvSpPr>
        <p:spPr>
          <a:xfrm>
            <a:off x="3958104" y="2493495"/>
            <a:ext cx="163029" cy="163029"/>
          </a:xfrm>
          <a:prstGeom prst="ellipse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7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  <p:sp>
        <p:nvSpPr>
          <p:cNvPr id="143" name="楕円 142">
            <a:extLst>
              <a:ext uri="{FF2B5EF4-FFF2-40B4-BE49-F238E27FC236}">
                <a16:creationId xmlns:a16="http://schemas.microsoft.com/office/drawing/2014/main" id="{4A264908-AB9C-0465-0D26-8457EFD4BF7A}"/>
              </a:ext>
            </a:extLst>
          </p:cNvPr>
          <p:cNvSpPr/>
          <p:nvPr/>
        </p:nvSpPr>
        <p:spPr>
          <a:xfrm>
            <a:off x="5161169" y="2502698"/>
            <a:ext cx="163029" cy="163029"/>
          </a:xfrm>
          <a:prstGeom prst="ellipse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8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  <p:sp>
        <p:nvSpPr>
          <p:cNvPr id="151" name="楕円 150">
            <a:extLst>
              <a:ext uri="{FF2B5EF4-FFF2-40B4-BE49-F238E27FC236}">
                <a16:creationId xmlns:a16="http://schemas.microsoft.com/office/drawing/2014/main" id="{E9FB6767-003E-2C24-34C2-6081761743D2}"/>
              </a:ext>
            </a:extLst>
          </p:cNvPr>
          <p:cNvSpPr/>
          <p:nvPr/>
        </p:nvSpPr>
        <p:spPr>
          <a:xfrm>
            <a:off x="2313095" y="3684815"/>
            <a:ext cx="163029" cy="163029"/>
          </a:xfrm>
          <a:prstGeom prst="ellipse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5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  <p:sp>
        <p:nvSpPr>
          <p:cNvPr id="152" name="楕円 151">
            <a:extLst>
              <a:ext uri="{FF2B5EF4-FFF2-40B4-BE49-F238E27FC236}">
                <a16:creationId xmlns:a16="http://schemas.microsoft.com/office/drawing/2014/main" id="{1BE0CDC0-EA03-7EDC-196B-E3CF49C7B386}"/>
              </a:ext>
            </a:extLst>
          </p:cNvPr>
          <p:cNvSpPr/>
          <p:nvPr/>
        </p:nvSpPr>
        <p:spPr>
          <a:xfrm>
            <a:off x="1979959" y="3681208"/>
            <a:ext cx="163029" cy="163029"/>
          </a:xfrm>
          <a:prstGeom prst="ellipse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4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  <p:sp>
        <p:nvSpPr>
          <p:cNvPr id="153" name="楕円 152">
            <a:extLst>
              <a:ext uri="{FF2B5EF4-FFF2-40B4-BE49-F238E27FC236}">
                <a16:creationId xmlns:a16="http://schemas.microsoft.com/office/drawing/2014/main" id="{62004436-4DBB-E2D1-203A-A9DDE555ED1B}"/>
              </a:ext>
            </a:extLst>
          </p:cNvPr>
          <p:cNvSpPr/>
          <p:nvPr/>
        </p:nvSpPr>
        <p:spPr>
          <a:xfrm>
            <a:off x="2313095" y="4364023"/>
            <a:ext cx="163029" cy="163029"/>
          </a:xfrm>
          <a:prstGeom prst="ellipse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5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  <p:sp>
        <p:nvSpPr>
          <p:cNvPr id="155" name="楕円 154">
            <a:extLst>
              <a:ext uri="{FF2B5EF4-FFF2-40B4-BE49-F238E27FC236}">
                <a16:creationId xmlns:a16="http://schemas.microsoft.com/office/drawing/2014/main" id="{034551AD-46A5-352A-CE13-B3069E209480}"/>
              </a:ext>
            </a:extLst>
          </p:cNvPr>
          <p:cNvSpPr/>
          <p:nvPr/>
        </p:nvSpPr>
        <p:spPr>
          <a:xfrm>
            <a:off x="3523184" y="3698570"/>
            <a:ext cx="163029" cy="163029"/>
          </a:xfrm>
          <a:prstGeom prst="ellipse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5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  <p:sp>
        <p:nvSpPr>
          <p:cNvPr id="156" name="楕円 155">
            <a:extLst>
              <a:ext uri="{FF2B5EF4-FFF2-40B4-BE49-F238E27FC236}">
                <a16:creationId xmlns:a16="http://schemas.microsoft.com/office/drawing/2014/main" id="{764E7283-ED26-90E4-B3F3-71DBACDF82C1}"/>
              </a:ext>
            </a:extLst>
          </p:cNvPr>
          <p:cNvSpPr/>
          <p:nvPr/>
        </p:nvSpPr>
        <p:spPr>
          <a:xfrm>
            <a:off x="3190048" y="3694963"/>
            <a:ext cx="163029" cy="163029"/>
          </a:xfrm>
          <a:prstGeom prst="ellipse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4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  <p:sp>
        <p:nvSpPr>
          <p:cNvPr id="157" name="楕円 156">
            <a:extLst>
              <a:ext uri="{FF2B5EF4-FFF2-40B4-BE49-F238E27FC236}">
                <a16:creationId xmlns:a16="http://schemas.microsoft.com/office/drawing/2014/main" id="{85E9E1FF-C698-066D-007C-B9987EF5224C}"/>
              </a:ext>
            </a:extLst>
          </p:cNvPr>
          <p:cNvSpPr/>
          <p:nvPr/>
        </p:nvSpPr>
        <p:spPr>
          <a:xfrm>
            <a:off x="3523184" y="4377778"/>
            <a:ext cx="163029" cy="163029"/>
          </a:xfrm>
          <a:prstGeom prst="ellipse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5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  <p:sp>
        <p:nvSpPr>
          <p:cNvPr id="158" name="楕円 157">
            <a:extLst>
              <a:ext uri="{FF2B5EF4-FFF2-40B4-BE49-F238E27FC236}">
                <a16:creationId xmlns:a16="http://schemas.microsoft.com/office/drawing/2014/main" id="{6FC2669C-681D-CDF8-42E3-B5FAE026A99E}"/>
              </a:ext>
            </a:extLst>
          </p:cNvPr>
          <p:cNvSpPr/>
          <p:nvPr/>
        </p:nvSpPr>
        <p:spPr>
          <a:xfrm>
            <a:off x="4731625" y="3701604"/>
            <a:ext cx="163029" cy="163029"/>
          </a:xfrm>
          <a:prstGeom prst="ellipse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5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  <p:sp>
        <p:nvSpPr>
          <p:cNvPr id="159" name="楕円 158">
            <a:extLst>
              <a:ext uri="{FF2B5EF4-FFF2-40B4-BE49-F238E27FC236}">
                <a16:creationId xmlns:a16="http://schemas.microsoft.com/office/drawing/2014/main" id="{1EDBFF82-1E7B-E16B-B9E4-CBC6B46BF03A}"/>
              </a:ext>
            </a:extLst>
          </p:cNvPr>
          <p:cNvSpPr/>
          <p:nvPr/>
        </p:nvSpPr>
        <p:spPr>
          <a:xfrm>
            <a:off x="4398489" y="3697997"/>
            <a:ext cx="163029" cy="163029"/>
          </a:xfrm>
          <a:prstGeom prst="ellipse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4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  <p:sp>
        <p:nvSpPr>
          <p:cNvPr id="160" name="楕円 159">
            <a:extLst>
              <a:ext uri="{FF2B5EF4-FFF2-40B4-BE49-F238E27FC236}">
                <a16:creationId xmlns:a16="http://schemas.microsoft.com/office/drawing/2014/main" id="{7AF65398-0356-F558-E3A2-253469C70565}"/>
              </a:ext>
            </a:extLst>
          </p:cNvPr>
          <p:cNvSpPr/>
          <p:nvPr/>
        </p:nvSpPr>
        <p:spPr>
          <a:xfrm>
            <a:off x="4731625" y="4380812"/>
            <a:ext cx="163029" cy="163029"/>
          </a:xfrm>
          <a:prstGeom prst="ellipse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5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  <p:sp>
        <p:nvSpPr>
          <p:cNvPr id="161" name="楕円 160">
            <a:extLst>
              <a:ext uri="{FF2B5EF4-FFF2-40B4-BE49-F238E27FC236}">
                <a16:creationId xmlns:a16="http://schemas.microsoft.com/office/drawing/2014/main" id="{E3132C0C-1D13-A864-2752-8AC5E381C7AD}"/>
              </a:ext>
            </a:extLst>
          </p:cNvPr>
          <p:cNvSpPr/>
          <p:nvPr/>
        </p:nvSpPr>
        <p:spPr>
          <a:xfrm>
            <a:off x="5937476" y="3698570"/>
            <a:ext cx="163029" cy="163029"/>
          </a:xfrm>
          <a:prstGeom prst="ellipse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5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  <p:sp>
        <p:nvSpPr>
          <p:cNvPr id="162" name="楕円 161">
            <a:extLst>
              <a:ext uri="{FF2B5EF4-FFF2-40B4-BE49-F238E27FC236}">
                <a16:creationId xmlns:a16="http://schemas.microsoft.com/office/drawing/2014/main" id="{DF1C2A25-DD6E-2801-9559-C5DAA93C268E}"/>
              </a:ext>
            </a:extLst>
          </p:cNvPr>
          <p:cNvSpPr/>
          <p:nvPr/>
        </p:nvSpPr>
        <p:spPr>
          <a:xfrm>
            <a:off x="5604340" y="3694963"/>
            <a:ext cx="163029" cy="163029"/>
          </a:xfrm>
          <a:prstGeom prst="ellipse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4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  <p:sp>
        <p:nvSpPr>
          <p:cNvPr id="163" name="楕円 162">
            <a:extLst>
              <a:ext uri="{FF2B5EF4-FFF2-40B4-BE49-F238E27FC236}">
                <a16:creationId xmlns:a16="http://schemas.microsoft.com/office/drawing/2014/main" id="{5CC157D6-83F5-90FB-217D-BE87D91C969D}"/>
              </a:ext>
            </a:extLst>
          </p:cNvPr>
          <p:cNvSpPr/>
          <p:nvPr/>
        </p:nvSpPr>
        <p:spPr>
          <a:xfrm>
            <a:off x="5937476" y="4377778"/>
            <a:ext cx="163029" cy="163029"/>
          </a:xfrm>
          <a:prstGeom prst="ellipse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5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028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43852B3C-9CE9-47D4-960A-4D513B83E01F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Overall operation flow</a:t>
            </a:r>
          </a:p>
          <a:p>
            <a:r>
              <a:rPr kumimoji="1" lang="en-US" altLang="ja-JP" sz="1100" b="1" dirty="0"/>
              <a:t>4-2. Receiving operation flow (Enhanced with tag print function)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CBEA2B60-289A-37D6-4453-568C52DFEEA7}"/>
              </a:ext>
            </a:extLst>
          </p:cNvPr>
          <p:cNvGrpSpPr/>
          <p:nvPr/>
        </p:nvGrpSpPr>
        <p:grpSpPr>
          <a:xfrm>
            <a:off x="594288" y="1489212"/>
            <a:ext cx="5741286" cy="3444300"/>
            <a:chOff x="594360" y="1531620"/>
            <a:chExt cx="5741286" cy="3444300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85738A85-0A42-C544-0D99-3C8925E06886}"/>
                </a:ext>
              </a:extLst>
            </p:cNvPr>
            <p:cNvSpPr/>
            <p:nvPr/>
          </p:nvSpPr>
          <p:spPr>
            <a:xfrm>
              <a:off x="594360" y="1816922"/>
              <a:ext cx="5741286" cy="3158998"/>
            </a:xfrm>
            <a:prstGeom prst="rect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t"/>
            <a:lstStyle/>
            <a:p>
              <a:pPr marL="0" indent="0">
                <a:buNone/>
              </a:pPr>
              <a:r>
                <a:rPr lang="en-US" sz="9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1.RECEIVE DELIVERY SHEET &amp; INVOICE</a:t>
              </a:r>
            </a:p>
            <a:p>
              <a:pPr marL="0" indent="0">
                <a:buNone/>
              </a:pPr>
              <a:r>
                <a:rPr lang="en-US" sz="9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2.H/T SELECT MANU PRINT CONTENTS PART RECEIVE</a:t>
              </a:r>
            </a:p>
            <a:p>
              <a:pPr marL="0" indent="0">
                <a:buNone/>
              </a:pPr>
              <a:r>
                <a:rPr lang="en-US" sz="9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3. SCAN DELIVER SHEET</a:t>
              </a:r>
            </a:p>
            <a:p>
              <a:pPr marL="0" indent="0">
                <a:buNone/>
              </a:pPr>
              <a:r>
                <a:rPr lang="en-US" sz="9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4.SYSTEM CHECK AND RECORD</a:t>
              </a:r>
            </a:p>
            <a:p>
              <a:pPr marL="0" indent="0">
                <a:buNone/>
              </a:pPr>
              <a:r>
                <a:rPr lang="en-US" sz="9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5.PRINT CONTENTS PART RECEIVE</a:t>
              </a:r>
            </a:p>
            <a:p>
              <a:pPr defTabSz="914400"/>
              <a:endParaRPr kumimoji="1" lang="en-US" sz="900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C060DE70-47FB-306D-39F3-6524DD0811C8}"/>
                </a:ext>
              </a:extLst>
            </p:cNvPr>
            <p:cNvSpPr/>
            <p:nvPr/>
          </p:nvSpPr>
          <p:spPr>
            <a:xfrm>
              <a:off x="594360" y="1531620"/>
              <a:ext cx="5741286" cy="28754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indent="0">
                <a:buNone/>
              </a:pPr>
              <a:r>
                <a:rPr lang="en-US" sz="9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PRINT CONTENTS PART RECEIVE 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2DD16DF-A72F-DEE5-E24A-6DA46B80492B}"/>
              </a:ext>
            </a:extLst>
          </p:cNvPr>
          <p:cNvGrpSpPr/>
          <p:nvPr/>
        </p:nvGrpSpPr>
        <p:grpSpPr>
          <a:xfrm>
            <a:off x="588956" y="5666479"/>
            <a:ext cx="5741286" cy="3444300"/>
            <a:chOff x="594360" y="1531620"/>
            <a:chExt cx="5741286" cy="3444300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59E9FF81-405A-5394-8AF1-228E807D8257}"/>
                </a:ext>
              </a:extLst>
            </p:cNvPr>
            <p:cNvSpPr/>
            <p:nvPr/>
          </p:nvSpPr>
          <p:spPr>
            <a:xfrm>
              <a:off x="594360" y="1816922"/>
              <a:ext cx="5741286" cy="3158998"/>
            </a:xfrm>
            <a:prstGeom prst="rect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t"/>
            <a:lstStyle/>
            <a:p>
              <a:pPr marL="0" indent="0">
                <a:buNone/>
              </a:pPr>
              <a:r>
                <a:rPr lang="en-US" sz="9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1.H/T SELECT MANU PRINT TAG MAKER TEMPORARY</a:t>
              </a:r>
            </a:p>
            <a:p>
              <a:pPr marL="0" indent="0">
                <a:buNone/>
              </a:pPr>
              <a:r>
                <a:rPr lang="en-US" sz="9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2.SCAN CONTENTS PART RECEIVE MASTER</a:t>
              </a:r>
            </a:p>
            <a:p>
              <a:pPr marL="0" indent="0">
                <a:buNone/>
              </a:pPr>
              <a:r>
                <a:rPr lang="en-US" sz="9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3.PRINT TAG MAKER TEMPORARY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4DF5EEF6-888C-C57C-AA99-9D8F4599FA28}"/>
                </a:ext>
              </a:extLst>
            </p:cNvPr>
            <p:cNvSpPr/>
            <p:nvPr/>
          </p:nvSpPr>
          <p:spPr>
            <a:xfrm>
              <a:off x="594360" y="1531620"/>
              <a:ext cx="5741286" cy="28754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PRINT TAG MAKER TEMPORARY</a:t>
              </a:r>
            </a:p>
          </p:txBody>
        </p:sp>
      </p:grpSp>
      <p:graphicFrame>
        <p:nvGraphicFramePr>
          <p:cNvPr id="102" name="Table 101">
            <a:extLst>
              <a:ext uri="{FF2B5EF4-FFF2-40B4-BE49-F238E27FC236}">
                <a16:creationId xmlns:a16="http://schemas.microsoft.com/office/drawing/2014/main" id="{58F9215E-F873-21AD-84EF-B31BD95497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362434"/>
              </p:ext>
            </p:extLst>
          </p:nvPr>
        </p:nvGraphicFramePr>
        <p:xfrm>
          <a:off x="3226379" y="4642297"/>
          <a:ext cx="3037333" cy="12059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9183">
                  <a:extLst>
                    <a:ext uri="{9D8B030D-6E8A-4147-A177-3AD203B41FA5}">
                      <a16:colId xmlns:a16="http://schemas.microsoft.com/office/drawing/2014/main" val="3036640720"/>
                    </a:ext>
                  </a:extLst>
                </a:gridCol>
                <a:gridCol w="1468150">
                  <a:extLst>
                    <a:ext uri="{9D8B030D-6E8A-4147-A177-3AD203B41FA5}">
                      <a16:colId xmlns:a16="http://schemas.microsoft.com/office/drawing/2014/main" val="1002908588"/>
                    </a:ext>
                  </a:extLst>
                </a:gridCol>
              </a:tblGrid>
              <a:tr h="2014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SYSTEM PROTECE</a:t>
                      </a:r>
                      <a:endParaRPr lang="th-TH" sz="9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SYSTEM RECORD</a:t>
                      </a:r>
                      <a:endParaRPr lang="th-TH" sz="9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3801944"/>
                  </a:ext>
                </a:extLst>
              </a:tr>
              <a:tr h="977308">
                <a:tc>
                  <a:txBody>
                    <a:bodyPr/>
                    <a:lstStyle/>
                    <a:p>
                      <a:pPr eaLnBrk="1" hangingPunct="1">
                        <a:spcBef>
                          <a:spcPts val="0"/>
                        </a:spcBef>
                      </a:pPr>
                      <a:r>
                        <a:rPr lang="en-US" sz="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1.RECEIVE DATE &amp; LOCATION</a:t>
                      </a:r>
                    </a:p>
                    <a:p>
                      <a:pPr eaLnBrk="1" hangingPunct="1">
                        <a:spcBef>
                          <a:spcPts val="0"/>
                        </a:spcBef>
                      </a:pPr>
                      <a:r>
                        <a:rPr lang="en-US" altLang="ja-JP" sz="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2.ORDER LOT NO. (PO)</a:t>
                      </a:r>
                    </a:p>
                    <a:p>
                      <a:pPr eaLnBrk="1" hangingPunct="1">
                        <a:spcBef>
                          <a:spcPts val="0"/>
                        </a:spcBef>
                      </a:pPr>
                      <a:r>
                        <a:rPr lang="en-US" altLang="ja-JP" sz="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3.PART NO.</a:t>
                      </a:r>
                    </a:p>
                    <a:p>
                      <a:pPr eaLnBrk="1" hangingPunct="1">
                        <a:spcBef>
                          <a:spcPts val="0"/>
                        </a:spcBef>
                      </a:pPr>
                      <a:r>
                        <a:rPr lang="en-US" altLang="ja-JP" sz="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4.PART NAME</a:t>
                      </a:r>
                    </a:p>
                    <a:p>
                      <a:pPr eaLnBrk="1" hangingPunct="1">
                        <a:spcBef>
                          <a:spcPts val="0"/>
                        </a:spcBef>
                      </a:pPr>
                      <a:r>
                        <a:rPr lang="en-US" altLang="ja-JP" sz="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5.PART COLOR</a:t>
                      </a:r>
                    </a:p>
                    <a:p>
                      <a:pPr eaLnBrk="1" hangingPunct="1">
                        <a:spcBef>
                          <a:spcPts val="0"/>
                        </a:spcBef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6.CHECK POINT</a:t>
                      </a:r>
                      <a:endParaRPr lang="th-TH" sz="9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1.OPERATOR RECEIVE</a:t>
                      </a:r>
                    </a:p>
                    <a:p>
                      <a:r>
                        <a:rPr lang="en-US" sz="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2.RECEIVE DATE</a:t>
                      </a:r>
                    </a:p>
                    <a:p>
                      <a:r>
                        <a:rPr lang="en-US" sz="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3.RECEIVE TIME</a:t>
                      </a:r>
                    </a:p>
                    <a:p>
                      <a:r>
                        <a:rPr lang="en-US" sz="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4.CHECK POINT SELECT</a:t>
                      </a:r>
                    </a:p>
                    <a:p>
                      <a:r>
                        <a:rPr lang="en-US" sz="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5.STATUS RECEIVE</a:t>
                      </a:r>
                      <a:endParaRPr lang="th-TH" sz="9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137359"/>
                  </a:ext>
                </a:extLst>
              </a:tr>
            </a:tbl>
          </a:graphicData>
        </a:graphic>
      </p:graphicFrame>
      <p:sp>
        <p:nvSpPr>
          <p:cNvPr id="105" name="Isosceles Triangle 104">
            <a:extLst>
              <a:ext uri="{FF2B5EF4-FFF2-40B4-BE49-F238E27FC236}">
                <a16:creationId xmlns:a16="http://schemas.microsoft.com/office/drawing/2014/main" id="{F44A7530-E092-7B88-886E-B859779E36C0}"/>
              </a:ext>
            </a:extLst>
          </p:cNvPr>
          <p:cNvSpPr/>
          <p:nvPr/>
        </p:nvSpPr>
        <p:spPr>
          <a:xfrm>
            <a:off x="5227809" y="1052463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4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7321A05F-63DD-6C17-C505-6B5C5E689E07}"/>
              </a:ext>
            </a:extLst>
          </p:cNvPr>
          <p:cNvGrpSpPr/>
          <p:nvPr/>
        </p:nvGrpSpPr>
        <p:grpSpPr>
          <a:xfrm>
            <a:off x="752864" y="1917969"/>
            <a:ext cx="5615706" cy="2699706"/>
            <a:chOff x="752864" y="1917969"/>
            <a:chExt cx="5615706" cy="2699706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60E00D9-D3BA-628D-BFEF-5D9C14A5A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1433" y="1917969"/>
              <a:ext cx="1005325" cy="69389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E4E9BCF-DA50-8218-1799-98D90278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61657" y="1917970"/>
              <a:ext cx="953788" cy="693893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2029684-C863-F8E1-E7C5-A1ADEA920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97998" y="2831442"/>
              <a:ext cx="884318" cy="82018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1094906-8F23-03D9-60F6-3CFCEB0BA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2864" y="2650783"/>
              <a:ext cx="2337300" cy="1966892"/>
            </a:xfrm>
            <a:prstGeom prst="rect">
              <a:avLst/>
            </a:prstGeom>
          </p:spPr>
        </p:pic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B61D4D92-7EE2-1276-D38E-F332973D43AC}"/>
                </a:ext>
              </a:extLst>
            </p:cNvPr>
            <p:cNvCxnSpPr/>
            <p:nvPr/>
          </p:nvCxnSpPr>
          <p:spPr>
            <a:xfrm>
              <a:off x="4426758" y="2247533"/>
              <a:ext cx="43489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4DA64ABE-B00E-B123-4603-0C736FED7308}"/>
                </a:ext>
              </a:extLst>
            </p:cNvPr>
            <p:cNvCxnSpPr>
              <a:cxnSpLocks/>
              <a:stCxn id="48" idx="2"/>
              <a:endCxn id="49" idx="0"/>
            </p:cNvCxnSpPr>
            <p:nvPr/>
          </p:nvCxnSpPr>
          <p:spPr>
            <a:xfrm>
              <a:off x="5338551" y="2611863"/>
              <a:ext cx="1606" cy="2195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or: Elbow 53">
              <a:extLst>
                <a:ext uri="{FF2B5EF4-FFF2-40B4-BE49-F238E27FC236}">
                  <a16:creationId xmlns:a16="http://schemas.microsoft.com/office/drawing/2014/main" id="{127BA185-4A67-988F-93E0-CF4D164123E3}"/>
                </a:ext>
              </a:extLst>
            </p:cNvPr>
            <p:cNvCxnSpPr>
              <a:cxnSpLocks/>
              <a:stCxn id="49" idx="3"/>
              <a:endCxn id="48" idx="3"/>
            </p:cNvCxnSpPr>
            <p:nvPr/>
          </p:nvCxnSpPr>
          <p:spPr>
            <a:xfrm flipV="1">
              <a:off x="5782316" y="2264917"/>
              <a:ext cx="33129" cy="976620"/>
            </a:xfrm>
            <a:prstGeom prst="bentConnector3">
              <a:avLst>
                <a:gd name="adj1" fmla="val 790030"/>
              </a:avLst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D370DDF2-7CB5-9502-43CA-3C5BB61065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5070" t="873" r="14190" b="-873"/>
            <a:stretch/>
          </p:blipFill>
          <p:spPr>
            <a:xfrm>
              <a:off x="3514202" y="2747877"/>
              <a:ext cx="1027038" cy="991339"/>
            </a:xfrm>
            <a:prstGeom prst="rect">
              <a:avLst/>
            </a:prstGeom>
          </p:spPr>
        </p:pic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46670EA-3CB3-EE1A-DB7D-9D5DBB232066}"/>
                </a:ext>
              </a:extLst>
            </p:cNvPr>
            <p:cNvCxnSpPr>
              <a:cxnSpLocks/>
              <a:stCxn id="49" idx="1"/>
              <a:endCxn id="55" idx="3"/>
            </p:cNvCxnSpPr>
            <p:nvPr/>
          </p:nvCxnSpPr>
          <p:spPr>
            <a:xfrm flipH="1">
              <a:off x="4541240" y="3241537"/>
              <a:ext cx="356758" cy="20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FE94DDF-21F2-BA9C-D844-79FAFEC0C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80198" y="3855663"/>
              <a:ext cx="919917" cy="688920"/>
            </a:xfrm>
            <a:prstGeom prst="rect">
              <a:avLst/>
            </a:prstGeom>
          </p:spPr>
        </p:pic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0823C990-38FD-0503-B598-E5C92DCA0309}"/>
                </a:ext>
              </a:extLst>
            </p:cNvPr>
            <p:cNvCxnSpPr>
              <a:cxnSpLocks/>
              <a:stCxn id="49" idx="2"/>
              <a:endCxn id="57" idx="0"/>
            </p:cNvCxnSpPr>
            <p:nvPr/>
          </p:nvCxnSpPr>
          <p:spPr>
            <a:xfrm>
              <a:off x="5340157" y="3651631"/>
              <a:ext cx="0" cy="2040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56B46004-C7A8-5E75-E202-F8C02ED8CA03}"/>
                </a:ext>
              </a:extLst>
            </p:cNvPr>
            <p:cNvCxnSpPr>
              <a:cxnSpLocks/>
              <a:stCxn id="55" idx="1"/>
              <a:endCxn id="50" idx="3"/>
            </p:cNvCxnSpPr>
            <p:nvPr/>
          </p:nvCxnSpPr>
          <p:spPr>
            <a:xfrm flipH="1">
              <a:off x="3090164" y="3243547"/>
              <a:ext cx="424038" cy="3906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F0B11B2-2793-925A-A5A6-7EA2F0D49DFC}"/>
                </a:ext>
              </a:extLst>
            </p:cNvPr>
            <p:cNvSpPr txBox="1"/>
            <p:nvPr/>
          </p:nvSpPr>
          <p:spPr>
            <a:xfrm>
              <a:off x="4572957" y="3046249"/>
              <a:ext cx="6500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3333FF"/>
                  </a:solidFill>
                </a:rPr>
                <a:t>OK</a:t>
              </a:r>
              <a:endParaRPr lang="th-TH" sz="1100" dirty="0">
                <a:solidFill>
                  <a:srgbClr val="3333FF"/>
                </a:solidFill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48FBA42-F7EE-9C9B-5ED1-0C8D8B48FDBD}"/>
                </a:ext>
              </a:extLst>
            </p:cNvPr>
            <p:cNvSpPr txBox="1"/>
            <p:nvPr/>
          </p:nvSpPr>
          <p:spPr>
            <a:xfrm>
              <a:off x="5718489" y="2817444"/>
              <a:ext cx="6500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</a:rPr>
                <a:t>NG</a:t>
              </a:r>
              <a:endParaRPr lang="th-TH" sz="1100" dirty="0">
                <a:solidFill>
                  <a:srgbClr val="FF0000"/>
                </a:solidFill>
              </a:endParaRPr>
            </a:p>
          </p:txBody>
        </p:sp>
        <p:pic>
          <p:nvPicPr>
            <p:cNvPr id="107" name="図 56">
              <a:extLst>
                <a:ext uri="{FF2B5EF4-FFF2-40B4-BE49-F238E27FC236}">
                  <a16:creationId xmlns:a16="http://schemas.microsoft.com/office/drawing/2014/main" id="{9DDD3A74-9C2F-BCDA-7256-A14C9BE3A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06557">
              <a:off x="4782263" y="2380610"/>
              <a:ext cx="290334" cy="616519"/>
            </a:xfrm>
            <a:prstGeom prst="rect">
              <a:avLst/>
            </a:prstGeom>
          </p:spPr>
        </p:pic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E19C7D6-7221-DEC9-6576-BCAF52A53E62}"/>
              </a:ext>
            </a:extLst>
          </p:cNvPr>
          <p:cNvGrpSpPr/>
          <p:nvPr/>
        </p:nvGrpSpPr>
        <p:grpSpPr>
          <a:xfrm>
            <a:off x="817378" y="6311151"/>
            <a:ext cx="5561515" cy="2694860"/>
            <a:chOff x="817378" y="6311151"/>
            <a:chExt cx="5561515" cy="2694860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AD2FC0A7-7FB8-16E8-556C-315EEF852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28426" y="6311406"/>
              <a:ext cx="1002769" cy="693893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87A58600-7020-B9AA-21B6-E0C1F1AD5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816765" y="6311151"/>
              <a:ext cx="986052" cy="693893"/>
            </a:xfrm>
            <a:prstGeom prst="rect">
              <a:avLst/>
            </a:prstGeom>
          </p:spPr>
        </p:pic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C354DA52-AF57-88B5-8336-3A2FD49F308F}"/>
                </a:ext>
              </a:extLst>
            </p:cNvPr>
            <p:cNvCxnSpPr>
              <a:cxnSpLocks/>
              <a:stCxn id="60" idx="3"/>
              <a:endCxn id="61" idx="1"/>
            </p:cNvCxnSpPr>
            <p:nvPr/>
          </p:nvCxnSpPr>
          <p:spPr>
            <a:xfrm flipV="1">
              <a:off x="4331195" y="6658098"/>
              <a:ext cx="485570" cy="2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A7128D58-FAA0-35C6-E962-487DF238D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67632" y="7273558"/>
              <a:ext cx="884318" cy="820189"/>
            </a:xfrm>
            <a:prstGeom prst="rect">
              <a:avLst/>
            </a:prstGeom>
          </p:spPr>
        </p:pic>
        <p:cxnSp>
          <p:nvCxnSpPr>
            <p:cNvPr id="67" name="Connector: Elbow 66">
              <a:extLst>
                <a:ext uri="{FF2B5EF4-FFF2-40B4-BE49-F238E27FC236}">
                  <a16:creationId xmlns:a16="http://schemas.microsoft.com/office/drawing/2014/main" id="{657D8B4B-DC22-0379-44B4-64568CA3C4D5}"/>
                </a:ext>
              </a:extLst>
            </p:cNvPr>
            <p:cNvCxnSpPr>
              <a:cxnSpLocks/>
              <a:stCxn id="66" idx="3"/>
              <a:endCxn id="61" idx="3"/>
            </p:cNvCxnSpPr>
            <p:nvPr/>
          </p:nvCxnSpPr>
          <p:spPr>
            <a:xfrm flipV="1">
              <a:off x="5751950" y="6658098"/>
              <a:ext cx="50867" cy="1025555"/>
            </a:xfrm>
            <a:prstGeom prst="bentConnector3">
              <a:avLst>
                <a:gd name="adj1" fmla="val 549407"/>
              </a:avLst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7C10D25F-4367-780A-005A-39B435E627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5070" t="873" r="14190" b="-873"/>
            <a:stretch/>
          </p:blipFill>
          <p:spPr>
            <a:xfrm>
              <a:off x="3418639" y="7235084"/>
              <a:ext cx="1027038" cy="991339"/>
            </a:xfrm>
            <a:prstGeom prst="rect">
              <a:avLst/>
            </a:prstGeom>
          </p:spPr>
        </p:pic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CDB4D7B8-1C6F-FD42-F1BF-D9EF38C29ABE}"/>
                </a:ext>
              </a:extLst>
            </p:cNvPr>
            <p:cNvCxnSpPr>
              <a:cxnSpLocks/>
              <a:stCxn id="69" idx="1"/>
              <a:endCxn id="81" idx="3"/>
            </p:cNvCxnSpPr>
            <p:nvPr/>
          </p:nvCxnSpPr>
          <p:spPr>
            <a:xfrm flipH="1">
              <a:off x="3156359" y="7730754"/>
              <a:ext cx="262280" cy="52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AA552490-A34E-659E-8135-9238B5871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82900" y="8317091"/>
              <a:ext cx="919917" cy="688920"/>
            </a:xfrm>
            <a:prstGeom prst="rect">
              <a:avLst/>
            </a:prstGeom>
          </p:spPr>
        </p:pic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34AB665F-FFF9-CBD1-71D2-BE3055C97935}"/>
                </a:ext>
              </a:extLst>
            </p:cNvPr>
            <p:cNvCxnSpPr>
              <a:cxnSpLocks/>
            </p:cNvCxnSpPr>
            <p:nvPr/>
          </p:nvCxnSpPr>
          <p:spPr>
            <a:xfrm>
              <a:off x="5309791" y="8093747"/>
              <a:ext cx="0" cy="2040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BD427AD7-7843-CE62-48AA-7BDEB3A02591}"/>
                </a:ext>
              </a:extLst>
            </p:cNvPr>
            <p:cNvCxnSpPr>
              <a:cxnSpLocks/>
            </p:cNvCxnSpPr>
            <p:nvPr/>
          </p:nvCxnSpPr>
          <p:spPr>
            <a:xfrm>
              <a:off x="5308988" y="7001162"/>
              <a:ext cx="1606" cy="2195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0A532A57-501E-9177-2DA2-1D56537EDD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87251" y="7681642"/>
              <a:ext cx="356758" cy="20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C915012-4695-4627-A6CE-DD0ED4A1CE97}"/>
                </a:ext>
              </a:extLst>
            </p:cNvPr>
            <p:cNvSpPr txBox="1"/>
            <p:nvPr/>
          </p:nvSpPr>
          <p:spPr>
            <a:xfrm>
              <a:off x="5728812" y="7151515"/>
              <a:ext cx="6500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</a:rPr>
                <a:t>NG</a:t>
              </a:r>
              <a:endParaRPr lang="th-TH" sz="1100" dirty="0">
                <a:solidFill>
                  <a:srgbClr val="FF0000"/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B74ACF4-9EEE-2344-C9E5-475E46FA5B56}"/>
                </a:ext>
              </a:extLst>
            </p:cNvPr>
            <p:cNvSpPr txBox="1"/>
            <p:nvPr/>
          </p:nvSpPr>
          <p:spPr>
            <a:xfrm>
              <a:off x="4557859" y="7492542"/>
              <a:ext cx="6500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3333FF"/>
                  </a:solidFill>
                </a:rPr>
                <a:t>OK</a:t>
              </a:r>
              <a:endParaRPr lang="th-TH" sz="1100" dirty="0">
                <a:solidFill>
                  <a:srgbClr val="3333FF"/>
                </a:solidFill>
              </a:endParaRPr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F51C8D91-F9AE-42D9-57A1-D40F43E60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17378" y="6723381"/>
              <a:ext cx="2338981" cy="202529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09" name="図 56">
              <a:extLst>
                <a:ext uri="{FF2B5EF4-FFF2-40B4-BE49-F238E27FC236}">
                  <a16:creationId xmlns:a16="http://schemas.microsoft.com/office/drawing/2014/main" id="{B5D95E30-48D0-4BA8-A209-8024ABDC9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06557">
              <a:off x="4749506" y="6769548"/>
              <a:ext cx="290334" cy="616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7927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43852B3C-9CE9-47D4-960A-4D513B83E01F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Overall operation flow</a:t>
            </a:r>
          </a:p>
          <a:p>
            <a:r>
              <a:rPr kumimoji="1" lang="en-US" altLang="ja-JP" sz="1100" b="1" dirty="0"/>
              <a:t>4-3. Staging system operation flow (Enhanced with new operation)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CBEA2B60-289A-37D6-4453-568C52DFEEA7}"/>
              </a:ext>
            </a:extLst>
          </p:cNvPr>
          <p:cNvGrpSpPr/>
          <p:nvPr/>
        </p:nvGrpSpPr>
        <p:grpSpPr>
          <a:xfrm>
            <a:off x="594288" y="1489211"/>
            <a:ext cx="5741286" cy="7503011"/>
            <a:chOff x="594360" y="1531620"/>
            <a:chExt cx="5741286" cy="3444300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85738A85-0A42-C544-0D99-3C8925E06886}"/>
                </a:ext>
              </a:extLst>
            </p:cNvPr>
            <p:cNvSpPr/>
            <p:nvPr/>
          </p:nvSpPr>
          <p:spPr>
            <a:xfrm>
              <a:off x="594360" y="1651359"/>
              <a:ext cx="5741286" cy="3324561"/>
            </a:xfrm>
            <a:prstGeom prst="rect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t"/>
            <a:lstStyle/>
            <a:p>
              <a:pPr marL="0" indent="0">
                <a:buNone/>
              </a:pPr>
              <a:r>
                <a:rPr lang="en-US" sz="1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1.H/T SELECT MANU STAGING</a:t>
              </a:r>
            </a:p>
            <a:p>
              <a:pPr marL="0" indent="0">
                <a:buNone/>
              </a:pPr>
              <a:r>
                <a:rPr lang="en-US" sz="1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2.SCAN CONTENTS PART RECEIVE</a:t>
              </a:r>
            </a:p>
            <a:p>
              <a:pPr marL="0" indent="0">
                <a:buNone/>
              </a:pPr>
              <a:r>
                <a:rPr lang="en-US" sz="1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-H/T SHOW ITEM FOR STAGING</a:t>
              </a:r>
            </a:p>
            <a:p>
              <a:pPr marL="0" indent="0">
                <a:buNone/>
              </a:pPr>
              <a:r>
                <a:rPr lang="en-US" sz="1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-IF SCAN WRONG SYSTEM ALARM</a:t>
              </a:r>
            </a:p>
            <a:p>
              <a:pPr marL="0" indent="0">
                <a:buNone/>
              </a:pPr>
              <a:r>
                <a:rPr lang="en-US" sz="1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3.T/B OPEN MEIJI CARD</a:t>
              </a:r>
            </a:p>
            <a:p>
              <a:pPr marL="0" indent="0">
                <a:buNone/>
              </a:pPr>
              <a:r>
                <a:rPr lang="en-US" sz="1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4.SELECT Q-POINT ON H/T</a:t>
              </a:r>
            </a:p>
            <a:p>
              <a:pPr marL="0" indent="0">
                <a:buNone/>
              </a:pPr>
              <a:r>
                <a:rPr lang="en-US" sz="1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5.H/D SHOW STATUS STAGING</a:t>
              </a:r>
            </a:p>
            <a:p>
              <a:pPr marL="0" indent="0">
                <a:buNone/>
              </a:pPr>
              <a:r>
                <a:rPr lang="en-US" sz="1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6.T/B SHOW STATUS STAGING</a:t>
              </a:r>
            </a:p>
            <a:p>
              <a:pPr marL="0" indent="0">
                <a:buNone/>
              </a:pPr>
              <a:endPara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914400"/>
              <a:endParaRPr kumimoji="1" lang="en-US" sz="1000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C060DE70-47FB-306D-39F3-6524DD0811C8}"/>
                </a:ext>
              </a:extLst>
            </p:cNvPr>
            <p:cNvSpPr/>
            <p:nvPr/>
          </p:nvSpPr>
          <p:spPr>
            <a:xfrm>
              <a:off x="594360" y="1531620"/>
              <a:ext cx="5741286" cy="1197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indent="0">
                <a:buNone/>
              </a:pPr>
              <a:r>
                <a:rPr lang="en-US" sz="1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STAGING PROCESS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3A61DFA-D00E-93FE-9AB9-B0D7AAB51507}"/>
              </a:ext>
            </a:extLst>
          </p:cNvPr>
          <p:cNvGrpSpPr/>
          <p:nvPr/>
        </p:nvGrpSpPr>
        <p:grpSpPr>
          <a:xfrm>
            <a:off x="1349824" y="3838403"/>
            <a:ext cx="4265164" cy="4669240"/>
            <a:chOff x="1444832" y="2704941"/>
            <a:chExt cx="4265164" cy="466924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06FAAD1-FD94-BF43-201A-FFCCA17BC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10400" y="2704941"/>
              <a:ext cx="1005326" cy="67775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1725BF7-52DB-0349-DCDD-9E7F5D7FB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69843" y="3602309"/>
              <a:ext cx="883997" cy="81693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0D9BE43-73CD-65BD-FAAA-CCA2708D0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95009" y="4467882"/>
              <a:ext cx="1261982" cy="47248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7736A21-88CF-8799-BE5E-1EDC2BDC2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06261" y="4447562"/>
              <a:ext cx="1261982" cy="472460"/>
            </a:xfrm>
            <a:prstGeom prst="rect">
              <a:avLst/>
            </a:prstGeom>
          </p:spPr>
        </p:pic>
        <p:cxnSp>
          <p:nvCxnSpPr>
            <p:cNvPr id="7" name="Connector: Elbow 6">
              <a:extLst>
                <a:ext uri="{FF2B5EF4-FFF2-40B4-BE49-F238E27FC236}">
                  <a16:creationId xmlns:a16="http://schemas.microsoft.com/office/drawing/2014/main" id="{FDAE81B7-526D-FB29-D77F-A372261CC6DD}"/>
                </a:ext>
              </a:extLst>
            </p:cNvPr>
            <p:cNvCxnSpPr>
              <a:stCxn id="4" idx="3"/>
              <a:endCxn id="5" idx="0"/>
            </p:cNvCxnSpPr>
            <p:nvPr/>
          </p:nvCxnSpPr>
          <p:spPr>
            <a:xfrm>
              <a:off x="4053840" y="4010777"/>
              <a:ext cx="772160" cy="457105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or: Elbow 7">
              <a:extLst>
                <a:ext uri="{FF2B5EF4-FFF2-40B4-BE49-F238E27FC236}">
                  <a16:creationId xmlns:a16="http://schemas.microsoft.com/office/drawing/2014/main" id="{46174C70-AB4D-DF66-F577-EC09AAC040A0}"/>
                </a:ext>
              </a:extLst>
            </p:cNvPr>
            <p:cNvCxnSpPr>
              <a:cxnSpLocks/>
              <a:stCxn id="4" idx="1"/>
              <a:endCxn id="6" idx="0"/>
            </p:cNvCxnSpPr>
            <p:nvPr/>
          </p:nvCxnSpPr>
          <p:spPr>
            <a:xfrm rot="10800000" flipV="1">
              <a:off x="2437253" y="4010776"/>
              <a:ext cx="732591" cy="436785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4AE27EA-4934-3F25-1530-7ECDEB745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55169" y="4611903"/>
              <a:ext cx="919917" cy="688920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18C3159-715F-8784-0B83-972154EB7671}"/>
                </a:ext>
              </a:extLst>
            </p:cNvPr>
            <p:cNvCxnSpPr>
              <a:cxnSpLocks/>
              <a:stCxn id="2" idx="2"/>
              <a:endCxn id="4" idx="0"/>
            </p:cNvCxnSpPr>
            <p:nvPr/>
          </p:nvCxnSpPr>
          <p:spPr>
            <a:xfrm flipH="1">
              <a:off x="3611842" y="3382697"/>
              <a:ext cx="1221" cy="2196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80B1D9D-F512-3AED-F506-0E261E13DB18}"/>
                </a:ext>
              </a:extLst>
            </p:cNvPr>
            <p:cNvCxnSpPr>
              <a:cxnSpLocks/>
              <a:stCxn id="4" idx="2"/>
              <a:endCxn id="9" idx="0"/>
            </p:cNvCxnSpPr>
            <p:nvPr/>
          </p:nvCxnSpPr>
          <p:spPr>
            <a:xfrm>
              <a:off x="3611842" y="4419244"/>
              <a:ext cx="3286" cy="1926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F439187-ABD4-EDFE-F713-B3C4F9871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06261" y="5280683"/>
              <a:ext cx="1272677" cy="472460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CC11E8B-6964-B6CF-A4D3-CDF10BA40CCB}"/>
                </a:ext>
              </a:extLst>
            </p:cNvPr>
            <p:cNvCxnSpPr>
              <a:cxnSpLocks/>
              <a:stCxn id="6" idx="2"/>
              <a:endCxn id="12" idx="0"/>
            </p:cNvCxnSpPr>
            <p:nvPr/>
          </p:nvCxnSpPr>
          <p:spPr>
            <a:xfrm>
              <a:off x="2437252" y="4920022"/>
              <a:ext cx="5348" cy="3606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BABC45A-4446-EE07-A886-5AA34ACB0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06261" y="6093483"/>
              <a:ext cx="1272677" cy="472460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CB5EEA9-14A9-C5F4-7C73-CCF06217E043}"/>
                </a:ext>
              </a:extLst>
            </p:cNvPr>
            <p:cNvCxnSpPr>
              <a:cxnSpLocks/>
              <a:stCxn id="12" idx="2"/>
              <a:endCxn id="14" idx="0"/>
            </p:cNvCxnSpPr>
            <p:nvPr/>
          </p:nvCxnSpPr>
          <p:spPr>
            <a:xfrm>
              <a:off x="2442600" y="5753143"/>
              <a:ext cx="0" cy="3403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or: Elbow 15">
              <a:extLst>
                <a:ext uri="{FF2B5EF4-FFF2-40B4-BE49-F238E27FC236}">
                  <a16:creationId xmlns:a16="http://schemas.microsoft.com/office/drawing/2014/main" id="{CF4BC6C3-88D4-D086-7B08-C5A814B1F028}"/>
                </a:ext>
              </a:extLst>
            </p:cNvPr>
            <p:cNvCxnSpPr>
              <a:cxnSpLocks/>
              <a:stCxn id="18" idx="1"/>
              <a:endCxn id="2" idx="1"/>
            </p:cNvCxnSpPr>
            <p:nvPr/>
          </p:nvCxnSpPr>
          <p:spPr>
            <a:xfrm rot="10800000" flipH="1">
              <a:off x="1787964" y="3043819"/>
              <a:ext cx="1322436" cy="4094132"/>
            </a:xfrm>
            <a:prstGeom prst="bentConnector3">
              <a:avLst>
                <a:gd name="adj1" fmla="val -22664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43A79D7-0C31-1E78-D6AD-A8EBF865C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87964" y="6901720"/>
              <a:ext cx="1312275" cy="472461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D747201-75FF-8AB5-7807-6961E74CAFAC}"/>
                </a:ext>
              </a:extLst>
            </p:cNvPr>
            <p:cNvCxnSpPr>
              <a:cxnSpLocks/>
              <a:stCxn id="14" idx="2"/>
              <a:endCxn id="18" idx="0"/>
            </p:cNvCxnSpPr>
            <p:nvPr/>
          </p:nvCxnSpPr>
          <p:spPr>
            <a:xfrm>
              <a:off x="2442600" y="6565943"/>
              <a:ext cx="1502" cy="3357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8E740CA-E762-F0C8-9BCA-8F64A460D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95009" y="6901720"/>
              <a:ext cx="1261982" cy="472461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0A91F50-6042-3C6F-2DB5-B593ECEACE9B}"/>
                </a:ext>
              </a:extLst>
            </p:cNvPr>
            <p:cNvCxnSpPr>
              <a:stCxn id="18" idx="3"/>
              <a:endCxn id="20" idx="1"/>
            </p:cNvCxnSpPr>
            <p:nvPr/>
          </p:nvCxnSpPr>
          <p:spPr>
            <a:xfrm>
              <a:off x="3100239" y="7137951"/>
              <a:ext cx="109477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460F5CF-25A3-6FDE-FA97-941DDA44AFC3}"/>
                </a:ext>
              </a:extLst>
            </p:cNvPr>
            <p:cNvCxnSpPr>
              <a:stCxn id="5" idx="2"/>
              <a:endCxn id="20" idx="0"/>
            </p:cNvCxnSpPr>
            <p:nvPr/>
          </p:nvCxnSpPr>
          <p:spPr>
            <a:xfrm>
              <a:off x="4826000" y="4940363"/>
              <a:ext cx="0" cy="19613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or: Elbow 22">
              <a:extLst>
                <a:ext uri="{FF2B5EF4-FFF2-40B4-BE49-F238E27FC236}">
                  <a16:creationId xmlns:a16="http://schemas.microsoft.com/office/drawing/2014/main" id="{F8BE4156-33D4-A769-D667-F4405673E2AB}"/>
                </a:ext>
              </a:extLst>
            </p:cNvPr>
            <p:cNvCxnSpPr>
              <a:cxnSpLocks/>
              <a:stCxn id="14" idx="3"/>
              <a:endCxn id="12" idx="3"/>
            </p:cNvCxnSpPr>
            <p:nvPr/>
          </p:nvCxnSpPr>
          <p:spPr>
            <a:xfrm flipV="1">
              <a:off x="3078938" y="5516913"/>
              <a:ext cx="12700" cy="812800"/>
            </a:xfrm>
            <a:prstGeom prst="bentConnector3">
              <a:avLst>
                <a:gd name="adj1" fmla="val 1800000"/>
              </a:avLst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E2ACB97-DDA2-BADC-40FC-C86019C119AE}"/>
                </a:ext>
              </a:extLst>
            </p:cNvPr>
            <p:cNvSpPr txBox="1"/>
            <p:nvPr/>
          </p:nvSpPr>
          <p:spPr>
            <a:xfrm>
              <a:off x="2993078" y="5844563"/>
              <a:ext cx="6500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</a:rPr>
                <a:t>NG</a:t>
              </a:r>
              <a:endParaRPr lang="th-TH" sz="1100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50A241B-9D40-D379-05FB-2043E2C2F80C}"/>
                </a:ext>
              </a:extLst>
            </p:cNvPr>
            <p:cNvSpPr txBox="1"/>
            <p:nvPr/>
          </p:nvSpPr>
          <p:spPr>
            <a:xfrm>
              <a:off x="1444832" y="6938633"/>
              <a:ext cx="6500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3333FF"/>
                  </a:solidFill>
                </a:rPr>
                <a:t>OK</a:t>
              </a:r>
              <a:endParaRPr lang="th-TH" sz="1100" dirty="0">
                <a:solidFill>
                  <a:srgbClr val="3333FF"/>
                </a:solidFill>
              </a:endParaRPr>
            </a:p>
          </p:txBody>
        </p:sp>
        <p:pic>
          <p:nvPicPr>
            <p:cNvPr id="26" name="図 56">
              <a:extLst>
                <a:ext uri="{FF2B5EF4-FFF2-40B4-BE49-F238E27FC236}">
                  <a16:creationId xmlns:a16="http://schemas.microsoft.com/office/drawing/2014/main" id="{4E4A96D7-BEE1-86DC-1B47-8FBA29D77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06557">
              <a:off x="1927574" y="3786006"/>
              <a:ext cx="290334" cy="61651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74CAE0E-BF9B-EF1E-DC0B-9DCD880D7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937836" y="3886167"/>
              <a:ext cx="772160" cy="528500"/>
            </a:xfrm>
            <a:prstGeom prst="rect">
              <a:avLst/>
            </a:prstGeom>
          </p:spPr>
        </p:pic>
      </p:grp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2320FB6C-A2CF-59C5-CC51-E2CB8E2446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822847"/>
              </p:ext>
            </p:extLst>
          </p:nvPr>
        </p:nvGraphicFramePr>
        <p:xfrm>
          <a:off x="2829490" y="1839307"/>
          <a:ext cx="3365642" cy="15667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8798">
                  <a:extLst>
                    <a:ext uri="{9D8B030D-6E8A-4147-A177-3AD203B41FA5}">
                      <a16:colId xmlns:a16="http://schemas.microsoft.com/office/drawing/2014/main" val="1306550016"/>
                    </a:ext>
                  </a:extLst>
                </a:gridCol>
                <a:gridCol w="1626844">
                  <a:extLst>
                    <a:ext uri="{9D8B030D-6E8A-4147-A177-3AD203B41FA5}">
                      <a16:colId xmlns:a16="http://schemas.microsoft.com/office/drawing/2014/main" val="4155243965"/>
                    </a:ext>
                  </a:extLst>
                </a:gridCol>
              </a:tblGrid>
              <a:tr h="2005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SYSTEM PROTECE</a:t>
                      </a:r>
                      <a:endParaRPr lang="th-TH" sz="9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SYSTEM RECORD</a:t>
                      </a:r>
                      <a:endParaRPr lang="th-TH" sz="9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951001"/>
                  </a:ext>
                </a:extLst>
              </a:tr>
              <a:tr h="1338181">
                <a:tc>
                  <a:txBody>
                    <a:bodyPr/>
                    <a:lstStyle/>
                    <a:p>
                      <a:pPr eaLnBrk="1" hangingPunct="1">
                        <a:spcBef>
                          <a:spcPts val="0"/>
                        </a:spcBef>
                      </a:pPr>
                      <a:r>
                        <a:rPr lang="en-US" sz="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1.RECEIVE DATE</a:t>
                      </a:r>
                    </a:p>
                    <a:p>
                      <a:pPr eaLnBrk="1" hangingPunct="1">
                        <a:spcBef>
                          <a:spcPts val="0"/>
                        </a:spcBef>
                      </a:pPr>
                      <a:r>
                        <a:rPr lang="en-US" sz="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2.PACKING DATE</a:t>
                      </a:r>
                    </a:p>
                    <a:p>
                      <a:pPr eaLnBrk="1" hangingPunct="1">
                        <a:spcBef>
                          <a:spcPts val="0"/>
                        </a:spcBef>
                      </a:pPr>
                      <a:r>
                        <a:rPr lang="en-US" sz="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3.DEST</a:t>
                      </a:r>
                    </a:p>
                    <a:p>
                      <a:pPr eaLnBrk="1" hangingPunct="1">
                        <a:spcBef>
                          <a:spcPts val="0"/>
                        </a:spcBef>
                      </a:pPr>
                      <a:r>
                        <a:rPr lang="en-US" sz="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4.CONTROL NO.</a:t>
                      </a:r>
                    </a:p>
                    <a:p>
                      <a:pPr eaLnBrk="1" hangingPunct="1">
                        <a:spcBef>
                          <a:spcPts val="0"/>
                        </a:spcBef>
                      </a:pPr>
                      <a:r>
                        <a:rPr lang="en-US" sz="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5.MODEL</a:t>
                      </a:r>
                    </a:p>
                    <a:p>
                      <a:pPr eaLnBrk="1" hangingPunct="1">
                        <a:spcBef>
                          <a:spcPts val="0"/>
                        </a:spcBef>
                      </a:pPr>
                      <a:r>
                        <a:rPr lang="en-US" altLang="ja-JP" sz="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6.PART NO.</a:t>
                      </a:r>
                    </a:p>
                    <a:p>
                      <a:pPr eaLnBrk="1" hangingPunct="1">
                        <a:spcBef>
                          <a:spcPts val="0"/>
                        </a:spcBef>
                      </a:pPr>
                      <a:r>
                        <a:rPr lang="en-US" altLang="ja-JP" sz="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7.PART NAME</a:t>
                      </a:r>
                    </a:p>
                    <a:p>
                      <a:pPr eaLnBrk="1" hangingPunct="1">
                        <a:spcBef>
                          <a:spcPts val="0"/>
                        </a:spcBef>
                      </a:pPr>
                      <a:r>
                        <a:rPr lang="en-US" altLang="ja-JP" sz="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8.PART COLOR</a:t>
                      </a:r>
                    </a:p>
                    <a:p>
                      <a:pPr eaLnBrk="1" hangingPunct="1">
                        <a:spcBef>
                          <a:spcPts val="0"/>
                        </a:spcBef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9.CHECK POINT</a:t>
                      </a:r>
                      <a:endParaRPr lang="th-TH" sz="9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1.OPERATOR STAGING</a:t>
                      </a:r>
                    </a:p>
                    <a:p>
                      <a:r>
                        <a:rPr lang="en-US" sz="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2.STAGING DATE</a:t>
                      </a:r>
                    </a:p>
                    <a:p>
                      <a:r>
                        <a:rPr lang="en-US" sz="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3.STAGING TIME</a:t>
                      </a:r>
                    </a:p>
                    <a:p>
                      <a:r>
                        <a:rPr lang="en-US" sz="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4.STATUS STAGING</a:t>
                      </a:r>
                      <a:endParaRPr lang="th-TH" sz="9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9922599"/>
                  </a:ext>
                </a:extLst>
              </a:tr>
            </a:tbl>
          </a:graphicData>
        </a:graphic>
      </p:graphicFrame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6B19CF55-2930-55A9-67DF-A5924072C9BF}"/>
              </a:ext>
            </a:extLst>
          </p:cNvPr>
          <p:cNvSpPr/>
          <p:nvPr/>
        </p:nvSpPr>
        <p:spPr>
          <a:xfrm>
            <a:off x="5227809" y="1052463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55579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43852B3C-9CE9-47D4-960A-4D513B83E01F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Overall operation flow</a:t>
            </a:r>
          </a:p>
          <a:p>
            <a:r>
              <a:rPr kumimoji="1" lang="en-US" altLang="ja-JP" sz="1100" b="1" dirty="0"/>
              <a:t>4-4. Inner packing system operation flow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6851BBA-58EC-5E15-A56A-5896DA49D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2" y="1959285"/>
            <a:ext cx="2940161" cy="392109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B8B28D7-E5DD-D532-5EDF-01D0C7FEB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439" y="1959286"/>
            <a:ext cx="2940161" cy="3921098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AE3A818-A15F-2A44-7399-AC111A90AF97}"/>
              </a:ext>
            </a:extLst>
          </p:cNvPr>
          <p:cNvSpPr/>
          <p:nvPr/>
        </p:nvSpPr>
        <p:spPr>
          <a:xfrm>
            <a:off x="429572" y="1677262"/>
            <a:ext cx="1329022" cy="28892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>
                <a:solidFill>
                  <a:schemeClr val="tx1"/>
                </a:solidFill>
              </a:rPr>
              <a:t>Left side desk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E6E46BD-6C05-F644-F62A-C7F860458C33}"/>
              </a:ext>
            </a:extLst>
          </p:cNvPr>
          <p:cNvSpPr/>
          <p:nvPr/>
        </p:nvSpPr>
        <p:spPr>
          <a:xfrm>
            <a:off x="3476517" y="1665306"/>
            <a:ext cx="1329022" cy="28892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>
                <a:solidFill>
                  <a:schemeClr val="tx1"/>
                </a:solidFill>
              </a:rPr>
              <a:t>Right side desk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20FF6817-E4DE-EC0B-C7C2-5E8AB61A7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167" y="6831383"/>
            <a:ext cx="496104" cy="499057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E871A73-DEC7-8A74-CA11-0659A52FD638}"/>
              </a:ext>
            </a:extLst>
          </p:cNvPr>
          <p:cNvSpPr/>
          <p:nvPr/>
        </p:nvSpPr>
        <p:spPr>
          <a:xfrm>
            <a:off x="406249" y="5933011"/>
            <a:ext cx="1329022" cy="28892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b="1" dirty="0">
                <a:solidFill>
                  <a:schemeClr val="tx1"/>
                </a:solidFill>
              </a:rPr>
              <a:t>Scanning process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840B2EE2-3DEE-05DE-5A03-AFC37CCBD62B}"/>
              </a:ext>
            </a:extLst>
          </p:cNvPr>
          <p:cNvSpPr/>
          <p:nvPr/>
        </p:nvSpPr>
        <p:spPr>
          <a:xfrm>
            <a:off x="604312" y="6240232"/>
            <a:ext cx="2682448" cy="28892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>
                <a:solidFill>
                  <a:schemeClr val="tx1"/>
                </a:solidFill>
              </a:rPr>
              <a:t>1. For all scans, be sure to scan the QR code on Worker’s desk first.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E21D65F6-54DB-30DE-7EEF-C1B28D1EE6FF}"/>
              </a:ext>
            </a:extLst>
          </p:cNvPr>
          <p:cNvSpPr/>
          <p:nvPr/>
        </p:nvSpPr>
        <p:spPr>
          <a:xfrm>
            <a:off x="3462495" y="6126397"/>
            <a:ext cx="2822626" cy="28892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>
                <a:solidFill>
                  <a:schemeClr val="tx1"/>
                </a:solidFill>
              </a:rPr>
              <a:t>2. Scan each QR code in the following process.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9921C9F5-FF2E-E9BB-4132-AF939BCE1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167" y="7507333"/>
            <a:ext cx="496104" cy="499057"/>
          </a:xfrm>
          <a:prstGeom prst="rect">
            <a:avLst/>
          </a:prstGeom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A3C8D9F7-64A9-BB92-A7FF-9E65A1FC0870}"/>
              </a:ext>
            </a:extLst>
          </p:cNvPr>
          <p:cNvSpPr/>
          <p:nvPr/>
        </p:nvSpPr>
        <p:spPr>
          <a:xfrm>
            <a:off x="1758594" y="6950281"/>
            <a:ext cx="1329022" cy="28892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>
                <a:solidFill>
                  <a:schemeClr val="tx1"/>
                </a:solidFill>
              </a:rPr>
              <a:t>Left side desk</a:t>
            </a:r>
          </a:p>
          <a:p>
            <a:r>
              <a:rPr kumimoji="1" lang="en-US" altLang="ja-JP" sz="1000" dirty="0">
                <a:solidFill>
                  <a:schemeClr val="tx1"/>
                </a:solidFill>
              </a:rPr>
              <a:t>DK0001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22696CB6-ADEB-F634-D831-1532562858B4}"/>
              </a:ext>
            </a:extLst>
          </p:cNvPr>
          <p:cNvSpPr/>
          <p:nvPr/>
        </p:nvSpPr>
        <p:spPr>
          <a:xfrm>
            <a:off x="1758594" y="7612398"/>
            <a:ext cx="1329022" cy="28892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>
                <a:solidFill>
                  <a:schemeClr val="tx1"/>
                </a:solidFill>
              </a:rPr>
              <a:t>Right side desk</a:t>
            </a:r>
          </a:p>
          <a:p>
            <a:r>
              <a:rPr kumimoji="1" lang="en-US" altLang="ja-JP" sz="1000" dirty="0">
                <a:solidFill>
                  <a:schemeClr val="tx1"/>
                </a:solidFill>
              </a:rPr>
              <a:t>DK0002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412CF188-A735-498F-9E71-36175180D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517" y="6773096"/>
            <a:ext cx="409683" cy="412122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9B7115C4-A67E-C1DE-4BB0-19F733EF2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516" y="7239206"/>
            <a:ext cx="409683" cy="412122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EB7F135-3CE3-9F68-7F27-A125270C9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516" y="7702334"/>
            <a:ext cx="409683" cy="412122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7D0EA3BD-E6BB-94E2-4F31-3A1EDEE37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516" y="8165462"/>
            <a:ext cx="409683" cy="412122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B4A80D79-E40F-3738-660B-2FC8CD2E0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516" y="8628590"/>
            <a:ext cx="409683" cy="412122"/>
          </a:xfrm>
          <a:prstGeom prst="rect">
            <a:avLst/>
          </a:prstGeom>
        </p:spPr>
      </p:pic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6DC6D503-C074-ECE0-9E60-375C66E14F77}"/>
              </a:ext>
            </a:extLst>
          </p:cNvPr>
          <p:cNvSpPr/>
          <p:nvPr/>
        </p:nvSpPr>
        <p:spPr>
          <a:xfrm>
            <a:off x="3932834" y="6805818"/>
            <a:ext cx="1329022" cy="28892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>
                <a:solidFill>
                  <a:schemeClr val="tx1"/>
                </a:solidFill>
              </a:rPr>
              <a:t>Staff ID QR code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C0CF1CC9-CEAE-3152-D908-A99DE607CB1D}"/>
              </a:ext>
            </a:extLst>
          </p:cNvPr>
          <p:cNvSpPr/>
          <p:nvPr/>
        </p:nvSpPr>
        <p:spPr>
          <a:xfrm>
            <a:off x="3941033" y="7300804"/>
            <a:ext cx="1329022" cy="28892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>
                <a:solidFill>
                  <a:schemeClr val="tx1"/>
                </a:solidFill>
              </a:rPr>
              <a:t>Leader QR code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EF74DD92-CB30-583C-BB38-66A370AE47E0}"/>
              </a:ext>
            </a:extLst>
          </p:cNvPr>
          <p:cNvSpPr/>
          <p:nvPr/>
        </p:nvSpPr>
        <p:spPr>
          <a:xfrm>
            <a:off x="3941032" y="7750308"/>
            <a:ext cx="1504727" cy="28892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>
                <a:solidFill>
                  <a:schemeClr val="tx1"/>
                </a:solidFill>
              </a:rPr>
              <a:t>Contents label from1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170E74E0-8827-E023-C1D2-51DD610B5CE1}"/>
              </a:ext>
            </a:extLst>
          </p:cNvPr>
          <p:cNvSpPr/>
          <p:nvPr/>
        </p:nvSpPr>
        <p:spPr>
          <a:xfrm>
            <a:off x="3932834" y="8199812"/>
            <a:ext cx="1504727" cy="28892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>
                <a:solidFill>
                  <a:schemeClr val="tx1"/>
                </a:solidFill>
              </a:rPr>
              <a:t>Contents label from2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B04F7F08-88BD-F667-180D-C614F77A49DE}"/>
              </a:ext>
            </a:extLst>
          </p:cNvPr>
          <p:cNvSpPr/>
          <p:nvPr/>
        </p:nvSpPr>
        <p:spPr>
          <a:xfrm>
            <a:off x="3932833" y="8685433"/>
            <a:ext cx="1504727" cy="28892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>
                <a:solidFill>
                  <a:schemeClr val="tx1"/>
                </a:solidFill>
              </a:rPr>
              <a:t>Tag receive label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09A255AB-2F62-F600-75EC-AAA8DD99B279}"/>
              </a:ext>
            </a:extLst>
          </p:cNvPr>
          <p:cNvSpPr/>
          <p:nvPr/>
        </p:nvSpPr>
        <p:spPr>
          <a:xfrm>
            <a:off x="406248" y="1391764"/>
            <a:ext cx="1526183" cy="28892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b="1" dirty="0">
                <a:solidFill>
                  <a:schemeClr val="tx1"/>
                </a:solidFill>
              </a:rPr>
              <a:t>Keyboard operation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226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43852B3C-9CE9-47D4-960A-4D513B83E01F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Overall operation flow</a:t>
            </a:r>
          </a:p>
          <a:p>
            <a:r>
              <a:rPr kumimoji="1" lang="en-US" altLang="ja-JP" sz="1100" b="1" dirty="0"/>
              <a:t>4-4. Inner packing system operation flow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2296949-7C8A-50FA-1EEE-5D397041553A}"/>
              </a:ext>
            </a:extLst>
          </p:cNvPr>
          <p:cNvSpPr/>
          <p:nvPr/>
        </p:nvSpPr>
        <p:spPr>
          <a:xfrm>
            <a:off x="624766" y="1998455"/>
            <a:ext cx="2804234" cy="18782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1BBC51DD-8621-6B4D-5C99-DE00938875CE}"/>
              </a:ext>
            </a:extLst>
          </p:cNvPr>
          <p:cNvSpPr/>
          <p:nvPr/>
        </p:nvSpPr>
        <p:spPr>
          <a:xfrm>
            <a:off x="1724623" y="1471054"/>
            <a:ext cx="604520" cy="259080"/>
          </a:xfrm>
          <a:prstGeom prst="ellips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Start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85B2DE02-CEFD-87D0-78E9-9511A44AA3B6}"/>
              </a:ext>
            </a:extLst>
          </p:cNvPr>
          <p:cNvCxnSpPr>
            <a:cxnSpLocks/>
            <a:stCxn id="9" idx="4"/>
            <a:endCxn id="8" idx="0"/>
          </p:cNvCxnSpPr>
          <p:nvPr/>
        </p:nvCxnSpPr>
        <p:spPr>
          <a:xfrm>
            <a:off x="2026883" y="1730134"/>
            <a:ext cx="0" cy="268321"/>
          </a:xfrm>
          <a:prstGeom prst="straightConnector1">
            <a:avLst/>
          </a:prstGeom>
          <a:ln w="3175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コネクタ: カギ線 11">
            <a:extLst>
              <a:ext uri="{FF2B5EF4-FFF2-40B4-BE49-F238E27FC236}">
                <a16:creationId xmlns:a16="http://schemas.microsoft.com/office/drawing/2014/main" id="{506ADE88-599E-E091-5205-8AD2489DB4C3}"/>
              </a:ext>
            </a:extLst>
          </p:cNvPr>
          <p:cNvCxnSpPr>
            <a:cxnSpLocks/>
            <a:stCxn id="64" idx="6"/>
            <a:endCxn id="75" idx="1"/>
          </p:cNvCxnSpPr>
          <p:nvPr/>
        </p:nvCxnSpPr>
        <p:spPr>
          <a:xfrm>
            <a:off x="3602259" y="3547572"/>
            <a:ext cx="576693" cy="38589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図 26">
            <a:extLst>
              <a:ext uri="{FF2B5EF4-FFF2-40B4-BE49-F238E27FC236}">
                <a16:creationId xmlns:a16="http://schemas.microsoft.com/office/drawing/2014/main" id="{3BE7499F-2052-24EB-17E4-D87E8445A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20" y="2331369"/>
            <a:ext cx="2646726" cy="1212389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C18C516-C98E-2276-B677-49DDA1B2AE4B}"/>
              </a:ext>
            </a:extLst>
          </p:cNvPr>
          <p:cNvSpPr txBox="1"/>
          <p:nvPr/>
        </p:nvSpPr>
        <p:spPr>
          <a:xfrm>
            <a:off x="624763" y="2005779"/>
            <a:ext cx="28042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Login screen</a:t>
            </a:r>
            <a:endParaRPr kumimoji="1" lang="ja-JP" altLang="en-US" sz="800" dirty="0"/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7CED1B5D-9CA6-14F0-3265-B4480F00D913}"/>
              </a:ext>
            </a:extLst>
          </p:cNvPr>
          <p:cNvSpPr/>
          <p:nvPr/>
        </p:nvSpPr>
        <p:spPr>
          <a:xfrm>
            <a:off x="3327601" y="3088932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4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B1CFC01B-9BC3-9372-FF6E-016F6942FA2E}"/>
              </a:ext>
            </a:extLst>
          </p:cNvPr>
          <p:cNvSpPr/>
          <p:nvPr/>
        </p:nvSpPr>
        <p:spPr>
          <a:xfrm>
            <a:off x="4225090" y="2793100"/>
            <a:ext cx="1329022" cy="28892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Select next cursor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cxnSp>
        <p:nvCxnSpPr>
          <p:cNvPr id="36" name="コネクタ: カギ線 35">
            <a:extLst>
              <a:ext uri="{FF2B5EF4-FFF2-40B4-BE49-F238E27FC236}">
                <a16:creationId xmlns:a16="http://schemas.microsoft.com/office/drawing/2014/main" id="{7DE804B5-98E3-0579-2B12-B3773DA62E88}"/>
              </a:ext>
            </a:extLst>
          </p:cNvPr>
          <p:cNvCxnSpPr>
            <a:cxnSpLocks/>
            <a:stCxn id="33" idx="6"/>
            <a:endCxn id="35" idx="2"/>
          </p:cNvCxnSpPr>
          <p:nvPr/>
        </p:nvCxnSpPr>
        <p:spPr>
          <a:xfrm flipV="1">
            <a:off x="3602260" y="3082025"/>
            <a:ext cx="1287341" cy="136447"/>
          </a:xfrm>
          <a:prstGeom prst="bentConnector2">
            <a:avLst/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コネクタ: カギ線 40">
            <a:extLst>
              <a:ext uri="{FF2B5EF4-FFF2-40B4-BE49-F238E27FC236}">
                <a16:creationId xmlns:a16="http://schemas.microsoft.com/office/drawing/2014/main" id="{0E5B0860-8236-F283-71C0-731D87CD8E55}"/>
              </a:ext>
            </a:extLst>
          </p:cNvPr>
          <p:cNvCxnSpPr>
            <a:cxnSpLocks/>
            <a:stCxn id="35" idx="1"/>
            <a:endCxn id="8" idx="3"/>
          </p:cNvCxnSpPr>
          <p:nvPr/>
        </p:nvCxnSpPr>
        <p:spPr>
          <a:xfrm rot="10800000" flipV="1">
            <a:off x="3429000" y="2937563"/>
            <a:ext cx="796090" cy="2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楕円 63">
            <a:extLst>
              <a:ext uri="{FF2B5EF4-FFF2-40B4-BE49-F238E27FC236}">
                <a16:creationId xmlns:a16="http://schemas.microsoft.com/office/drawing/2014/main" id="{36A4A71E-EF72-76CA-CFC1-A91221245995}"/>
              </a:ext>
            </a:extLst>
          </p:cNvPr>
          <p:cNvSpPr/>
          <p:nvPr/>
        </p:nvSpPr>
        <p:spPr>
          <a:xfrm>
            <a:off x="3327600" y="3418032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5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3D475139-348B-0FCD-A396-753517A92B05}"/>
              </a:ext>
            </a:extLst>
          </p:cNvPr>
          <p:cNvSpPr/>
          <p:nvPr/>
        </p:nvSpPr>
        <p:spPr>
          <a:xfrm>
            <a:off x="4178952" y="3441698"/>
            <a:ext cx="1329022" cy="28892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Clear data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cxnSp>
        <p:nvCxnSpPr>
          <p:cNvPr id="83" name="コネクタ: カギ線 82">
            <a:extLst>
              <a:ext uri="{FF2B5EF4-FFF2-40B4-BE49-F238E27FC236}">
                <a16:creationId xmlns:a16="http://schemas.microsoft.com/office/drawing/2014/main" id="{F5F05525-3D9F-BF66-AC7A-964D6C0A60CF}"/>
              </a:ext>
            </a:extLst>
          </p:cNvPr>
          <p:cNvCxnSpPr>
            <a:cxnSpLocks/>
            <a:stCxn id="75" idx="2"/>
            <a:endCxn id="27" idx="2"/>
          </p:cNvCxnSpPr>
          <p:nvPr/>
        </p:nvCxnSpPr>
        <p:spPr>
          <a:xfrm rot="5400000" flipH="1">
            <a:off x="3341740" y="2228901"/>
            <a:ext cx="186865" cy="2816580"/>
          </a:xfrm>
          <a:prstGeom prst="bentConnector3">
            <a:avLst>
              <a:gd name="adj1" fmla="val -38229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図 96">
            <a:extLst>
              <a:ext uri="{FF2B5EF4-FFF2-40B4-BE49-F238E27FC236}">
                <a16:creationId xmlns:a16="http://schemas.microsoft.com/office/drawing/2014/main" id="{CE71F979-1F89-AAE3-CCA2-9B1D215CB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724" y="4388419"/>
            <a:ext cx="2548295" cy="942923"/>
          </a:xfrm>
          <a:prstGeom prst="rect">
            <a:avLst/>
          </a:prstGeom>
        </p:spPr>
      </p:pic>
      <p:sp>
        <p:nvSpPr>
          <p:cNvPr id="100" name="正方形/長方形 99">
            <a:extLst>
              <a:ext uri="{FF2B5EF4-FFF2-40B4-BE49-F238E27FC236}">
                <a16:creationId xmlns:a16="http://schemas.microsoft.com/office/drawing/2014/main" id="{B2569CC0-52C6-F4DB-4B3A-0E78B62A232D}"/>
              </a:ext>
            </a:extLst>
          </p:cNvPr>
          <p:cNvSpPr/>
          <p:nvPr/>
        </p:nvSpPr>
        <p:spPr>
          <a:xfrm>
            <a:off x="3576157" y="4137539"/>
            <a:ext cx="2804234" cy="234708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4CA45C2A-65CD-C130-F254-2C8656354526}"/>
              </a:ext>
            </a:extLst>
          </p:cNvPr>
          <p:cNvSpPr txBox="1"/>
          <p:nvPr/>
        </p:nvSpPr>
        <p:spPr>
          <a:xfrm>
            <a:off x="3576154" y="4144863"/>
            <a:ext cx="28042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Login screen error</a:t>
            </a:r>
            <a:endParaRPr kumimoji="1" lang="ja-JP" altLang="en-US" sz="800" dirty="0"/>
          </a:p>
        </p:txBody>
      </p:sp>
      <p:pic>
        <p:nvPicPr>
          <p:cNvPr id="115" name="図 114">
            <a:extLst>
              <a:ext uri="{FF2B5EF4-FFF2-40B4-BE49-F238E27FC236}">
                <a16:creationId xmlns:a16="http://schemas.microsoft.com/office/drawing/2014/main" id="{7AB26B73-060F-A98D-725B-0C1E21FB1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724" y="5401477"/>
            <a:ext cx="2548295" cy="945594"/>
          </a:xfrm>
          <a:prstGeom prst="rect">
            <a:avLst/>
          </a:prstGeom>
        </p:spPr>
      </p:pic>
      <p:cxnSp>
        <p:nvCxnSpPr>
          <p:cNvPr id="116" name="コネクタ: カギ線 115">
            <a:extLst>
              <a:ext uri="{FF2B5EF4-FFF2-40B4-BE49-F238E27FC236}">
                <a16:creationId xmlns:a16="http://schemas.microsoft.com/office/drawing/2014/main" id="{9A6AD3D5-29E3-C7D9-2E71-89237501B3DC}"/>
              </a:ext>
            </a:extLst>
          </p:cNvPr>
          <p:cNvCxnSpPr>
            <a:cxnSpLocks/>
            <a:stCxn id="8" idx="2"/>
            <a:endCxn id="103" idx="0"/>
          </p:cNvCxnSpPr>
          <p:nvPr/>
        </p:nvCxnSpPr>
        <p:spPr>
          <a:xfrm rot="16200000" flipH="1">
            <a:off x="3368483" y="2535073"/>
            <a:ext cx="268189" cy="2951389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コネクタ: カギ線 119">
            <a:extLst>
              <a:ext uri="{FF2B5EF4-FFF2-40B4-BE49-F238E27FC236}">
                <a16:creationId xmlns:a16="http://schemas.microsoft.com/office/drawing/2014/main" id="{00DF7560-8E3D-9621-4275-717A83E9A408}"/>
              </a:ext>
            </a:extLst>
          </p:cNvPr>
          <p:cNvCxnSpPr>
            <a:cxnSpLocks/>
            <a:stCxn id="126" idx="0"/>
            <a:endCxn id="75" idx="3"/>
          </p:cNvCxnSpPr>
          <p:nvPr/>
        </p:nvCxnSpPr>
        <p:spPr>
          <a:xfrm rot="16200000" flipV="1">
            <a:off x="5169362" y="3924773"/>
            <a:ext cx="1590988" cy="913763"/>
          </a:xfrm>
          <a:prstGeom prst="bentConnector2">
            <a:avLst/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楕円 125">
            <a:extLst>
              <a:ext uri="{FF2B5EF4-FFF2-40B4-BE49-F238E27FC236}">
                <a16:creationId xmlns:a16="http://schemas.microsoft.com/office/drawing/2014/main" id="{ED1C3DC3-C7F0-15A1-25F7-4C88B95961D4}"/>
              </a:ext>
            </a:extLst>
          </p:cNvPr>
          <p:cNvSpPr/>
          <p:nvPr/>
        </p:nvSpPr>
        <p:spPr>
          <a:xfrm>
            <a:off x="6284407" y="5177149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pic>
        <p:nvPicPr>
          <p:cNvPr id="139" name="図 138">
            <a:extLst>
              <a:ext uri="{FF2B5EF4-FFF2-40B4-BE49-F238E27FC236}">
                <a16:creationId xmlns:a16="http://schemas.microsoft.com/office/drawing/2014/main" id="{601F043B-A453-2E32-AA1A-8D1186D19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17" y="4402993"/>
            <a:ext cx="2646726" cy="1299806"/>
          </a:xfrm>
          <a:prstGeom prst="rect">
            <a:avLst/>
          </a:prstGeom>
        </p:spPr>
      </p:pic>
      <p:sp>
        <p:nvSpPr>
          <p:cNvPr id="140" name="正方形/長方形 139">
            <a:extLst>
              <a:ext uri="{FF2B5EF4-FFF2-40B4-BE49-F238E27FC236}">
                <a16:creationId xmlns:a16="http://schemas.microsoft.com/office/drawing/2014/main" id="{408257B2-B3A0-A771-3C94-CBDAFE40C3A2}"/>
              </a:ext>
            </a:extLst>
          </p:cNvPr>
          <p:cNvSpPr/>
          <p:nvPr/>
        </p:nvSpPr>
        <p:spPr>
          <a:xfrm>
            <a:off x="626579" y="4146133"/>
            <a:ext cx="2804234" cy="234708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41" name="テキスト ボックス 140">
            <a:extLst>
              <a:ext uri="{FF2B5EF4-FFF2-40B4-BE49-F238E27FC236}">
                <a16:creationId xmlns:a16="http://schemas.microsoft.com/office/drawing/2014/main" id="{92A37FA5-70E0-6C83-ED32-F8A37822F2B9}"/>
              </a:ext>
            </a:extLst>
          </p:cNvPr>
          <p:cNvSpPr txBox="1"/>
          <p:nvPr/>
        </p:nvSpPr>
        <p:spPr>
          <a:xfrm>
            <a:off x="624762" y="4151367"/>
            <a:ext cx="28042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Main menu</a:t>
            </a:r>
            <a:endParaRPr kumimoji="1" lang="ja-JP" altLang="en-US" sz="800" dirty="0"/>
          </a:p>
        </p:txBody>
      </p:sp>
      <p:sp>
        <p:nvSpPr>
          <p:cNvPr id="144" name="楕円 143">
            <a:extLst>
              <a:ext uri="{FF2B5EF4-FFF2-40B4-BE49-F238E27FC236}">
                <a16:creationId xmlns:a16="http://schemas.microsoft.com/office/drawing/2014/main" id="{54512366-C436-BAB9-DFC7-3E9B1AAFB862}"/>
              </a:ext>
            </a:extLst>
          </p:cNvPr>
          <p:cNvSpPr/>
          <p:nvPr/>
        </p:nvSpPr>
        <p:spPr>
          <a:xfrm>
            <a:off x="511440" y="4051448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5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145" name="コネクタ: カギ線 144">
            <a:extLst>
              <a:ext uri="{FF2B5EF4-FFF2-40B4-BE49-F238E27FC236}">
                <a16:creationId xmlns:a16="http://schemas.microsoft.com/office/drawing/2014/main" id="{B7D0074D-1F3A-F769-092F-2BEE3A7FF0EF}"/>
              </a:ext>
            </a:extLst>
          </p:cNvPr>
          <p:cNvCxnSpPr>
            <a:cxnSpLocks/>
            <a:stCxn id="144" idx="2"/>
            <a:endCxn id="8" idx="1"/>
          </p:cNvCxnSpPr>
          <p:nvPr/>
        </p:nvCxnSpPr>
        <p:spPr>
          <a:xfrm rot="10800000" flipH="1">
            <a:off x="511440" y="2937566"/>
            <a:ext cx="113326" cy="1243423"/>
          </a:xfrm>
          <a:prstGeom prst="bentConnector3">
            <a:avLst>
              <a:gd name="adj1" fmla="val -201719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楕円 147">
            <a:extLst>
              <a:ext uri="{FF2B5EF4-FFF2-40B4-BE49-F238E27FC236}">
                <a16:creationId xmlns:a16="http://schemas.microsoft.com/office/drawing/2014/main" id="{2BEE843D-B5B4-7998-DE3B-772976137D59}"/>
              </a:ext>
            </a:extLst>
          </p:cNvPr>
          <p:cNvSpPr/>
          <p:nvPr/>
        </p:nvSpPr>
        <p:spPr>
          <a:xfrm>
            <a:off x="511440" y="6347071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sp>
        <p:nvSpPr>
          <p:cNvPr id="150" name="正方形/長方形 149">
            <a:extLst>
              <a:ext uri="{FF2B5EF4-FFF2-40B4-BE49-F238E27FC236}">
                <a16:creationId xmlns:a16="http://schemas.microsoft.com/office/drawing/2014/main" id="{94095E2E-411E-D792-ABAD-ACD56D8524F6}"/>
              </a:ext>
            </a:extLst>
          </p:cNvPr>
          <p:cNvSpPr/>
          <p:nvPr/>
        </p:nvSpPr>
        <p:spPr>
          <a:xfrm>
            <a:off x="626581" y="6716651"/>
            <a:ext cx="2804234" cy="145921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54" name="テキスト ボックス 153">
            <a:extLst>
              <a:ext uri="{FF2B5EF4-FFF2-40B4-BE49-F238E27FC236}">
                <a16:creationId xmlns:a16="http://schemas.microsoft.com/office/drawing/2014/main" id="{3053FB4F-B165-1B90-9AFE-9A614E16BBEC}"/>
              </a:ext>
            </a:extLst>
          </p:cNvPr>
          <p:cNvSpPr txBox="1"/>
          <p:nvPr/>
        </p:nvSpPr>
        <p:spPr>
          <a:xfrm>
            <a:off x="624764" y="6721885"/>
            <a:ext cx="28042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Inner packing work screen</a:t>
            </a:r>
          </a:p>
        </p:txBody>
      </p:sp>
      <p:pic>
        <p:nvPicPr>
          <p:cNvPr id="169" name="図 168">
            <a:extLst>
              <a:ext uri="{FF2B5EF4-FFF2-40B4-BE49-F238E27FC236}">
                <a16:creationId xmlns:a16="http://schemas.microsoft.com/office/drawing/2014/main" id="{1EB0A4AA-343E-BBCA-5E45-E511BCD873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282" y="6971286"/>
            <a:ext cx="2619318" cy="1024115"/>
          </a:xfrm>
          <a:prstGeom prst="rect">
            <a:avLst/>
          </a:prstGeom>
        </p:spPr>
      </p:pic>
      <p:sp>
        <p:nvSpPr>
          <p:cNvPr id="170" name="正方形/長方形 169">
            <a:extLst>
              <a:ext uri="{FF2B5EF4-FFF2-40B4-BE49-F238E27FC236}">
                <a16:creationId xmlns:a16="http://schemas.microsoft.com/office/drawing/2014/main" id="{41219D8B-A460-D2E7-B622-13A89A97253B}"/>
              </a:ext>
            </a:extLst>
          </p:cNvPr>
          <p:cNvSpPr/>
          <p:nvPr/>
        </p:nvSpPr>
        <p:spPr>
          <a:xfrm>
            <a:off x="4243056" y="6824768"/>
            <a:ext cx="1329022" cy="28892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Clear data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cxnSp>
        <p:nvCxnSpPr>
          <p:cNvPr id="171" name="コネクタ: カギ線 170">
            <a:extLst>
              <a:ext uri="{FF2B5EF4-FFF2-40B4-BE49-F238E27FC236}">
                <a16:creationId xmlns:a16="http://schemas.microsoft.com/office/drawing/2014/main" id="{913B1773-6529-907F-61F3-6C4FD34773FC}"/>
              </a:ext>
            </a:extLst>
          </p:cNvPr>
          <p:cNvCxnSpPr>
            <a:cxnSpLocks/>
            <a:stCxn id="172" idx="6"/>
            <a:endCxn id="170" idx="1"/>
          </p:cNvCxnSpPr>
          <p:nvPr/>
        </p:nvCxnSpPr>
        <p:spPr>
          <a:xfrm>
            <a:off x="3566327" y="6954308"/>
            <a:ext cx="676729" cy="14923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楕円 171">
            <a:extLst>
              <a:ext uri="{FF2B5EF4-FFF2-40B4-BE49-F238E27FC236}">
                <a16:creationId xmlns:a16="http://schemas.microsoft.com/office/drawing/2014/main" id="{36F94F0E-5856-9B47-8DB0-807855D28A67}"/>
              </a:ext>
            </a:extLst>
          </p:cNvPr>
          <p:cNvSpPr/>
          <p:nvPr/>
        </p:nvSpPr>
        <p:spPr>
          <a:xfrm>
            <a:off x="3291668" y="6824768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175" name="コネクタ: カギ線 174">
            <a:extLst>
              <a:ext uri="{FF2B5EF4-FFF2-40B4-BE49-F238E27FC236}">
                <a16:creationId xmlns:a16="http://schemas.microsoft.com/office/drawing/2014/main" id="{4EF32CCC-349A-1C8B-245C-1889E7133BE8}"/>
              </a:ext>
            </a:extLst>
          </p:cNvPr>
          <p:cNvCxnSpPr>
            <a:cxnSpLocks/>
            <a:stCxn id="170" idx="2"/>
            <a:endCxn id="150" idx="3"/>
          </p:cNvCxnSpPr>
          <p:nvPr/>
        </p:nvCxnSpPr>
        <p:spPr>
          <a:xfrm rot="5400000">
            <a:off x="4002908" y="6541600"/>
            <a:ext cx="332566" cy="1476752"/>
          </a:xfrm>
          <a:prstGeom prst="bentConnector2">
            <a:avLst/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コネクタ: カギ線 178">
            <a:extLst>
              <a:ext uri="{FF2B5EF4-FFF2-40B4-BE49-F238E27FC236}">
                <a16:creationId xmlns:a16="http://schemas.microsoft.com/office/drawing/2014/main" id="{A0FD053E-C30B-7D7C-887C-62D74BF05E08}"/>
              </a:ext>
            </a:extLst>
          </p:cNvPr>
          <p:cNvCxnSpPr>
            <a:cxnSpLocks/>
            <a:stCxn id="180" idx="6"/>
          </p:cNvCxnSpPr>
          <p:nvPr/>
        </p:nvCxnSpPr>
        <p:spPr>
          <a:xfrm>
            <a:off x="3566327" y="7769129"/>
            <a:ext cx="676729" cy="14923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楕円 179">
            <a:extLst>
              <a:ext uri="{FF2B5EF4-FFF2-40B4-BE49-F238E27FC236}">
                <a16:creationId xmlns:a16="http://schemas.microsoft.com/office/drawing/2014/main" id="{957F85BE-824F-0A79-7C9E-172F8C211EDE}"/>
              </a:ext>
            </a:extLst>
          </p:cNvPr>
          <p:cNvSpPr/>
          <p:nvPr/>
        </p:nvSpPr>
        <p:spPr>
          <a:xfrm>
            <a:off x="3291668" y="7639589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5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187" name="コネクタ: カギ線 186">
            <a:extLst>
              <a:ext uri="{FF2B5EF4-FFF2-40B4-BE49-F238E27FC236}">
                <a16:creationId xmlns:a16="http://schemas.microsoft.com/office/drawing/2014/main" id="{D481D28F-0E8B-580B-D705-4532A51BB2F7}"/>
              </a:ext>
            </a:extLst>
          </p:cNvPr>
          <p:cNvCxnSpPr>
            <a:cxnSpLocks/>
            <a:stCxn id="8" idx="2"/>
            <a:endCxn id="140" idx="0"/>
          </p:cNvCxnSpPr>
          <p:nvPr/>
        </p:nvCxnSpPr>
        <p:spPr>
          <a:xfrm rot="16200000" flipH="1">
            <a:off x="1893060" y="4010496"/>
            <a:ext cx="269459" cy="1813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コネクタ: カギ線 189">
            <a:extLst>
              <a:ext uri="{FF2B5EF4-FFF2-40B4-BE49-F238E27FC236}">
                <a16:creationId xmlns:a16="http://schemas.microsoft.com/office/drawing/2014/main" id="{2817F141-F7BF-1A51-5C9B-353F4879CBE5}"/>
              </a:ext>
            </a:extLst>
          </p:cNvPr>
          <p:cNvCxnSpPr>
            <a:cxnSpLocks/>
            <a:stCxn id="140" idx="2"/>
            <a:endCxn id="154" idx="0"/>
          </p:cNvCxnSpPr>
          <p:nvPr/>
        </p:nvCxnSpPr>
        <p:spPr>
          <a:xfrm rot="5400000">
            <a:off x="1913454" y="6606642"/>
            <a:ext cx="228671" cy="1814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楕円 192">
            <a:extLst>
              <a:ext uri="{FF2B5EF4-FFF2-40B4-BE49-F238E27FC236}">
                <a16:creationId xmlns:a16="http://schemas.microsoft.com/office/drawing/2014/main" id="{8E49C2C0-1C12-7C6A-3451-D4545E009038}"/>
              </a:ext>
            </a:extLst>
          </p:cNvPr>
          <p:cNvSpPr/>
          <p:nvPr/>
        </p:nvSpPr>
        <p:spPr>
          <a:xfrm>
            <a:off x="1596607" y="8713514"/>
            <a:ext cx="604520" cy="259080"/>
          </a:xfrm>
          <a:prstGeom prst="ellips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Next #1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194" name="コネクタ: カギ線 193">
            <a:extLst>
              <a:ext uri="{FF2B5EF4-FFF2-40B4-BE49-F238E27FC236}">
                <a16:creationId xmlns:a16="http://schemas.microsoft.com/office/drawing/2014/main" id="{0C9C0C9E-E455-83AB-4B47-ECFA29A7E571}"/>
              </a:ext>
            </a:extLst>
          </p:cNvPr>
          <p:cNvCxnSpPr>
            <a:cxnSpLocks/>
            <a:stCxn id="150" idx="2"/>
            <a:endCxn id="193" idx="0"/>
          </p:cNvCxnSpPr>
          <p:nvPr/>
        </p:nvCxnSpPr>
        <p:spPr>
          <a:xfrm rot="5400000">
            <a:off x="1694959" y="8379775"/>
            <a:ext cx="537648" cy="129831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7" name="図 196">
            <a:extLst>
              <a:ext uri="{FF2B5EF4-FFF2-40B4-BE49-F238E27FC236}">
                <a16:creationId xmlns:a16="http://schemas.microsoft.com/office/drawing/2014/main" id="{3F092DC3-C249-3B15-A050-FB1881BB86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6877" y="8449663"/>
            <a:ext cx="1611362" cy="301464"/>
          </a:xfrm>
          <a:prstGeom prst="rect">
            <a:avLst/>
          </a:prstGeom>
        </p:spPr>
      </p:pic>
      <p:pic>
        <p:nvPicPr>
          <p:cNvPr id="198" name="図 197">
            <a:extLst>
              <a:ext uri="{FF2B5EF4-FFF2-40B4-BE49-F238E27FC236}">
                <a16:creationId xmlns:a16="http://schemas.microsoft.com/office/drawing/2014/main" id="{557CB94E-9728-4614-F135-7FD70C2774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3271" y="8797021"/>
            <a:ext cx="1611362" cy="304131"/>
          </a:xfrm>
          <a:prstGeom prst="rect">
            <a:avLst/>
          </a:prstGeom>
        </p:spPr>
      </p:pic>
      <p:cxnSp>
        <p:nvCxnSpPr>
          <p:cNvPr id="200" name="コネクタ: カギ線 199">
            <a:extLst>
              <a:ext uri="{FF2B5EF4-FFF2-40B4-BE49-F238E27FC236}">
                <a16:creationId xmlns:a16="http://schemas.microsoft.com/office/drawing/2014/main" id="{1949A9EF-2D92-9114-0034-2A18A9508797}"/>
              </a:ext>
            </a:extLst>
          </p:cNvPr>
          <p:cNvCxnSpPr>
            <a:cxnSpLocks/>
            <a:stCxn id="150" idx="2"/>
            <a:endCxn id="199" idx="1"/>
          </p:cNvCxnSpPr>
          <p:nvPr/>
        </p:nvCxnSpPr>
        <p:spPr>
          <a:xfrm rot="16200000" flipH="1">
            <a:off x="2478433" y="7726131"/>
            <a:ext cx="166452" cy="1065922"/>
          </a:xfrm>
          <a:prstGeom prst="bentConnector2">
            <a:avLst/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正方形/長方形 202">
            <a:extLst>
              <a:ext uri="{FF2B5EF4-FFF2-40B4-BE49-F238E27FC236}">
                <a16:creationId xmlns:a16="http://schemas.microsoft.com/office/drawing/2014/main" id="{761EF74F-B04F-8B9D-DFF3-CDA0F3732818}"/>
              </a:ext>
            </a:extLst>
          </p:cNvPr>
          <p:cNvSpPr/>
          <p:nvPr/>
        </p:nvSpPr>
        <p:spPr>
          <a:xfrm>
            <a:off x="3282095" y="8397332"/>
            <a:ext cx="1870929" cy="75918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199" name="正方形/長方形 198">
            <a:extLst>
              <a:ext uri="{FF2B5EF4-FFF2-40B4-BE49-F238E27FC236}">
                <a16:creationId xmlns:a16="http://schemas.microsoft.com/office/drawing/2014/main" id="{9FCBD01D-F263-94A7-5BD7-8426EE0C441B}"/>
              </a:ext>
            </a:extLst>
          </p:cNvPr>
          <p:cNvSpPr/>
          <p:nvPr/>
        </p:nvSpPr>
        <p:spPr>
          <a:xfrm>
            <a:off x="3094620" y="8271743"/>
            <a:ext cx="1122939" cy="14115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Scan error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cxnSp>
        <p:nvCxnSpPr>
          <p:cNvPr id="205" name="コネクタ: カギ線 204">
            <a:extLst>
              <a:ext uri="{FF2B5EF4-FFF2-40B4-BE49-F238E27FC236}">
                <a16:creationId xmlns:a16="http://schemas.microsoft.com/office/drawing/2014/main" id="{739C42D1-56BD-E957-386C-8A88E017F58F}"/>
              </a:ext>
            </a:extLst>
          </p:cNvPr>
          <p:cNvCxnSpPr>
            <a:cxnSpLocks/>
            <a:stCxn id="203" idx="3"/>
            <a:endCxn id="170" idx="3"/>
          </p:cNvCxnSpPr>
          <p:nvPr/>
        </p:nvCxnSpPr>
        <p:spPr>
          <a:xfrm flipV="1">
            <a:off x="5153024" y="6969231"/>
            <a:ext cx="419054" cy="1807693"/>
          </a:xfrm>
          <a:prstGeom prst="bentConnector3">
            <a:avLst>
              <a:gd name="adj1" fmla="val 154551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楕円 209">
            <a:extLst>
              <a:ext uri="{FF2B5EF4-FFF2-40B4-BE49-F238E27FC236}">
                <a16:creationId xmlns:a16="http://schemas.microsoft.com/office/drawing/2014/main" id="{0832FC40-EA8D-AC19-D19A-57AA0467EE99}"/>
              </a:ext>
            </a:extLst>
          </p:cNvPr>
          <p:cNvSpPr/>
          <p:nvPr/>
        </p:nvSpPr>
        <p:spPr>
          <a:xfrm>
            <a:off x="5012088" y="8637978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pic>
        <p:nvPicPr>
          <p:cNvPr id="211" name="図 210">
            <a:extLst>
              <a:ext uri="{FF2B5EF4-FFF2-40B4-BE49-F238E27FC236}">
                <a16:creationId xmlns:a16="http://schemas.microsoft.com/office/drawing/2014/main" id="{CEF6B0AB-5288-D485-8EA5-00D2A83B3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3065" y="7482293"/>
            <a:ext cx="1277683" cy="62747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C6E2EAC-3E98-ACBA-469F-37106AAF1837}"/>
              </a:ext>
            </a:extLst>
          </p:cNvPr>
          <p:cNvGrpSpPr/>
          <p:nvPr/>
        </p:nvGrpSpPr>
        <p:grpSpPr>
          <a:xfrm>
            <a:off x="3703281" y="1644540"/>
            <a:ext cx="2087880" cy="657278"/>
            <a:chOff x="4363720" y="5049521"/>
            <a:chExt cx="2087880" cy="6572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257798B-1812-21D5-4432-FFAB83BEC566}"/>
                </a:ext>
              </a:extLst>
            </p:cNvPr>
            <p:cNvSpPr/>
            <p:nvPr/>
          </p:nvSpPr>
          <p:spPr>
            <a:xfrm>
              <a:off x="4363720" y="5049521"/>
              <a:ext cx="2087880" cy="657278"/>
            </a:xfrm>
            <a:prstGeom prst="rect">
              <a:avLst/>
            </a:prstGeom>
            <a:solidFill>
              <a:srgbClr val="F68686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5760" rtlCol="0" anchor="t"/>
            <a:lstStyle/>
            <a:p>
              <a:pPr defTabSz="914400"/>
              <a:r>
                <a:rPr kumimoji="1" lang="en-US" sz="800" kern="0" dirty="0">
                  <a:solidFill>
                    <a:prstClr val="black"/>
                  </a:solidFill>
                </a:rPr>
                <a:t>May use the table ID to matching the work?</a:t>
              </a:r>
            </a:p>
            <a:p>
              <a:pPr defTabSz="914400"/>
              <a:r>
                <a:rPr kumimoji="1" lang="en-US" sz="800" kern="0" dirty="0">
                  <a:solidFill>
                    <a:prstClr val="black"/>
                  </a:solidFill>
                </a:rPr>
                <a:t>Waiting for user confirm.</a:t>
              </a:r>
            </a:p>
          </p:txBody>
        </p:sp>
        <p:pic>
          <p:nvPicPr>
            <p:cNvPr id="5" name="Graphic 4" descr="Help with solid fill">
              <a:extLst>
                <a:ext uri="{FF2B5EF4-FFF2-40B4-BE49-F238E27FC236}">
                  <a16:creationId xmlns:a16="http://schemas.microsoft.com/office/drawing/2014/main" id="{76E26089-267D-6E38-A6F3-F023CC641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363720" y="5050922"/>
              <a:ext cx="341980" cy="341980"/>
            </a:xfrm>
            <a:prstGeom prst="rect">
              <a:avLst/>
            </a:prstGeom>
          </p:spPr>
        </p:pic>
      </p:grp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9F8D45CB-C413-0443-C5AC-78CC57019941}"/>
              </a:ext>
            </a:extLst>
          </p:cNvPr>
          <p:cNvSpPr/>
          <p:nvPr/>
        </p:nvSpPr>
        <p:spPr>
          <a:xfrm>
            <a:off x="5532870" y="2014619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35576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2A56EBC7-709A-4ED6-A792-7E0F926F3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13" y="386288"/>
            <a:ext cx="142735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57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571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Arial" panose="020B0604020202020204" pitchFamily="34" charset="0"/>
                <a:cs typeface="Cordia New" panose="020B0304020202020204" pitchFamily="34" charset="-34"/>
              </a:rPr>
              <a:t>Revision History</a:t>
            </a:r>
            <a:endParaRPr kumimoji="0" lang="en-US" altLang="ja-JP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graphicFrame>
        <p:nvGraphicFramePr>
          <p:cNvPr id="10" name="表 10">
            <a:extLst>
              <a:ext uri="{FF2B5EF4-FFF2-40B4-BE49-F238E27FC236}">
                <a16:creationId xmlns:a16="http://schemas.microsoft.com/office/drawing/2014/main" id="{7843B40D-5CED-4F03-8A04-82D93EEB5B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543115"/>
              </p:ext>
            </p:extLst>
          </p:nvPr>
        </p:nvGraphicFramePr>
        <p:xfrm>
          <a:off x="289931" y="657714"/>
          <a:ext cx="6356195" cy="3852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9049">
                  <a:extLst>
                    <a:ext uri="{9D8B030D-6E8A-4147-A177-3AD203B41FA5}">
                      <a16:colId xmlns:a16="http://schemas.microsoft.com/office/drawing/2014/main" val="1689797891"/>
                    </a:ext>
                  </a:extLst>
                </a:gridCol>
                <a:gridCol w="731881">
                  <a:extLst>
                    <a:ext uri="{9D8B030D-6E8A-4147-A177-3AD203B41FA5}">
                      <a16:colId xmlns:a16="http://schemas.microsoft.com/office/drawing/2014/main" val="3968192231"/>
                    </a:ext>
                  </a:extLst>
                </a:gridCol>
                <a:gridCol w="2134322">
                  <a:extLst>
                    <a:ext uri="{9D8B030D-6E8A-4147-A177-3AD203B41FA5}">
                      <a16:colId xmlns:a16="http://schemas.microsoft.com/office/drawing/2014/main" val="1804588261"/>
                    </a:ext>
                  </a:extLst>
                </a:gridCol>
                <a:gridCol w="1900943">
                  <a:extLst>
                    <a:ext uri="{9D8B030D-6E8A-4147-A177-3AD203B41FA5}">
                      <a16:colId xmlns:a16="http://schemas.microsoft.com/office/drawing/2014/main" val="1088014115"/>
                    </a:ext>
                  </a:extLst>
                </a:gridCol>
              </a:tblGrid>
              <a:tr h="299724">
                <a:tc>
                  <a:txBody>
                    <a:bodyPr/>
                    <a:lstStyle/>
                    <a:p>
                      <a:r>
                        <a:rPr kumimoji="1" lang="en-US" altLang="ja-JP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Date</a:t>
                      </a:r>
                      <a:endParaRPr kumimoji="1" lang="ja-JP" alt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0">
                          <a:solidFill>
                            <a:schemeClr val="tx1"/>
                          </a:solidFill>
                          <a:latin typeface="+mn-lt"/>
                        </a:rPr>
                        <a:t>Version</a:t>
                      </a:r>
                      <a:endParaRPr kumimoji="1" lang="ja-JP" alt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0">
                          <a:solidFill>
                            <a:schemeClr val="tx1"/>
                          </a:solidFill>
                          <a:latin typeface="+mn-lt"/>
                        </a:rPr>
                        <a:t>File name</a:t>
                      </a:r>
                      <a:endParaRPr kumimoji="1" lang="ja-JP" alt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0">
                          <a:solidFill>
                            <a:schemeClr val="tx1"/>
                          </a:solidFill>
                          <a:latin typeface="+mn-lt"/>
                        </a:rPr>
                        <a:t>Details</a:t>
                      </a:r>
                      <a:endParaRPr kumimoji="1" lang="ja-JP" alt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119801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04/Nov/2023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R1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CKD process system phase3 specifications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Documentation </a:t>
                      </a:r>
                      <a:r>
                        <a:rPr kumimoji="1" lang="en-US" altLang="ja-JP" sz="700" dirty="0" err="1">
                          <a:solidFill>
                            <a:schemeClr val="tx1"/>
                          </a:solidFill>
                          <a:latin typeface="+mn-lt"/>
                        </a:rPr>
                        <a:t>EN</a:t>
                      </a:r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 Blueprint for ANI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Blueprint</a:t>
                      </a: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First edition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2148244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14/Nov/2023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R2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CKD process system phase3 specifications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Documentation EN Blueprint for ANI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Blueprint</a:t>
                      </a:r>
                    </a:p>
                    <a:p>
                      <a:endParaRPr kumimoji="1" lang="en-US" altLang="ja-JP" sz="7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Second edition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859189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21/Nov/2023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R3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CKD process system phase3 specifications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Documentation EN Blueprint for ANI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Blueprint</a:t>
                      </a: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Third edition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3326445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29/Nov/2023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R4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CKD process system phase3 specifications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Documentation EN Blueprint for ANI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Blueprint</a:t>
                      </a: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Fourth edition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1249327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06/Dec/2023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R5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CKD process system phase3 specifications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Documentation EN Blueprint for ANI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Blueprint</a:t>
                      </a: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Fifth edition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4934835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13/Dec/2023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R6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CKD process system phase3 specifications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Documentation EN Blueprint for ANI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Blueprint</a:t>
                      </a: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Sixth edition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548535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22/Dec/2023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R7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CKD process system phase3 specifications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Documentation EN Blueprint for ANI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Blueprint</a:t>
                      </a: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Seventh edition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2242057"/>
                  </a:ext>
                </a:extLst>
              </a:tr>
            </a:tbl>
          </a:graphicData>
        </a:graphic>
      </p:graphicFrame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674C7495-59A2-40E2-A622-FD8030C82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7421464E-CDF4-26D8-941F-28094189D1F0}"/>
              </a:ext>
            </a:extLst>
          </p:cNvPr>
          <p:cNvSpPr/>
          <p:nvPr/>
        </p:nvSpPr>
        <p:spPr>
          <a:xfrm>
            <a:off x="5775718" y="1606614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F4080D5C-E821-DEB7-EC0E-3D0A0449F724}"/>
              </a:ext>
            </a:extLst>
          </p:cNvPr>
          <p:cNvSpPr/>
          <p:nvPr/>
        </p:nvSpPr>
        <p:spPr>
          <a:xfrm>
            <a:off x="5775717" y="2132747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943E074B-4D1C-B27D-A510-B891969F0F22}"/>
              </a:ext>
            </a:extLst>
          </p:cNvPr>
          <p:cNvSpPr/>
          <p:nvPr/>
        </p:nvSpPr>
        <p:spPr>
          <a:xfrm>
            <a:off x="5775717" y="265888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268E05C-B9E7-E122-4557-94EA9DC775F3}"/>
              </a:ext>
            </a:extLst>
          </p:cNvPr>
          <p:cNvSpPr/>
          <p:nvPr/>
        </p:nvSpPr>
        <p:spPr>
          <a:xfrm>
            <a:off x="5775716" y="3185013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9BF9F93B-A866-0B00-B321-38255F672F45}"/>
              </a:ext>
            </a:extLst>
          </p:cNvPr>
          <p:cNvSpPr/>
          <p:nvPr/>
        </p:nvSpPr>
        <p:spPr>
          <a:xfrm>
            <a:off x="5775716" y="365481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DCFDBE56-3651-7D19-54B8-08ABF9582DFD}"/>
              </a:ext>
            </a:extLst>
          </p:cNvPr>
          <p:cNvSpPr/>
          <p:nvPr/>
        </p:nvSpPr>
        <p:spPr>
          <a:xfrm>
            <a:off x="5775716" y="4138093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022434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43852B3C-9CE9-47D4-960A-4D513B83E01F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Overall operation flow</a:t>
            </a:r>
          </a:p>
          <a:p>
            <a:r>
              <a:rPr kumimoji="1" lang="en-US" altLang="ja-JP" sz="1100" b="1" dirty="0"/>
              <a:t>4-4. Inner packing system operation flow</a:t>
            </a: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1BBC51DD-8621-6B4D-5C99-DE00938875CE}"/>
              </a:ext>
            </a:extLst>
          </p:cNvPr>
          <p:cNvSpPr/>
          <p:nvPr/>
        </p:nvSpPr>
        <p:spPr>
          <a:xfrm>
            <a:off x="1724623" y="1471054"/>
            <a:ext cx="604520" cy="259080"/>
          </a:xfrm>
          <a:prstGeom prst="ellips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Next</a:t>
            </a:r>
          </a:p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#1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85B2DE02-CEFD-87D0-78E9-9511A44AA3B6}"/>
              </a:ext>
            </a:extLst>
          </p:cNvPr>
          <p:cNvCxnSpPr>
            <a:cxnSpLocks/>
            <a:stCxn id="9" idx="4"/>
            <a:endCxn id="5" idx="0"/>
          </p:cNvCxnSpPr>
          <p:nvPr/>
        </p:nvCxnSpPr>
        <p:spPr>
          <a:xfrm flipH="1">
            <a:off x="2026881" y="1730134"/>
            <a:ext cx="2" cy="275645"/>
          </a:xfrm>
          <a:prstGeom prst="straightConnector1">
            <a:avLst/>
          </a:prstGeom>
          <a:ln w="3175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B1804A5-1543-2691-6556-718BC622E2B3}"/>
              </a:ext>
            </a:extLst>
          </p:cNvPr>
          <p:cNvSpPr/>
          <p:nvPr/>
        </p:nvSpPr>
        <p:spPr>
          <a:xfrm>
            <a:off x="624766" y="1998455"/>
            <a:ext cx="2804234" cy="18782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3AE30C1-C8AF-DCBD-BB32-EA1523181821}"/>
              </a:ext>
            </a:extLst>
          </p:cNvPr>
          <p:cNvSpPr txBox="1"/>
          <p:nvPr/>
        </p:nvSpPr>
        <p:spPr>
          <a:xfrm>
            <a:off x="624763" y="2005779"/>
            <a:ext cx="28042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Inner packing work</a:t>
            </a:r>
            <a:endParaRPr kumimoji="1" lang="ja-JP" altLang="en-US" sz="800" dirty="0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68919DAF-BA88-941E-F71F-0A54680A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91" y="2327228"/>
            <a:ext cx="2582822" cy="1012553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CFAAFB3-E923-3194-ADDD-EBFAFE0B6058}"/>
              </a:ext>
            </a:extLst>
          </p:cNvPr>
          <p:cNvSpPr/>
          <p:nvPr/>
        </p:nvSpPr>
        <p:spPr>
          <a:xfrm>
            <a:off x="3591575" y="1998455"/>
            <a:ext cx="2804234" cy="18782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2A7F36F-CC5B-5740-5C58-949F48714154}"/>
              </a:ext>
            </a:extLst>
          </p:cNvPr>
          <p:cNvSpPr txBox="1"/>
          <p:nvPr/>
        </p:nvSpPr>
        <p:spPr>
          <a:xfrm>
            <a:off x="3591572" y="2005779"/>
            <a:ext cx="28042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Inner packing work</a:t>
            </a:r>
            <a:endParaRPr kumimoji="1" lang="ja-JP" altLang="en-US" sz="800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2AF2FD0-8049-444D-4288-1A8DB78E3541}"/>
              </a:ext>
            </a:extLst>
          </p:cNvPr>
          <p:cNvSpPr/>
          <p:nvPr/>
        </p:nvSpPr>
        <p:spPr>
          <a:xfrm>
            <a:off x="4326057" y="1493299"/>
            <a:ext cx="1329022" cy="28892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Main menu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C271DAC3-18A4-648B-20FB-380FC1E4D554}"/>
              </a:ext>
            </a:extLst>
          </p:cNvPr>
          <p:cNvCxnSpPr>
            <a:cxnSpLocks/>
            <a:stCxn id="21" idx="2"/>
            <a:endCxn id="20" idx="0"/>
          </p:cNvCxnSpPr>
          <p:nvPr/>
        </p:nvCxnSpPr>
        <p:spPr>
          <a:xfrm>
            <a:off x="4990568" y="1782224"/>
            <a:ext cx="3122" cy="223555"/>
          </a:xfrm>
          <a:prstGeom prst="straightConnector1">
            <a:avLst/>
          </a:prstGeom>
          <a:ln w="3175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楕円 5">
            <a:extLst>
              <a:ext uri="{FF2B5EF4-FFF2-40B4-BE49-F238E27FC236}">
                <a16:creationId xmlns:a16="http://schemas.microsoft.com/office/drawing/2014/main" id="{94739A85-65B9-58F8-4CBF-4876A1B1C590}"/>
              </a:ext>
            </a:extLst>
          </p:cNvPr>
          <p:cNvSpPr/>
          <p:nvPr/>
        </p:nvSpPr>
        <p:spPr>
          <a:xfrm>
            <a:off x="3840009" y="3737945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3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30" name="コネクタ: カギ線 29">
            <a:extLst>
              <a:ext uri="{FF2B5EF4-FFF2-40B4-BE49-F238E27FC236}">
                <a16:creationId xmlns:a16="http://schemas.microsoft.com/office/drawing/2014/main" id="{71F64B38-B678-26A8-E0CB-0C31CDF43FA3}"/>
              </a:ext>
            </a:extLst>
          </p:cNvPr>
          <p:cNvCxnSpPr>
            <a:cxnSpLocks/>
            <a:stCxn id="6" idx="4"/>
            <a:endCxn id="2" idx="3"/>
          </p:cNvCxnSpPr>
          <p:nvPr/>
        </p:nvCxnSpPr>
        <p:spPr>
          <a:xfrm rot="5400000" flipH="1">
            <a:off x="3173440" y="3193126"/>
            <a:ext cx="1059460" cy="548339"/>
          </a:xfrm>
          <a:prstGeom prst="bentConnector4">
            <a:avLst>
              <a:gd name="adj1" fmla="val -10789"/>
              <a:gd name="adj2" fmla="val 60785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楕円 6">
            <a:extLst>
              <a:ext uri="{FF2B5EF4-FFF2-40B4-BE49-F238E27FC236}">
                <a16:creationId xmlns:a16="http://schemas.microsoft.com/office/drawing/2014/main" id="{587AE4B4-68C0-D1E9-083C-29B38E2FFEE2}"/>
              </a:ext>
            </a:extLst>
          </p:cNvPr>
          <p:cNvSpPr/>
          <p:nvPr/>
        </p:nvSpPr>
        <p:spPr>
          <a:xfrm>
            <a:off x="4221408" y="3737945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sp>
        <p:nvSpPr>
          <p:cNvPr id="44" name="楕円 43">
            <a:extLst>
              <a:ext uri="{FF2B5EF4-FFF2-40B4-BE49-F238E27FC236}">
                <a16:creationId xmlns:a16="http://schemas.microsoft.com/office/drawing/2014/main" id="{58ECE173-7717-CA53-8922-791A7F383A61}"/>
              </a:ext>
            </a:extLst>
          </p:cNvPr>
          <p:cNvSpPr/>
          <p:nvPr/>
        </p:nvSpPr>
        <p:spPr>
          <a:xfrm>
            <a:off x="4496067" y="3737945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2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F99F18CC-7F83-A16E-6A7C-BD56AB80B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170" y="4452299"/>
            <a:ext cx="2594049" cy="1014235"/>
          </a:xfrm>
          <a:prstGeom prst="rect">
            <a:avLst/>
          </a:prstGeom>
        </p:spPr>
      </p:pic>
      <p:cxnSp>
        <p:nvCxnSpPr>
          <p:cNvPr id="50" name="コネクタ: カギ線 49">
            <a:extLst>
              <a:ext uri="{FF2B5EF4-FFF2-40B4-BE49-F238E27FC236}">
                <a16:creationId xmlns:a16="http://schemas.microsoft.com/office/drawing/2014/main" id="{B42D4418-269F-85EA-6523-23327259116A}"/>
              </a:ext>
            </a:extLst>
          </p:cNvPr>
          <p:cNvCxnSpPr>
            <a:cxnSpLocks/>
            <a:stCxn id="7" idx="4"/>
            <a:endCxn id="49" idx="0"/>
          </p:cNvCxnSpPr>
          <p:nvPr/>
        </p:nvCxnSpPr>
        <p:spPr>
          <a:xfrm rot="16200000" flipH="1">
            <a:off x="4451829" y="3903933"/>
            <a:ext cx="455274" cy="641457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コネクタ: カギ線 52">
            <a:extLst>
              <a:ext uri="{FF2B5EF4-FFF2-40B4-BE49-F238E27FC236}">
                <a16:creationId xmlns:a16="http://schemas.microsoft.com/office/drawing/2014/main" id="{41A4C1F3-203C-F647-11C6-464E90360187}"/>
              </a:ext>
            </a:extLst>
          </p:cNvPr>
          <p:cNvCxnSpPr>
            <a:cxnSpLocks/>
            <a:stCxn id="44" idx="4"/>
            <a:endCxn id="49" idx="0"/>
          </p:cNvCxnSpPr>
          <p:nvPr/>
        </p:nvCxnSpPr>
        <p:spPr>
          <a:xfrm rot="16200000" flipH="1">
            <a:off x="4589159" y="4041263"/>
            <a:ext cx="455274" cy="366798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楕円 56">
            <a:extLst>
              <a:ext uri="{FF2B5EF4-FFF2-40B4-BE49-F238E27FC236}">
                <a16:creationId xmlns:a16="http://schemas.microsoft.com/office/drawing/2014/main" id="{86BC123F-96DD-A98C-4B42-9FCE2521BDB2}"/>
              </a:ext>
            </a:extLst>
          </p:cNvPr>
          <p:cNvSpPr/>
          <p:nvPr/>
        </p:nvSpPr>
        <p:spPr>
          <a:xfrm>
            <a:off x="3857835" y="4251112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2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58" name="コネクタ: カギ線 57">
            <a:extLst>
              <a:ext uri="{FF2B5EF4-FFF2-40B4-BE49-F238E27FC236}">
                <a16:creationId xmlns:a16="http://schemas.microsoft.com/office/drawing/2014/main" id="{E4D6D3BC-0F5C-5E64-C4CD-5F1F66D1D2BC}"/>
              </a:ext>
            </a:extLst>
          </p:cNvPr>
          <p:cNvCxnSpPr>
            <a:cxnSpLocks/>
            <a:stCxn id="57" idx="2"/>
            <a:endCxn id="2" idx="3"/>
          </p:cNvCxnSpPr>
          <p:nvPr/>
        </p:nvCxnSpPr>
        <p:spPr>
          <a:xfrm rot="10800000">
            <a:off x="3429001" y="2937566"/>
            <a:ext cx="428835" cy="1443087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楕円 62">
            <a:extLst>
              <a:ext uri="{FF2B5EF4-FFF2-40B4-BE49-F238E27FC236}">
                <a16:creationId xmlns:a16="http://schemas.microsoft.com/office/drawing/2014/main" id="{0CDBB00D-10D3-2524-6582-142C7185B97E}"/>
              </a:ext>
            </a:extLst>
          </p:cNvPr>
          <p:cNvSpPr/>
          <p:nvPr/>
        </p:nvSpPr>
        <p:spPr>
          <a:xfrm>
            <a:off x="6105868" y="4286936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65" name="コネクタ: カギ線 64">
            <a:extLst>
              <a:ext uri="{FF2B5EF4-FFF2-40B4-BE49-F238E27FC236}">
                <a16:creationId xmlns:a16="http://schemas.microsoft.com/office/drawing/2014/main" id="{971E90BC-A41B-DC2D-A994-1128D5722E5F}"/>
              </a:ext>
            </a:extLst>
          </p:cNvPr>
          <p:cNvCxnSpPr>
            <a:cxnSpLocks/>
            <a:stCxn id="63" idx="0"/>
            <a:endCxn id="49" idx="0"/>
          </p:cNvCxnSpPr>
          <p:nvPr/>
        </p:nvCxnSpPr>
        <p:spPr>
          <a:xfrm rot="16200000" flipH="1" flipV="1">
            <a:off x="5539015" y="3748115"/>
            <a:ext cx="165363" cy="1243003"/>
          </a:xfrm>
          <a:prstGeom prst="bentConnector3">
            <a:avLst>
              <a:gd name="adj1" fmla="val -32256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図 72">
            <a:extLst>
              <a:ext uri="{FF2B5EF4-FFF2-40B4-BE49-F238E27FC236}">
                <a16:creationId xmlns:a16="http://schemas.microsoft.com/office/drawing/2014/main" id="{A2100A3A-F670-E183-981F-1F9BA2E55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552" y="5992534"/>
            <a:ext cx="1614895" cy="633093"/>
          </a:xfrm>
          <a:prstGeom prst="rect">
            <a:avLst/>
          </a:prstGeom>
        </p:spPr>
      </p:pic>
      <p:cxnSp>
        <p:nvCxnSpPr>
          <p:cNvPr id="74" name="コネクタ: カギ線 73">
            <a:extLst>
              <a:ext uri="{FF2B5EF4-FFF2-40B4-BE49-F238E27FC236}">
                <a16:creationId xmlns:a16="http://schemas.microsoft.com/office/drawing/2014/main" id="{E4B4C116-1474-C558-4C8B-C63E04173B9E}"/>
              </a:ext>
            </a:extLst>
          </p:cNvPr>
          <p:cNvCxnSpPr>
            <a:cxnSpLocks/>
            <a:stCxn id="49" idx="2"/>
            <a:endCxn id="73" idx="0"/>
          </p:cNvCxnSpPr>
          <p:nvPr/>
        </p:nvCxnSpPr>
        <p:spPr>
          <a:xfrm rot="16200000" flipH="1">
            <a:off x="4987597" y="5479131"/>
            <a:ext cx="526000" cy="500805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コネクタ: カギ線 79">
            <a:extLst>
              <a:ext uri="{FF2B5EF4-FFF2-40B4-BE49-F238E27FC236}">
                <a16:creationId xmlns:a16="http://schemas.microsoft.com/office/drawing/2014/main" id="{E9158470-E11E-CA42-8F5C-974C68547991}"/>
              </a:ext>
            </a:extLst>
          </p:cNvPr>
          <p:cNvCxnSpPr>
            <a:cxnSpLocks/>
            <a:stCxn id="73" idx="3"/>
            <a:endCxn id="49" idx="3"/>
          </p:cNvCxnSpPr>
          <p:nvPr/>
        </p:nvCxnSpPr>
        <p:spPr>
          <a:xfrm flipH="1" flipV="1">
            <a:off x="6297219" y="4959417"/>
            <a:ext cx="11228" cy="1349664"/>
          </a:xfrm>
          <a:prstGeom prst="bentConnector3">
            <a:avLst>
              <a:gd name="adj1" fmla="val -1526986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1A6CFF25-3F52-89E6-DD7C-9028DE2304B7}"/>
              </a:ext>
            </a:extLst>
          </p:cNvPr>
          <p:cNvSpPr/>
          <p:nvPr/>
        </p:nvSpPr>
        <p:spPr>
          <a:xfrm>
            <a:off x="5366993" y="4138028"/>
            <a:ext cx="747512" cy="1856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Clear data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A1EFC569-7E9F-695F-1EE2-5CBDD090C3FF}"/>
              </a:ext>
            </a:extLst>
          </p:cNvPr>
          <p:cNvSpPr/>
          <p:nvPr/>
        </p:nvSpPr>
        <p:spPr>
          <a:xfrm>
            <a:off x="5060130" y="5631897"/>
            <a:ext cx="747512" cy="1856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Scan error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87" name="楕円 86">
            <a:extLst>
              <a:ext uri="{FF2B5EF4-FFF2-40B4-BE49-F238E27FC236}">
                <a16:creationId xmlns:a16="http://schemas.microsoft.com/office/drawing/2014/main" id="{DA95932B-D459-E8CE-0D80-B736F23901A8}"/>
              </a:ext>
            </a:extLst>
          </p:cNvPr>
          <p:cNvSpPr/>
          <p:nvPr/>
        </p:nvSpPr>
        <p:spPr>
          <a:xfrm>
            <a:off x="6159889" y="6179540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pic>
        <p:nvPicPr>
          <p:cNvPr id="98" name="図 97">
            <a:extLst>
              <a:ext uri="{FF2B5EF4-FFF2-40B4-BE49-F238E27FC236}">
                <a16:creationId xmlns:a16="http://schemas.microsoft.com/office/drawing/2014/main" id="{A7390CD3-843B-2874-8A6D-93D57A37DA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4413" y="2332087"/>
            <a:ext cx="2531561" cy="992457"/>
          </a:xfrm>
          <a:prstGeom prst="rect">
            <a:avLst/>
          </a:prstGeom>
        </p:spPr>
      </p:pic>
      <p:pic>
        <p:nvPicPr>
          <p:cNvPr id="101" name="図 100">
            <a:extLst>
              <a:ext uri="{FF2B5EF4-FFF2-40B4-BE49-F238E27FC236}">
                <a16:creationId xmlns:a16="http://schemas.microsoft.com/office/drawing/2014/main" id="{6C19D0D2-5F86-88EF-C2EE-35C50E7746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0649" y="6828139"/>
            <a:ext cx="1699088" cy="834421"/>
          </a:xfrm>
          <a:prstGeom prst="rect">
            <a:avLst/>
          </a:prstGeom>
        </p:spPr>
      </p:pic>
      <p:cxnSp>
        <p:nvCxnSpPr>
          <p:cNvPr id="102" name="コネクタ: カギ線 101">
            <a:extLst>
              <a:ext uri="{FF2B5EF4-FFF2-40B4-BE49-F238E27FC236}">
                <a16:creationId xmlns:a16="http://schemas.microsoft.com/office/drawing/2014/main" id="{7DF11602-B040-5BD7-611D-6DC7C7DA1D1E}"/>
              </a:ext>
            </a:extLst>
          </p:cNvPr>
          <p:cNvCxnSpPr>
            <a:cxnSpLocks/>
            <a:stCxn id="49" idx="2"/>
            <a:endCxn id="101" idx="1"/>
          </p:cNvCxnSpPr>
          <p:nvPr/>
        </p:nvCxnSpPr>
        <p:spPr>
          <a:xfrm rot="5400000">
            <a:off x="3686014" y="5931169"/>
            <a:ext cx="1778816" cy="849546"/>
          </a:xfrm>
          <a:prstGeom prst="bentConnector4">
            <a:avLst>
              <a:gd name="adj1" fmla="val 25850"/>
              <a:gd name="adj2" fmla="val 126908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正方形/長方形 106">
            <a:extLst>
              <a:ext uri="{FF2B5EF4-FFF2-40B4-BE49-F238E27FC236}">
                <a16:creationId xmlns:a16="http://schemas.microsoft.com/office/drawing/2014/main" id="{35DAD654-8601-AE82-4BB5-5F1197867F78}"/>
              </a:ext>
            </a:extLst>
          </p:cNvPr>
          <p:cNvSpPr/>
          <p:nvPr/>
        </p:nvSpPr>
        <p:spPr>
          <a:xfrm>
            <a:off x="2084852" y="4546016"/>
            <a:ext cx="1329022" cy="28892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Q-POINT CHECK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cxnSp>
        <p:nvCxnSpPr>
          <p:cNvPr id="110" name="コネクタ: カギ線 109">
            <a:extLst>
              <a:ext uri="{FF2B5EF4-FFF2-40B4-BE49-F238E27FC236}">
                <a16:creationId xmlns:a16="http://schemas.microsoft.com/office/drawing/2014/main" id="{BA10B463-9DA8-49C0-78C5-F75E1CD1677A}"/>
              </a:ext>
            </a:extLst>
          </p:cNvPr>
          <p:cNvCxnSpPr>
            <a:cxnSpLocks/>
            <a:stCxn id="113" idx="4"/>
            <a:endCxn id="107" idx="0"/>
          </p:cNvCxnSpPr>
          <p:nvPr/>
        </p:nvCxnSpPr>
        <p:spPr>
          <a:xfrm rot="5400000">
            <a:off x="2532386" y="4213105"/>
            <a:ext cx="549889" cy="115933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楕円 111">
            <a:extLst>
              <a:ext uri="{FF2B5EF4-FFF2-40B4-BE49-F238E27FC236}">
                <a16:creationId xmlns:a16="http://schemas.microsoft.com/office/drawing/2014/main" id="{21E9015A-4373-9557-7AC6-FFAF21D16E52}"/>
              </a:ext>
            </a:extLst>
          </p:cNvPr>
          <p:cNvSpPr/>
          <p:nvPr/>
        </p:nvSpPr>
        <p:spPr>
          <a:xfrm>
            <a:off x="967973" y="3737945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sp>
        <p:nvSpPr>
          <p:cNvPr id="113" name="楕円 112">
            <a:extLst>
              <a:ext uri="{FF2B5EF4-FFF2-40B4-BE49-F238E27FC236}">
                <a16:creationId xmlns:a16="http://schemas.microsoft.com/office/drawing/2014/main" id="{7C812649-8491-A37F-32B8-FF24D4902E87}"/>
              </a:ext>
            </a:extLst>
          </p:cNvPr>
          <p:cNvSpPr/>
          <p:nvPr/>
        </p:nvSpPr>
        <p:spPr>
          <a:xfrm>
            <a:off x="2727966" y="3737047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2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sp>
        <p:nvSpPr>
          <p:cNvPr id="114" name="楕円 113">
            <a:extLst>
              <a:ext uri="{FF2B5EF4-FFF2-40B4-BE49-F238E27FC236}">
                <a16:creationId xmlns:a16="http://schemas.microsoft.com/office/drawing/2014/main" id="{347B671A-C0E8-0608-A72A-600138BEACEE}"/>
              </a:ext>
            </a:extLst>
          </p:cNvPr>
          <p:cNvSpPr/>
          <p:nvPr/>
        </p:nvSpPr>
        <p:spPr>
          <a:xfrm>
            <a:off x="570741" y="1945146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3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121" name="コネクタ: カギ線 120">
            <a:extLst>
              <a:ext uri="{FF2B5EF4-FFF2-40B4-BE49-F238E27FC236}">
                <a16:creationId xmlns:a16="http://schemas.microsoft.com/office/drawing/2014/main" id="{AF20E56B-B93A-86C1-CB7D-6FDC64892654}"/>
              </a:ext>
            </a:extLst>
          </p:cNvPr>
          <p:cNvCxnSpPr>
            <a:cxnSpLocks/>
            <a:stCxn id="114" idx="2"/>
            <a:endCxn id="9" idx="2"/>
          </p:cNvCxnSpPr>
          <p:nvPr/>
        </p:nvCxnSpPr>
        <p:spPr>
          <a:xfrm rot="10800000" flipH="1">
            <a:off x="570741" y="1600594"/>
            <a:ext cx="1153882" cy="474092"/>
          </a:xfrm>
          <a:prstGeom prst="bentConnector3">
            <a:avLst>
              <a:gd name="adj1" fmla="val -7429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正方形/長方形 127">
            <a:extLst>
              <a:ext uri="{FF2B5EF4-FFF2-40B4-BE49-F238E27FC236}">
                <a16:creationId xmlns:a16="http://schemas.microsoft.com/office/drawing/2014/main" id="{924FF5BC-26C3-8853-AA36-E2D78475C7EE}"/>
              </a:ext>
            </a:extLst>
          </p:cNvPr>
          <p:cNvSpPr/>
          <p:nvPr/>
        </p:nvSpPr>
        <p:spPr>
          <a:xfrm>
            <a:off x="527549" y="4558603"/>
            <a:ext cx="1329022" cy="28892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Print label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cxnSp>
        <p:nvCxnSpPr>
          <p:cNvPr id="129" name="コネクタ: カギ線 128">
            <a:extLst>
              <a:ext uri="{FF2B5EF4-FFF2-40B4-BE49-F238E27FC236}">
                <a16:creationId xmlns:a16="http://schemas.microsoft.com/office/drawing/2014/main" id="{286E71CD-9BFC-F83C-167E-980B60C434A1}"/>
              </a:ext>
            </a:extLst>
          </p:cNvPr>
          <p:cNvCxnSpPr>
            <a:cxnSpLocks/>
            <a:stCxn id="112" idx="4"/>
            <a:endCxn id="128" idx="0"/>
          </p:cNvCxnSpPr>
          <p:nvPr/>
        </p:nvCxnSpPr>
        <p:spPr>
          <a:xfrm rot="16200000" flipH="1">
            <a:off x="867892" y="4234435"/>
            <a:ext cx="561578" cy="86757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" name="図 132">
            <a:extLst>
              <a:ext uri="{FF2B5EF4-FFF2-40B4-BE49-F238E27FC236}">
                <a16:creationId xmlns:a16="http://schemas.microsoft.com/office/drawing/2014/main" id="{6896FF8B-47D3-B0EE-F0B2-76BEC76B36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1256" y="5239982"/>
            <a:ext cx="1629485" cy="307552"/>
          </a:xfrm>
          <a:prstGeom prst="rect">
            <a:avLst/>
          </a:prstGeom>
        </p:spPr>
      </p:pic>
      <p:pic>
        <p:nvPicPr>
          <p:cNvPr id="135" name="図 134">
            <a:extLst>
              <a:ext uri="{FF2B5EF4-FFF2-40B4-BE49-F238E27FC236}">
                <a16:creationId xmlns:a16="http://schemas.microsoft.com/office/drawing/2014/main" id="{9FAEF59A-B838-6359-2567-CE464949BF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1254" y="5937581"/>
            <a:ext cx="1629485" cy="357367"/>
          </a:xfrm>
          <a:prstGeom prst="rect">
            <a:avLst/>
          </a:prstGeom>
        </p:spPr>
      </p:pic>
      <p:pic>
        <p:nvPicPr>
          <p:cNvPr id="137" name="図 136">
            <a:extLst>
              <a:ext uri="{FF2B5EF4-FFF2-40B4-BE49-F238E27FC236}">
                <a16:creationId xmlns:a16="http://schemas.microsoft.com/office/drawing/2014/main" id="{A8F8BBE5-0762-505C-55DA-6D4807DD7D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2371" y="6694802"/>
            <a:ext cx="1629483" cy="307551"/>
          </a:xfrm>
          <a:prstGeom prst="rect">
            <a:avLst/>
          </a:prstGeom>
        </p:spPr>
      </p:pic>
      <p:pic>
        <p:nvPicPr>
          <p:cNvPr id="142" name="図 141">
            <a:extLst>
              <a:ext uri="{FF2B5EF4-FFF2-40B4-BE49-F238E27FC236}">
                <a16:creationId xmlns:a16="http://schemas.microsoft.com/office/drawing/2014/main" id="{BCEA9125-7545-B026-D0BD-DACF7AF2D1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9083" y="7396919"/>
            <a:ext cx="1639390" cy="363706"/>
          </a:xfrm>
          <a:prstGeom prst="rect">
            <a:avLst/>
          </a:prstGeom>
        </p:spPr>
      </p:pic>
      <p:sp>
        <p:nvSpPr>
          <p:cNvPr id="147" name="楕円 146">
            <a:extLst>
              <a:ext uri="{FF2B5EF4-FFF2-40B4-BE49-F238E27FC236}">
                <a16:creationId xmlns:a16="http://schemas.microsoft.com/office/drawing/2014/main" id="{A502367A-83BC-EBB8-C7B6-96D84560BC52}"/>
              </a:ext>
            </a:extLst>
          </p:cNvPr>
          <p:cNvSpPr/>
          <p:nvPr/>
        </p:nvSpPr>
        <p:spPr>
          <a:xfrm>
            <a:off x="1881924" y="5089562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151" name="コネクタ: カギ線 150">
            <a:extLst>
              <a:ext uri="{FF2B5EF4-FFF2-40B4-BE49-F238E27FC236}">
                <a16:creationId xmlns:a16="http://schemas.microsoft.com/office/drawing/2014/main" id="{A5C4EF5C-D0EF-A423-4EDC-1F612849A492}"/>
              </a:ext>
            </a:extLst>
          </p:cNvPr>
          <p:cNvCxnSpPr>
            <a:cxnSpLocks/>
            <a:stCxn id="147" idx="0"/>
            <a:endCxn id="128" idx="3"/>
          </p:cNvCxnSpPr>
          <p:nvPr/>
        </p:nvCxnSpPr>
        <p:spPr>
          <a:xfrm rot="16200000" flipV="1">
            <a:off x="1744665" y="4814972"/>
            <a:ext cx="386496" cy="162683"/>
          </a:xfrm>
          <a:prstGeom prst="bentConnector2">
            <a:avLst/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楕円 156">
            <a:extLst>
              <a:ext uri="{FF2B5EF4-FFF2-40B4-BE49-F238E27FC236}">
                <a16:creationId xmlns:a16="http://schemas.microsoft.com/office/drawing/2014/main" id="{C624EA50-9E43-CE44-C347-53F80251120C}"/>
              </a:ext>
            </a:extLst>
          </p:cNvPr>
          <p:cNvSpPr/>
          <p:nvPr/>
        </p:nvSpPr>
        <p:spPr>
          <a:xfrm>
            <a:off x="1866536" y="5786413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2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158" name="コネクタ: カギ線 157">
            <a:extLst>
              <a:ext uri="{FF2B5EF4-FFF2-40B4-BE49-F238E27FC236}">
                <a16:creationId xmlns:a16="http://schemas.microsoft.com/office/drawing/2014/main" id="{FF6A2A0B-A4C0-0556-F6EE-6497A4AC2D94}"/>
              </a:ext>
            </a:extLst>
          </p:cNvPr>
          <p:cNvCxnSpPr>
            <a:cxnSpLocks/>
            <a:stCxn id="157" idx="2"/>
            <a:endCxn id="161" idx="0"/>
          </p:cNvCxnSpPr>
          <p:nvPr/>
        </p:nvCxnSpPr>
        <p:spPr>
          <a:xfrm rot="10800000" flipV="1">
            <a:off x="1091398" y="5915953"/>
            <a:ext cx="775138" cy="109504"/>
          </a:xfrm>
          <a:prstGeom prst="bentConnector2">
            <a:avLst/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1" name="図 160">
            <a:extLst>
              <a:ext uri="{FF2B5EF4-FFF2-40B4-BE49-F238E27FC236}">
                <a16:creationId xmlns:a16="http://schemas.microsoft.com/office/drawing/2014/main" id="{B3BB4927-6943-F983-669C-2D71DC0951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4272" y="6025457"/>
            <a:ext cx="1234252" cy="482574"/>
          </a:xfrm>
          <a:prstGeom prst="rect">
            <a:avLst/>
          </a:prstGeom>
        </p:spPr>
      </p:pic>
      <p:sp>
        <p:nvSpPr>
          <p:cNvPr id="163" name="楕円 162">
            <a:extLst>
              <a:ext uri="{FF2B5EF4-FFF2-40B4-BE49-F238E27FC236}">
                <a16:creationId xmlns:a16="http://schemas.microsoft.com/office/drawing/2014/main" id="{7573F3CC-0656-7F2B-C94F-BDA0729C1A86}"/>
              </a:ext>
            </a:extLst>
          </p:cNvPr>
          <p:cNvSpPr/>
          <p:nvPr/>
        </p:nvSpPr>
        <p:spPr>
          <a:xfrm>
            <a:off x="1874735" y="6196661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164" name="コネクタ: カギ線 163">
            <a:extLst>
              <a:ext uri="{FF2B5EF4-FFF2-40B4-BE49-F238E27FC236}">
                <a16:creationId xmlns:a16="http://schemas.microsoft.com/office/drawing/2014/main" id="{9457B9B0-4AA8-44AB-AFED-A2A980ADD722}"/>
              </a:ext>
            </a:extLst>
          </p:cNvPr>
          <p:cNvCxnSpPr>
            <a:cxnSpLocks/>
            <a:stCxn id="163" idx="4"/>
            <a:endCxn id="137" idx="0"/>
          </p:cNvCxnSpPr>
          <p:nvPr/>
        </p:nvCxnSpPr>
        <p:spPr>
          <a:xfrm rot="16200000" flipH="1">
            <a:off x="2235059" y="6232747"/>
            <a:ext cx="239061" cy="685048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コネクタ: カギ線 167">
            <a:extLst>
              <a:ext uri="{FF2B5EF4-FFF2-40B4-BE49-F238E27FC236}">
                <a16:creationId xmlns:a16="http://schemas.microsoft.com/office/drawing/2014/main" id="{EDBB165D-A471-3F6D-5748-38218014E47B}"/>
              </a:ext>
            </a:extLst>
          </p:cNvPr>
          <p:cNvCxnSpPr>
            <a:cxnSpLocks/>
            <a:stCxn id="163" idx="6"/>
            <a:endCxn id="86" idx="1"/>
          </p:cNvCxnSpPr>
          <p:nvPr/>
        </p:nvCxnSpPr>
        <p:spPr>
          <a:xfrm flipV="1">
            <a:off x="2149394" y="5724713"/>
            <a:ext cx="2910736" cy="601488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楕円 175">
            <a:extLst>
              <a:ext uri="{FF2B5EF4-FFF2-40B4-BE49-F238E27FC236}">
                <a16:creationId xmlns:a16="http://schemas.microsoft.com/office/drawing/2014/main" id="{474B045F-9E85-752D-963A-F32BE51571C6}"/>
              </a:ext>
            </a:extLst>
          </p:cNvPr>
          <p:cNvSpPr/>
          <p:nvPr/>
        </p:nvSpPr>
        <p:spPr>
          <a:xfrm>
            <a:off x="1650996" y="6532787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3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177" name="コネクタ: カギ線 176">
            <a:extLst>
              <a:ext uri="{FF2B5EF4-FFF2-40B4-BE49-F238E27FC236}">
                <a16:creationId xmlns:a16="http://schemas.microsoft.com/office/drawing/2014/main" id="{ACDCB0EB-F71B-A52E-222E-C79F40B060AE}"/>
              </a:ext>
            </a:extLst>
          </p:cNvPr>
          <p:cNvCxnSpPr>
            <a:cxnSpLocks/>
            <a:stCxn id="176" idx="2"/>
            <a:endCxn id="161" idx="2"/>
          </p:cNvCxnSpPr>
          <p:nvPr/>
        </p:nvCxnSpPr>
        <p:spPr>
          <a:xfrm rot="10800000">
            <a:off x="1091398" y="6508031"/>
            <a:ext cx="559598" cy="154296"/>
          </a:xfrm>
          <a:prstGeom prst="bentConnector2">
            <a:avLst/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コネクタ: カギ線 185">
            <a:extLst>
              <a:ext uri="{FF2B5EF4-FFF2-40B4-BE49-F238E27FC236}">
                <a16:creationId xmlns:a16="http://schemas.microsoft.com/office/drawing/2014/main" id="{7152019E-45B2-87DA-E64A-3A99A01A26FB}"/>
              </a:ext>
            </a:extLst>
          </p:cNvPr>
          <p:cNvCxnSpPr>
            <a:cxnSpLocks/>
            <a:stCxn id="128" idx="2"/>
            <a:endCxn id="135" idx="0"/>
          </p:cNvCxnSpPr>
          <p:nvPr/>
        </p:nvCxnSpPr>
        <p:spPr>
          <a:xfrm rot="16200000" flipH="1">
            <a:off x="1394002" y="4645585"/>
            <a:ext cx="1090053" cy="1493937"/>
          </a:xfrm>
          <a:prstGeom prst="bentConnector3">
            <a:avLst>
              <a:gd name="adj1" fmla="val 75865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コネクタ: カギ線 191">
            <a:extLst>
              <a:ext uri="{FF2B5EF4-FFF2-40B4-BE49-F238E27FC236}">
                <a16:creationId xmlns:a16="http://schemas.microsoft.com/office/drawing/2014/main" id="{B158A37E-BC5A-AA26-BA8E-EC0A0AF2A14D}"/>
              </a:ext>
            </a:extLst>
          </p:cNvPr>
          <p:cNvCxnSpPr>
            <a:cxnSpLocks/>
            <a:stCxn id="128" idx="2"/>
            <a:endCxn id="133" idx="1"/>
          </p:cNvCxnSpPr>
          <p:nvPr/>
        </p:nvCxnSpPr>
        <p:spPr>
          <a:xfrm rot="16200000" flipH="1">
            <a:off x="1258543" y="4781045"/>
            <a:ext cx="546230" cy="679196"/>
          </a:xfrm>
          <a:prstGeom prst="bentConnector2">
            <a:avLst/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楕円 196">
            <a:extLst>
              <a:ext uri="{FF2B5EF4-FFF2-40B4-BE49-F238E27FC236}">
                <a16:creationId xmlns:a16="http://schemas.microsoft.com/office/drawing/2014/main" id="{8668EB78-03CD-EA7E-9ED2-0F604C7A6AC6}"/>
              </a:ext>
            </a:extLst>
          </p:cNvPr>
          <p:cNvSpPr/>
          <p:nvPr/>
        </p:nvSpPr>
        <p:spPr>
          <a:xfrm>
            <a:off x="2814210" y="6940556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2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198" name="コネクタ: カギ線 197">
            <a:extLst>
              <a:ext uri="{FF2B5EF4-FFF2-40B4-BE49-F238E27FC236}">
                <a16:creationId xmlns:a16="http://schemas.microsoft.com/office/drawing/2014/main" id="{3901C882-6C90-6EC4-6AC8-8CD68F3A6AC3}"/>
              </a:ext>
            </a:extLst>
          </p:cNvPr>
          <p:cNvCxnSpPr>
            <a:cxnSpLocks/>
            <a:stCxn id="197" idx="6"/>
            <a:endCxn id="142" idx="0"/>
          </p:cNvCxnSpPr>
          <p:nvPr/>
        </p:nvCxnSpPr>
        <p:spPr>
          <a:xfrm>
            <a:off x="3088869" y="7070096"/>
            <a:ext cx="169909" cy="326823"/>
          </a:xfrm>
          <a:prstGeom prst="bentConnector2">
            <a:avLst/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楕円 200">
            <a:extLst>
              <a:ext uri="{FF2B5EF4-FFF2-40B4-BE49-F238E27FC236}">
                <a16:creationId xmlns:a16="http://schemas.microsoft.com/office/drawing/2014/main" id="{02A32810-318A-F0FC-A30B-CDF4941775C0}"/>
              </a:ext>
            </a:extLst>
          </p:cNvPr>
          <p:cNvSpPr/>
          <p:nvPr/>
        </p:nvSpPr>
        <p:spPr>
          <a:xfrm>
            <a:off x="1827338" y="6940556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sp>
        <p:nvSpPr>
          <p:cNvPr id="202" name="正方形/長方形 201">
            <a:extLst>
              <a:ext uri="{FF2B5EF4-FFF2-40B4-BE49-F238E27FC236}">
                <a16:creationId xmlns:a16="http://schemas.microsoft.com/office/drawing/2014/main" id="{1B700873-7ADC-CD88-8E49-8C288EED6077}"/>
              </a:ext>
            </a:extLst>
          </p:cNvPr>
          <p:cNvSpPr/>
          <p:nvPr/>
        </p:nvSpPr>
        <p:spPr>
          <a:xfrm>
            <a:off x="537514" y="7658143"/>
            <a:ext cx="1329022" cy="28892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ALL label Re-print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cxnSp>
        <p:nvCxnSpPr>
          <p:cNvPr id="203" name="コネクタ: カギ線 202">
            <a:extLst>
              <a:ext uri="{FF2B5EF4-FFF2-40B4-BE49-F238E27FC236}">
                <a16:creationId xmlns:a16="http://schemas.microsoft.com/office/drawing/2014/main" id="{A9A85FCF-4B37-0CF7-865B-F77BA6CCAB8A}"/>
              </a:ext>
            </a:extLst>
          </p:cNvPr>
          <p:cNvCxnSpPr>
            <a:cxnSpLocks/>
            <a:stCxn id="201" idx="4"/>
            <a:endCxn id="202" idx="0"/>
          </p:cNvCxnSpPr>
          <p:nvPr/>
        </p:nvCxnSpPr>
        <p:spPr>
          <a:xfrm rot="5400000">
            <a:off x="1354094" y="7047568"/>
            <a:ext cx="458507" cy="762643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楕円 205">
            <a:extLst>
              <a:ext uri="{FF2B5EF4-FFF2-40B4-BE49-F238E27FC236}">
                <a16:creationId xmlns:a16="http://schemas.microsoft.com/office/drawing/2014/main" id="{D1C3101F-CC29-32C7-7218-861D1611D6BD}"/>
              </a:ext>
            </a:extLst>
          </p:cNvPr>
          <p:cNvSpPr/>
          <p:nvPr/>
        </p:nvSpPr>
        <p:spPr>
          <a:xfrm>
            <a:off x="2183446" y="7199636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207" name="コネクタ: カギ線 206">
            <a:extLst>
              <a:ext uri="{FF2B5EF4-FFF2-40B4-BE49-F238E27FC236}">
                <a16:creationId xmlns:a16="http://schemas.microsoft.com/office/drawing/2014/main" id="{F094DAB9-868B-2C3B-4080-9D892EBDFB34}"/>
              </a:ext>
            </a:extLst>
          </p:cNvPr>
          <p:cNvCxnSpPr>
            <a:cxnSpLocks/>
            <a:stCxn id="206" idx="4"/>
            <a:endCxn id="142" idx="2"/>
          </p:cNvCxnSpPr>
          <p:nvPr/>
        </p:nvCxnSpPr>
        <p:spPr>
          <a:xfrm rot="16200000" flipH="1">
            <a:off x="2638823" y="7140669"/>
            <a:ext cx="301909" cy="938002"/>
          </a:xfrm>
          <a:prstGeom prst="bentConnector3">
            <a:avLst>
              <a:gd name="adj1" fmla="val 175718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正方形/長方形 212">
            <a:extLst>
              <a:ext uri="{FF2B5EF4-FFF2-40B4-BE49-F238E27FC236}">
                <a16:creationId xmlns:a16="http://schemas.microsoft.com/office/drawing/2014/main" id="{08179A2E-126B-BED4-32F5-9C516C0DD7DF}"/>
              </a:ext>
            </a:extLst>
          </p:cNvPr>
          <p:cNvSpPr/>
          <p:nvPr/>
        </p:nvSpPr>
        <p:spPr>
          <a:xfrm>
            <a:off x="2291692" y="7834636"/>
            <a:ext cx="872548" cy="18968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Select next cursor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cxnSp>
        <p:nvCxnSpPr>
          <p:cNvPr id="217" name="コネクタ: カギ線 216">
            <a:extLst>
              <a:ext uri="{FF2B5EF4-FFF2-40B4-BE49-F238E27FC236}">
                <a16:creationId xmlns:a16="http://schemas.microsoft.com/office/drawing/2014/main" id="{D94C80A7-E60E-D191-D16E-95B21B227062}"/>
              </a:ext>
            </a:extLst>
          </p:cNvPr>
          <p:cNvCxnSpPr>
            <a:cxnSpLocks/>
            <a:stCxn id="220" idx="4"/>
            <a:endCxn id="222" idx="1"/>
          </p:cNvCxnSpPr>
          <p:nvPr/>
        </p:nvCxnSpPr>
        <p:spPr>
          <a:xfrm rot="16200000" flipH="1">
            <a:off x="4567542" y="7439605"/>
            <a:ext cx="56733" cy="1112706"/>
          </a:xfrm>
          <a:prstGeom prst="bentConnector2">
            <a:avLst/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楕円 219">
            <a:extLst>
              <a:ext uri="{FF2B5EF4-FFF2-40B4-BE49-F238E27FC236}">
                <a16:creationId xmlns:a16="http://schemas.microsoft.com/office/drawing/2014/main" id="{B73DABD7-6C3D-3E90-9954-EF1EA7111CB6}"/>
              </a:ext>
            </a:extLst>
          </p:cNvPr>
          <p:cNvSpPr/>
          <p:nvPr/>
        </p:nvSpPr>
        <p:spPr>
          <a:xfrm>
            <a:off x="3902225" y="7708512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3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pic>
        <p:nvPicPr>
          <p:cNvPr id="222" name="図 221">
            <a:extLst>
              <a:ext uri="{FF2B5EF4-FFF2-40B4-BE49-F238E27FC236}">
                <a16:creationId xmlns:a16="http://schemas.microsoft.com/office/drawing/2014/main" id="{D84F38B3-880F-6F9E-B6C0-2B53DF8214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52261" y="7783038"/>
            <a:ext cx="1234252" cy="482574"/>
          </a:xfrm>
          <a:prstGeom prst="rect">
            <a:avLst/>
          </a:prstGeom>
        </p:spPr>
      </p:pic>
      <p:sp>
        <p:nvSpPr>
          <p:cNvPr id="223" name="楕円 222">
            <a:extLst>
              <a:ext uri="{FF2B5EF4-FFF2-40B4-BE49-F238E27FC236}">
                <a16:creationId xmlns:a16="http://schemas.microsoft.com/office/drawing/2014/main" id="{B51C14AE-FD4C-68E8-D080-206053E5D693}"/>
              </a:ext>
            </a:extLst>
          </p:cNvPr>
          <p:cNvSpPr/>
          <p:nvPr/>
        </p:nvSpPr>
        <p:spPr>
          <a:xfrm>
            <a:off x="3588994" y="7703426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2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226" name="コネクタ: カギ線 225">
            <a:extLst>
              <a:ext uri="{FF2B5EF4-FFF2-40B4-BE49-F238E27FC236}">
                <a16:creationId xmlns:a16="http://schemas.microsoft.com/office/drawing/2014/main" id="{95AA3459-6A3C-7598-9AB5-D395AD03B2AF}"/>
              </a:ext>
            </a:extLst>
          </p:cNvPr>
          <p:cNvCxnSpPr>
            <a:cxnSpLocks/>
            <a:stCxn id="223" idx="4"/>
            <a:endCxn id="223" idx="2"/>
          </p:cNvCxnSpPr>
          <p:nvPr/>
        </p:nvCxnSpPr>
        <p:spPr>
          <a:xfrm rot="5400000" flipH="1">
            <a:off x="3592889" y="7829071"/>
            <a:ext cx="129540" cy="137330"/>
          </a:xfrm>
          <a:prstGeom prst="bentConnector4">
            <a:avLst>
              <a:gd name="adj1" fmla="val -176471"/>
              <a:gd name="adj2" fmla="val 26646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正方形/長方形 224">
            <a:extLst>
              <a:ext uri="{FF2B5EF4-FFF2-40B4-BE49-F238E27FC236}">
                <a16:creationId xmlns:a16="http://schemas.microsoft.com/office/drawing/2014/main" id="{4FBBD427-5D0F-5AE4-327B-ECD4074C6F37}"/>
              </a:ext>
            </a:extLst>
          </p:cNvPr>
          <p:cNvSpPr/>
          <p:nvPr/>
        </p:nvSpPr>
        <p:spPr>
          <a:xfrm>
            <a:off x="3528469" y="8102394"/>
            <a:ext cx="747512" cy="1856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Clear data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229" name="正方形/長方形 228">
            <a:extLst>
              <a:ext uri="{FF2B5EF4-FFF2-40B4-BE49-F238E27FC236}">
                <a16:creationId xmlns:a16="http://schemas.microsoft.com/office/drawing/2014/main" id="{ED383D17-4FDF-FC7F-7817-9CEE20A865A0}"/>
              </a:ext>
            </a:extLst>
          </p:cNvPr>
          <p:cNvSpPr/>
          <p:nvPr/>
        </p:nvSpPr>
        <p:spPr>
          <a:xfrm>
            <a:off x="537514" y="8016481"/>
            <a:ext cx="1329022" cy="28892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Parts of label Re-print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cxnSp>
        <p:nvCxnSpPr>
          <p:cNvPr id="230" name="コネクタ: カギ線 229">
            <a:extLst>
              <a:ext uri="{FF2B5EF4-FFF2-40B4-BE49-F238E27FC236}">
                <a16:creationId xmlns:a16="http://schemas.microsoft.com/office/drawing/2014/main" id="{A11D91BD-BCD3-6F04-FBC7-257001AFB42A}"/>
              </a:ext>
            </a:extLst>
          </p:cNvPr>
          <p:cNvCxnSpPr>
            <a:cxnSpLocks/>
            <a:stCxn id="142" idx="1"/>
            <a:endCxn id="229" idx="3"/>
          </p:cNvCxnSpPr>
          <p:nvPr/>
        </p:nvCxnSpPr>
        <p:spPr>
          <a:xfrm rot="10800000" flipV="1">
            <a:off x="1866537" y="7578772"/>
            <a:ext cx="572547" cy="582172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7" name="楕円 236">
            <a:extLst>
              <a:ext uri="{FF2B5EF4-FFF2-40B4-BE49-F238E27FC236}">
                <a16:creationId xmlns:a16="http://schemas.microsoft.com/office/drawing/2014/main" id="{7D5DB0E8-8827-C55E-24C4-A9ECABF3568A}"/>
              </a:ext>
            </a:extLst>
          </p:cNvPr>
          <p:cNvSpPr/>
          <p:nvPr/>
        </p:nvSpPr>
        <p:spPr>
          <a:xfrm>
            <a:off x="5750932" y="1510027"/>
            <a:ext cx="604520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Main menu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238" name="コネクタ: カギ線 237">
            <a:extLst>
              <a:ext uri="{FF2B5EF4-FFF2-40B4-BE49-F238E27FC236}">
                <a16:creationId xmlns:a16="http://schemas.microsoft.com/office/drawing/2014/main" id="{CC5FAC76-F89B-29ED-D636-568954005BA9}"/>
              </a:ext>
            </a:extLst>
          </p:cNvPr>
          <p:cNvCxnSpPr>
            <a:cxnSpLocks/>
            <a:stCxn id="237" idx="4"/>
            <a:endCxn id="20" idx="0"/>
          </p:cNvCxnSpPr>
          <p:nvPr/>
        </p:nvCxnSpPr>
        <p:spPr>
          <a:xfrm rot="5400000">
            <a:off x="5405105" y="1357692"/>
            <a:ext cx="236672" cy="1059502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5AC266B0-A04F-0F78-9BB6-170BBD1C31D3}"/>
              </a:ext>
            </a:extLst>
          </p:cNvPr>
          <p:cNvGrpSpPr/>
          <p:nvPr/>
        </p:nvGrpSpPr>
        <p:grpSpPr>
          <a:xfrm>
            <a:off x="2600321" y="8406384"/>
            <a:ext cx="2459809" cy="628377"/>
            <a:chOff x="3812953" y="2743200"/>
            <a:chExt cx="4446160" cy="118624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905718-0027-ED4C-A120-6BA49BFC4D48}"/>
                </a:ext>
              </a:extLst>
            </p:cNvPr>
            <p:cNvSpPr/>
            <p:nvPr/>
          </p:nvSpPr>
          <p:spPr>
            <a:xfrm>
              <a:off x="3880021" y="2743200"/>
              <a:ext cx="4379092" cy="1186249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rtlCol="0" anchor="t"/>
            <a:lstStyle/>
            <a:p>
              <a:r>
                <a:rPr kumimoji="1" lang="en-US" sz="900" dirty="0">
                  <a:solidFill>
                    <a:schemeClr val="tx1"/>
                  </a:solidFill>
                </a:rPr>
                <a:t>It is able to print all tags in 1 time coz there are confirmation process in the packing process.</a:t>
              </a:r>
            </a:p>
          </p:txBody>
        </p:sp>
        <p:pic>
          <p:nvPicPr>
            <p:cNvPr id="10" name="Graphic 9" descr="Lightbulb with solid fill">
              <a:extLst>
                <a:ext uri="{FF2B5EF4-FFF2-40B4-BE49-F238E27FC236}">
                  <a16:creationId xmlns:a16="http://schemas.microsoft.com/office/drawing/2014/main" id="{1383629A-2F49-5BB6-87A8-AABBE0E7D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12953" y="2877986"/>
              <a:ext cx="783939" cy="783939"/>
            </a:xfrm>
            <a:prstGeom prst="rect">
              <a:avLst/>
            </a:prstGeom>
          </p:spPr>
        </p:pic>
      </p:grp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553E31E3-E21A-A625-F1EA-CAACF243515D}"/>
              </a:ext>
            </a:extLst>
          </p:cNvPr>
          <p:cNvSpPr/>
          <p:nvPr/>
        </p:nvSpPr>
        <p:spPr>
          <a:xfrm>
            <a:off x="4816796" y="8791164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5828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43852B3C-9CE9-47D4-960A-4D513B83E01F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Overall operation flow</a:t>
            </a:r>
          </a:p>
          <a:p>
            <a:r>
              <a:rPr kumimoji="1" lang="en-US" altLang="ja-JP" sz="1100" b="1" dirty="0"/>
              <a:t>4-4. Inner packing system operation flow</a:t>
            </a:r>
          </a:p>
        </p:txBody>
      </p:sp>
      <p:cxnSp>
        <p:nvCxnSpPr>
          <p:cNvPr id="58" name="コネクタ: カギ線 57">
            <a:extLst>
              <a:ext uri="{FF2B5EF4-FFF2-40B4-BE49-F238E27FC236}">
                <a16:creationId xmlns:a16="http://schemas.microsoft.com/office/drawing/2014/main" id="{E4D6D3BC-0F5C-5E64-C4CD-5F1F66D1D2BC}"/>
              </a:ext>
            </a:extLst>
          </p:cNvPr>
          <p:cNvCxnSpPr>
            <a:cxnSpLocks/>
            <a:stCxn id="4" idx="2"/>
            <a:endCxn id="146" idx="0"/>
          </p:cNvCxnSpPr>
          <p:nvPr/>
        </p:nvCxnSpPr>
        <p:spPr>
          <a:xfrm rot="16200000" flipH="1">
            <a:off x="3168718" y="24250"/>
            <a:ext cx="172929" cy="3815258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6" name="図 145">
            <a:extLst>
              <a:ext uri="{FF2B5EF4-FFF2-40B4-BE49-F238E27FC236}">
                <a16:creationId xmlns:a16="http://schemas.microsoft.com/office/drawing/2014/main" id="{A72AC97A-BC0B-E80C-5632-A45E02ACA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737" y="2018344"/>
            <a:ext cx="1608148" cy="359437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5671841-E594-3E3C-3769-456D29D60C19}"/>
              </a:ext>
            </a:extLst>
          </p:cNvPr>
          <p:cNvSpPr/>
          <p:nvPr/>
        </p:nvSpPr>
        <p:spPr>
          <a:xfrm>
            <a:off x="683042" y="1556490"/>
            <a:ext cx="1329022" cy="28892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Q-POINT CHECK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2A339969-C279-717D-17D6-EBEBDD20E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42" y="2509930"/>
            <a:ext cx="2012694" cy="974701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704EAC4E-5F07-23CF-89A6-32BB8F45A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7348" y="2997280"/>
            <a:ext cx="1234252" cy="482574"/>
          </a:xfrm>
          <a:prstGeom prst="rect">
            <a:avLst/>
          </a:prstGeom>
        </p:spPr>
      </p:pic>
      <p:sp>
        <p:nvSpPr>
          <p:cNvPr id="27" name="楕円 26">
            <a:extLst>
              <a:ext uri="{FF2B5EF4-FFF2-40B4-BE49-F238E27FC236}">
                <a16:creationId xmlns:a16="http://schemas.microsoft.com/office/drawing/2014/main" id="{8987EDCB-A440-02D1-48CB-EF7D0E3F10D8}"/>
              </a:ext>
            </a:extLst>
          </p:cNvPr>
          <p:cNvSpPr/>
          <p:nvPr/>
        </p:nvSpPr>
        <p:spPr>
          <a:xfrm>
            <a:off x="5665031" y="2276439"/>
            <a:ext cx="201187" cy="189775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2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28" name="コネクタ: カギ線 27">
            <a:extLst>
              <a:ext uri="{FF2B5EF4-FFF2-40B4-BE49-F238E27FC236}">
                <a16:creationId xmlns:a16="http://schemas.microsoft.com/office/drawing/2014/main" id="{F6B25432-0F5F-8954-CC57-C65006D9B726}"/>
              </a:ext>
            </a:extLst>
          </p:cNvPr>
          <p:cNvCxnSpPr>
            <a:cxnSpLocks/>
            <a:stCxn id="27" idx="4"/>
            <a:endCxn id="26" idx="0"/>
          </p:cNvCxnSpPr>
          <p:nvPr/>
        </p:nvCxnSpPr>
        <p:spPr>
          <a:xfrm rot="16200000" flipH="1">
            <a:off x="5534516" y="2697322"/>
            <a:ext cx="531066" cy="68849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楕円 33">
            <a:extLst>
              <a:ext uri="{FF2B5EF4-FFF2-40B4-BE49-F238E27FC236}">
                <a16:creationId xmlns:a16="http://schemas.microsoft.com/office/drawing/2014/main" id="{DB1ADE7F-DCF6-E92D-AA26-D233F69B7A62}"/>
              </a:ext>
            </a:extLst>
          </p:cNvPr>
          <p:cNvSpPr/>
          <p:nvPr/>
        </p:nvSpPr>
        <p:spPr>
          <a:xfrm>
            <a:off x="4350272" y="2276438"/>
            <a:ext cx="201187" cy="189775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35" name="コネクタ: カギ線 34">
            <a:extLst>
              <a:ext uri="{FF2B5EF4-FFF2-40B4-BE49-F238E27FC236}">
                <a16:creationId xmlns:a16="http://schemas.microsoft.com/office/drawing/2014/main" id="{8A7C50E7-3A1F-EADF-3451-F572D8BD39CF}"/>
              </a:ext>
            </a:extLst>
          </p:cNvPr>
          <p:cNvCxnSpPr>
            <a:cxnSpLocks/>
            <a:stCxn id="34" idx="4"/>
            <a:endCxn id="41" idx="0"/>
          </p:cNvCxnSpPr>
          <p:nvPr/>
        </p:nvCxnSpPr>
        <p:spPr>
          <a:xfrm rot="5400000">
            <a:off x="4004410" y="2550823"/>
            <a:ext cx="531066" cy="361846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図 40">
            <a:extLst>
              <a:ext uri="{FF2B5EF4-FFF2-40B4-BE49-F238E27FC236}">
                <a16:creationId xmlns:a16="http://schemas.microsoft.com/office/drawing/2014/main" id="{DF60270C-D1B3-1DCC-C811-98170B1B0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0590" y="2997279"/>
            <a:ext cx="1836860" cy="406842"/>
          </a:xfrm>
          <a:prstGeom prst="rect">
            <a:avLst/>
          </a:prstGeom>
        </p:spPr>
      </p:pic>
      <p:sp>
        <p:nvSpPr>
          <p:cNvPr id="45" name="楕円 44">
            <a:extLst>
              <a:ext uri="{FF2B5EF4-FFF2-40B4-BE49-F238E27FC236}">
                <a16:creationId xmlns:a16="http://schemas.microsoft.com/office/drawing/2014/main" id="{4C9C6F5F-71F0-7746-AC56-2BF237583562}"/>
              </a:ext>
            </a:extLst>
          </p:cNvPr>
          <p:cNvSpPr/>
          <p:nvPr/>
        </p:nvSpPr>
        <p:spPr>
          <a:xfrm>
            <a:off x="4408411" y="3338570"/>
            <a:ext cx="201187" cy="189775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sp>
        <p:nvSpPr>
          <p:cNvPr id="46" name="楕円 45">
            <a:extLst>
              <a:ext uri="{FF2B5EF4-FFF2-40B4-BE49-F238E27FC236}">
                <a16:creationId xmlns:a16="http://schemas.microsoft.com/office/drawing/2014/main" id="{1CC998AF-4111-FB08-1E39-B03B63108640}"/>
              </a:ext>
            </a:extLst>
          </p:cNvPr>
          <p:cNvSpPr/>
          <p:nvPr/>
        </p:nvSpPr>
        <p:spPr>
          <a:xfrm>
            <a:off x="4642276" y="3333862"/>
            <a:ext cx="201187" cy="189775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2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47" name="コネクタ: カギ線 46">
            <a:extLst>
              <a:ext uri="{FF2B5EF4-FFF2-40B4-BE49-F238E27FC236}">
                <a16:creationId xmlns:a16="http://schemas.microsoft.com/office/drawing/2014/main" id="{0B232F47-B82E-1B92-827C-A33A70F4BD16}"/>
              </a:ext>
            </a:extLst>
          </p:cNvPr>
          <p:cNvCxnSpPr>
            <a:cxnSpLocks/>
            <a:stCxn id="46" idx="4"/>
            <a:endCxn id="26" idx="2"/>
          </p:cNvCxnSpPr>
          <p:nvPr/>
        </p:nvCxnSpPr>
        <p:spPr>
          <a:xfrm rot="5400000" flipH="1" flipV="1">
            <a:off x="5266780" y="2955944"/>
            <a:ext cx="43783" cy="1091604"/>
          </a:xfrm>
          <a:prstGeom prst="bentConnector3">
            <a:avLst>
              <a:gd name="adj1" fmla="val -52212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コネクタ: カギ線 51">
            <a:extLst>
              <a:ext uri="{FF2B5EF4-FFF2-40B4-BE49-F238E27FC236}">
                <a16:creationId xmlns:a16="http://schemas.microsoft.com/office/drawing/2014/main" id="{6178140A-9F15-35DA-33E3-76F0170F4688}"/>
              </a:ext>
            </a:extLst>
          </p:cNvPr>
          <p:cNvCxnSpPr>
            <a:cxnSpLocks/>
            <a:stCxn id="45" idx="4"/>
            <a:endCxn id="45" idx="5"/>
          </p:cNvCxnSpPr>
          <p:nvPr/>
        </p:nvCxnSpPr>
        <p:spPr>
          <a:xfrm rot="5400000" flipH="1" flipV="1">
            <a:off x="4530674" y="3478884"/>
            <a:ext cx="27792" cy="71130"/>
          </a:xfrm>
          <a:prstGeom prst="bentConnector3">
            <a:avLst>
              <a:gd name="adj1" fmla="val -1525122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コネクタ: カギ線 55">
            <a:extLst>
              <a:ext uri="{FF2B5EF4-FFF2-40B4-BE49-F238E27FC236}">
                <a16:creationId xmlns:a16="http://schemas.microsoft.com/office/drawing/2014/main" id="{FEDD6CD6-5A8A-8D2E-8919-219CAF947012}"/>
              </a:ext>
            </a:extLst>
          </p:cNvPr>
          <p:cNvCxnSpPr>
            <a:cxnSpLocks/>
            <a:stCxn id="4" idx="2"/>
            <a:endCxn id="24" idx="0"/>
          </p:cNvCxnSpPr>
          <p:nvPr/>
        </p:nvCxnSpPr>
        <p:spPr>
          <a:xfrm rot="16200000" flipH="1">
            <a:off x="1186214" y="2006754"/>
            <a:ext cx="664515" cy="341836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7D8A3A88-362C-E81C-9CFD-7D71D8EF89B2}"/>
              </a:ext>
            </a:extLst>
          </p:cNvPr>
          <p:cNvSpPr/>
          <p:nvPr/>
        </p:nvSpPr>
        <p:spPr>
          <a:xfrm>
            <a:off x="4369113" y="3842371"/>
            <a:ext cx="747512" cy="1856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Clear data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cxnSp>
        <p:nvCxnSpPr>
          <p:cNvPr id="64" name="コネクタ: カギ線 63">
            <a:extLst>
              <a:ext uri="{FF2B5EF4-FFF2-40B4-BE49-F238E27FC236}">
                <a16:creationId xmlns:a16="http://schemas.microsoft.com/office/drawing/2014/main" id="{251FA3EA-639D-5DA5-E12B-92A6CF2349E1}"/>
              </a:ext>
            </a:extLst>
          </p:cNvPr>
          <p:cNvCxnSpPr>
            <a:cxnSpLocks/>
            <a:stCxn id="41" idx="1"/>
            <a:endCxn id="24" idx="3"/>
          </p:cNvCxnSpPr>
          <p:nvPr/>
        </p:nvCxnSpPr>
        <p:spPr>
          <a:xfrm rot="10800000">
            <a:off x="2695736" y="2997282"/>
            <a:ext cx="474854" cy="203419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図 74">
            <a:extLst>
              <a:ext uri="{FF2B5EF4-FFF2-40B4-BE49-F238E27FC236}">
                <a16:creationId xmlns:a16="http://schemas.microsoft.com/office/drawing/2014/main" id="{4F980345-5C17-BDEA-9041-82CF6EE8CA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0563" y="4217032"/>
            <a:ext cx="1855950" cy="904630"/>
          </a:xfrm>
          <a:prstGeom prst="rect">
            <a:avLst/>
          </a:prstGeom>
        </p:spPr>
      </p:pic>
      <p:sp>
        <p:nvSpPr>
          <p:cNvPr id="76" name="楕円 75">
            <a:extLst>
              <a:ext uri="{FF2B5EF4-FFF2-40B4-BE49-F238E27FC236}">
                <a16:creationId xmlns:a16="http://schemas.microsoft.com/office/drawing/2014/main" id="{9D3325FD-FAAB-57F3-33F3-9BD4996E1185}"/>
              </a:ext>
            </a:extLst>
          </p:cNvPr>
          <p:cNvSpPr/>
          <p:nvPr/>
        </p:nvSpPr>
        <p:spPr>
          <a:xfrm>
            <a:off x="5116625" y="4765181"/>
            <a:ext cx="604520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Main menu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sp>
        <p:nvSpPr>
          <p:cNvPr id="77" name="楕円 76">
            <a:extLst>
              <a:ext uri="{FF2B5EF4-FFF2-40B4-BE49-F238E27FC236}">
                <a16:creationId xmlns:a16="http://schemas.microsoft.com/office/drawing/2014/main" id="{4F53B7A5-5F35-6998-C27B-5771B07A9A9C}"/>
              </a:ext>
            </a:extLst>
          </p:cNvPr>
          <p:cNvSpPr/>
          <p:nvPr/>
        </p:nvSpPr>
        <p:spPr>
          <a:xfrm>
            <a:off x="2601438" y="3376289"/>
            <a:ext cx="201187" cy="189775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5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78" name="コネクタ: カギ線 77">
            <a:extLst>
              <a:ext uri="{FF2B5EF4-FFF2-40B4-BE49-F238E27FC236}">
                <a16:creationId xmlns:a16="http://schemas.microsoft.com/office/drawing/2014/main" id="{36EBEE78-F379-5CED-F115-52B619F3D124}"/>
              </a:ext>
            </a:extLst>
          </p:cNvPr>
          <p:cNvCxnSpPr>
            <a:cxnSpLocks/>
            <a:stCxn id="77" idx="6"/>
            <a:endCxn id="75" idx="1"/>
          </p:cNvCxnSpPr>
          <p:nvPr/>
        </p:nvCxnSpPr>
        <p:spPr>
          <a:xfrm>
            <a:off x="2802625" y="3471177"/>
            <a:ext cx="1727938" cy="1198170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正方形/長方形 90">
            <a:extLst>
              <a:ext uri="{FF2B5EF4-FFF2-40B4-BE49-F238E27FC236}">
                <a16:creationId xmlns:a16="http://schemas.microsoft.com/office/drawing/2014/main" id="{76D909CF-81F8-DA7A-6F40-EF1348A1B58C}"/>
              </a:ext>
            </a:extLst>
          </p:cNvPr>
          <p:cNvSpPr/>
          <p:nvPr/>
        </p:nvSpPr>
        <p:spPr>
          <a:xfrm>
            <a:off x="3091175" y="4909334"/>
            <a:ext cx="747512" cy="1856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Wrong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2620D3C0-C74B-A705-2E9B-23456D796ACE}"/>
              </a:ext>
            </a:extLst>
          </p:cNvPr>
          <p:cNvSpPr/>
          <p:nvPr/>
        </p:nvSpPr>
        <p:spPr>
          <a:xfrm>
            <a:off x="1144715" y="4903851"/>
            <a:ext cx="747512" cy="1856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Correct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cxnSp>
        <p:nvCxnSpPr>
          <p:cNvPr id="93" name="コネクタ: カギ線 92">
            <a:extLst>
              <a:ext uri="{FF2B5EF4-FFF2-40B4-BE49-F238E27FC236}">
                <a16:creationId xmlns:a16="http://schemas.microsoft.com/office/drawing/2014/main" id="{8ADF55AA-2A4B-DF17-35E2-51BE6A523CEC}"/>
              </a:ext>
            </a:extLst>
          </p:cNvPr>
          <p:cNvCxnSpPr>
            <a:cxnSpLocks/>
            <a:stCxn id="24" idx="2"/>
            <a:endCxn id="92" idx="0"/>
          </p:cNvCxnSpPr>
          <p:nvPr/>
        </p:nvCxnSpPr>
        <p:spPr>
          <a:xfrm rot="5400000">
            <a:off x="894320" y="4108782"/>
            <a:ext cx="1419220" cy="170918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コネクタ: カギ線 95">
            <a:extLst>
              <a:ext uri="{FF2B5EF4-FFF2-40B4-BE49-F238E27FC236}">
                <a16:creationId xmlns:a16="http://schemas.microsoft.com/office/drawing/2014/main" id="{769FE1AF-C14C-CF06-BF31-13F186178038}"/>
              </a:ext>
            </a:extLst>
          </p:cNvPr>
          <p:cNvCxnSpPr>
            <a:cxnSpLocks/>
            <a:stCxn id="24" idx="2"/>
            <a:endCxn id="91" idx="0"/>
          </p:cNvCxnSpPr>
          <p:nvPr/>
        </p:nvCxnSpPr>
        <p:spPr>
          <a:xfrm rot="16200000" flipH="1">
            <a:off x="1864809" y="3309211"/>
            <a:ext cx="1424703" cy="1775542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コネクタ: カギ線 104">
            <a:extLst>
              <a:ext uri="{FF2B5EF4-FFF2-40B4-BE49-F238E27FC236}">
                <a16:creationId xmlns:a16="http://schemas.microsoft.com/office/drawing/2014/main" id="{F4DC63CC-6995-64B3-D813-087099BB543A}"/>
              </a:ext>
            </a:extLst>
          </p:cNvPr>
          <p:cNvCxnSpPr>
            <a:cxnSpLocks/>
            <a:stCxn id="91" idx="2"/>
            <a:endCxn id="149" idx="0"/>
          </p:cNvCxnSpPr>
          <p:nvPr/>
        </p:nvCxnSpPr>
        <p:spPr>
          <a:xfrm rot="16200000" flipH="1">
            <a:off x="4173840" y="4386057"/>
            <a:ext cx="233877" cy="1651694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コネクタ: カギ線 116">
            <a:extLst>
              <a:ext uri="{FF2B5EF4-FFF2-40B4-BE49-F238E27FC236}">
                <a16:creationId xmlns:a16="http://schemas.microsoft.com/office/drawing/2014/main" id="{0242F2EE-E054-B1F6-104E-B7F001239282}"/>
              </a:ext>
            </a:extLst>
          </p:cNvPr>
          <p:cNvCxnSpPr>
            <a:cxnSpLocks/>
            <a:stCxn id="149" idx="2"/>
            <a:endCxn id="149" idx="1"/>
          </p:cNvCxnSpPr>
          <p:nvPr/>
        </p:nvCxnSpPr>
        <p:spPr>
          <a:xfrm rot="5400000" flipH="1">
            <a:off x="4216856" y="5345714"/>
            <a:ext cx="458320" cy="1341219"/>
          </a:xfrm>
          <a:prstGeom prst="bentConnector4">
            <a:avLst>
              <a:gd name="adj1" fmla="val -49878"/>
              <a:gd name="adj2" fmla="val 117044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正方形/長方形 108">
            <a:extLst>
              <a:ext uri="{FF2B5EF4-FFF2-40B4-BE49-F238E27FC236}">
                <a16:creationId xmlns:a16="http://schemas.microsoft.com/office/drawing/2014/main" id="{F9B6F07C-56CB-352C-5AED-CA5F0882432E}"/>
              </a:ext>
            </a:extLst>
          </p:cNvPr>
          <p:cNvSpPr/>
          <p:nvPr/>
        </p:nvSpPr>
        <p:spPr>
          <a:xfrm>
            <a:off x="4743257" y="6399246"/>
            <a:ext cx="747512" cy="1856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Clear data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pic>
        <p:nvPicPr>
          <p:cNvPr id="149" name="図 148">
            <a:extLst>
              <a:ext uri="{FF2B5EF4-FFF2-40B4-BE49-F238E27FC236}">
                <a16:creationId xmlns:a16="http://schemas.microsoft.com/office/drawing/2014/main" id="{EBE0BBD4-7165-D0EC-0724-F975591C17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5406" y="5328843"/>
            <a:ext cx="2682438" cy="916640"/>
          </a:xfrm>
          <a:prstGeom prst="rect">
            <a:avLst/>
          </a:prstGeom>
        </p:spPr>
      </p:pic>
      <p:sp>
        <p:nvSpPr>
          <p:cNvPr id="115" name="楕円 114">
            <a:extLst>
              <a:ext uri="{FF2B5EF4-FFF2-40B4-BE49-F238E27FC236}">
                <a16:creationId xmlns:a16="http://schemas.microsoft.com/office/drawing/2014/main" id="{D64BF0A9-C78E-C3B2-0AAB-7396C24C176D}"/>
              </a:ext>
            </a:extLst>
          </p:cNvPr>
          <p:cNvSpPr/>
          <p:nvPr/>
        </p:nvSpPr>
        <p:spPr>
          <a:xfrm>
            <a:off x="5016031" y="6201095"/>
            <a:ext cx="201187" cy="189775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pic>
        <p:nvPicPr>
          <p:cNvPr id="166" name="図 165">
            <a:extLst>
              <a:ext uri="{FF2B5EF4-FFF2-40B4-BE49-F238E27FC236}">
                <a16:creationId xmlns:a16="http://schemas.microsoft.com/office/drawing/2014/main" id="{F229CF1A-B880-F184-837C-297BC979F7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242" y="5332022"/>
            <a:ext cx="2657711" cy="1295425"/>
          </a:xfrm>
          <a:prstGeom prst="rect">
            <a:avLst/>
          </a:prstGeom>
        </p:spPr>
      </p:pic>
      <p:cxnSp>
        <p:nvCxnSpPr>
          <p:cNvPr id="167" name="コネクタ: カギ線 166">
            <a:extLst>
              <a:ext uri="{FF2B5EF4-FFF2-40B4-BE49-F238E27FC236}">
                <a16:creationId xmlns:a16="http://schemas.microsoft.com/office/drawing/2014/main" id="{6F5E227A-A0C0-A0A5-A5BC-C22944CB9C9F}"/>
              </a:ext>
            </a:extLst>
          </p:cNvPr>
          <p:cNvCxnSpPr>
            <a:cxnSpLocks/>
            <a:stCxn id="92" idx="2"/>
            <a:endCxn id="166" idx="0"/>
          </p:cNvCxnSpPr>
          <p:nvPr/>
        </p:nvCxnSpPr>
        <p:spPr>
          <a:xfrm rot="16200000" flipH="1">
            <a:off x="1559015" y="5048938"/>
            <a:ext cx="242539" cy="323627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楕円 170">
            <a:extLst>
              <a:ext uri="{FF2B5EF4-FFF2-40B4-BE49-F238E27FC236}">
                <a16:creationId xmlns:a16="http://schemas.microsoft.com/office/drawing/2014/main" id="{38D3E66D-41DF-E1F5-9C2A-23242715B940}"/>
              </a:ext>
            </a:extLst>
          </p:cNvPr>
          <p:cNvSpPr/>
          <p:nvPr/>
        </p:nvSpPr>
        <p:spPr>
          <a:xfrm>
            <a:off x="2219491" y="6532559"/>
            <a:ext cx="201187" cy="189775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sp>
        <p:nvSpPr>
          <p:cNvPr id="172" name="楕円 171">
            <a:extLst>
              <a:ext uri="{FF2B5EF4-FFF2-40B4-BE49-F238E27FC236}">
                <a16:creationId xmlns:a16="http://schemas.microsoft.com/office/drawing/2014/main" id="{2C16CEB5-FE48-5337-E9F5-CEE8FD5BD583}"/>
              </a:ext>
            </a:extLst>
          </p:cNvPr>
          <p:cNvSpPr/>
          <p:nvPr/>
        </p:nvSpPr>
        <p:spPr>
          <a:xfrm>
            <a:off x="2426926" y="6532559"/>
            <a:ext cx="201187" cy="189775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2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sp>
        <p:nvSpPr>
          <p:cNvPr id="173" name="楕円 172">
            <a:extLst>
              <a:ext uri="{FF2B5EF4-FFF2-40B4-BE49-F238E27FC236}">
                <a16:creationId xmlns:a16="http://schemas.microsoft.com/office/drawing/2014/main" id="{0502A082-4013-A6DD-0D05-F27273F48240}"/>
              </a:ext>
            </a:extLst>
          </p:cNvPr>
          <p:cNvSpPr/>
          <p:nvPr/>
        </p:nvSpPr>
        <p:spPr>
          <a:xfrm>
            <a:off x="2634361" y="6532559"/>
            <a:ext cx="201187" cy="189775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5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sp>
        <p:nvSpPr>
          <p:cNvPr id="174" name="楕円 173">
            <a:extLst>
              <a:ext uri="{FF2B5EF4-FFF2-40B4-BE49-F238E27FC236}">
                <a16:creationId xmlns:a16="http://schemas.microsoft.com/office/drawing/2014/main" id="{C3CCE160-9A26-2FA7-424D-99FF8B32579E}"/>
              </a:ext>
            </a:extLst>
          </p:cNvPr>
          <p:cNvSpPr/>
          <p:nvPr/>
        </p:nvSpPr>
        <p:spPr>
          <a:xfrm>
            <a:off x="2836431" y="6532558"/>
            <a:ext cx="201187" cy="189775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4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178" name="コネクタ: カギ線 177">
            <a:extLst>
              <a:ext uri="{FF2B5EF4-FFF2-40B4-BE49-F238E27FC236}">
                <a16:creationId xmlns:a16="http://schemas.microsoft.com/office/drawing/2014/main" id="{1BEB2B75-4902-36E7-80C4-0164225A00E5}"/>
              </a:ext>
            </a:extLst>
          </p:cNvPr>
          <p:cNvCxnSpPr>
            <a:cxnSpLocks/>
            <a:stCxn id="174" idx="4"/>
            <a:endCxn id="174" idx="6"/>
          </p:cNvCxnSpPr>
          <p:nvPr/>
        </p:nvCxnSpPr>
        <p:spPr>
          <a:xfrm rot="5400000" flipH="1" flipV="1">
            <a:off x="2939877" y="6624593"/>
            <a:ext cx="94887" cy="100593"/>
          </a:xfrm>
          <a:prstGeom prst="bentConnector4">
            <a:avLst>
              <a:gd name="adj1" fmla="val -240918"/>
              <a:gd name="adj2" fmla="val 450347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正方形/長方形 174">
            <a:extLst>
              <a:ext uri="{FF2B5EF4-FFF2-40B4-BE49-F238E27FC236}">
                <a16:creationId xmlns:a16="http://schemas.microsoft.com/office/drawing/2014/main" id="{35C72802-294B-29AD-971C-219203C175CC}"/>
              </a:ext>
            </a:extLst>
          </p:cNvPr>
          <p:cNvSpPr/>
          <p:nvPr/>
        </p:nvSpPr>
        <p:spPr>
          <a:xfrm>
            <a:off x="3273685" y="6703803"/>
            <a:ext cx="747512" cy="1856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Clear data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cxnSp>
        <p:nvCxnSpPr>
          <p:cNvPr id="182" name="コネクタ: カギ線 181">
            <a:extLst>
              <a:ext uri="{FF2B5EF4-FFF2-40B4-BE49-F238E27FC236}">
                <a16:creationId xmlns:a16="http://schemas.microsoft.com/office/drawing/2014/main" id="{A6B8BFC1-E4AA-614A-A861-414811A3CBB8}"/>
              </a:ext>
            </a:extLst>
          </p:cNvPr>
          <p:cNvCxnSpPr>
            <a:cxnSpLocks/>
            <a:stCxn id="173" idx="4"/>
          </p:cNvCxnSpPr>
          <p:nvPr/>
        </p:nvCxnSpPr>
        <p:spPr>
          <a:xfrm rot="16200000" flipH="1">
            <a:off x="3819317" y="5637971"/>
            <a:ext cx="341133" cy="2509857"/>
          </a:xfrm>
          <a:prstGeom prst="bentConnector2">
            <a:avLst/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楕円 188">
            <a:extLst>
              <a:ext uri="{FF2B5EF4-FFF2-40B4-BE49-F238E27FC236}">
                <a16:creationId xmlns:a16="http://schemas.microsoft.com/office/drawing/2014/main" id="{B449CBE6-3112-36B3-DF43-9205DE519B2B}"/>
              </a:ext>
            </a:extLst>
          </p:cNvPr>
          <p:cNvSpPr/>
          <p:nvPr/>
        </p:nvSpPr>
        <p:spPr>
          <a:xfrm>
            <a:off x="5244812" y="6932131"/>
            <a:ext cx="604520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Main menu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pic>
        <p:nvPicPr>
          <p:cNvPr id="195" name="図 194">
            <a:extLst>
              <a:ext uri="{FF2B5EF4-FFF2-40B4-BE49-F238E27FC236}">
                <a16:creationId xmlns:a16="http://schemas.microsoft.com/office/drawing/2014/main" id="{F96AD626-B0C1-8BF6-8152-DC2A784C55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9793" y="7462497"/>
            <a:ext cx="2225613" cy="1084811"/>
          </a:xfrm>
          <a:prstGeom prst="rect">
            <a:avLst/>
          </a:prstGeom>
        </p:spPr>
      </p:pic>
      <p:pic>
        <p:nvPicPr>
          <p:cNvPr id="196" name="図 195">
            <a:extLst>
              <a:ext uri="{FF2B5EF4-FFF2-40B4-BE49-F238E27FC236}">
                <a16:creationId xmlns:a16="http://schemas.microsoft.com/office/drawing/2014/main" id="{2E68B46B-32A5-5E57-0C61-016B8F4B5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642" y="7457301"/>
            <a:ext cx="2225615" cy="1084812"/>
          </a:xfrm>
          <a:prstGeom prst="rect">
            <a:avLst/>
          </a:prstGeom>
        </p:spPr>
      </p:pic>
      <p:cxnSp>
        <p:nvCxnSpPr>
          <p:cNvPr id="199" name="コネクタ: カギ線 198">
            <a:extLst>
              <a:ext uri="{FF2B5EF4-FFF2-40B4-BE49-F238E27FC236}">
                <a16:creationId xmlns:a16="http://schemas.microsoft.com/office/drawing/2014/main" id="{BE832A90-7B8E-9797-766B-426582B98D04}"/>
              </a:ext>
            </a:extLst>
          </p:cNvPr>
          <p:cNvCxnSpPr>
            <a:cxnSpLocks/>
            <a:stCxn id="172" idx="4"/>
            <a:endCxn id="196" idx="0"/>
          </p:cNvCxnSpPr>
          <p:nvPr/>
        </p:nvCxnSpPr>
        <p:spPr>
          <a:xfrm rot="16200000" flipH="1">
            <a:off x="3400002" y="5849852"/>
            <a:ext cx="734967" cy="2479930"/>
          </a:xfrm>
          <a:prstGeom prst="bentConnector3">
            <a:avLst>
              <a:gd name="adj1" fmla="val 57258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コネクタ: カギ線 204">
            <a:extLst>
              <a:ext uri="{FF2B5EF4-FFF2-40B4-BE49-F238E27FC236}">
                <a16:creationId xmlns:a16="http://schemas.microsoft.com/office/drawing/2014/main" id="{32B56147-25AF-7819-5A17-0FFCE20C091C}"/>
              </a:ext>
            </a:extLst>
          </p:cNvPr>
          <p:cNvCxnSpPr>
            <a:cxnSpLocks/>
            <a:stCxn id="171" idx="4"/>
            <a:endCxn id="195" idx="0"/>
          </p:cNvCxnSpPr>
          <p:nvPr/>
        </p:nvCxnSpPr>
        <p:spPr>
          <a:xfrm rot="16200000" flipH="1">
            <a:off x="2121261" y="6921157"/>
            <a:ext cx="740163" cy="342515"/>
          </a:xfrm>
          <a:prstGeom prst="bentConnector3">
            <a:avLst>
              <a:gd name="adj1" fmla="val 72649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楕円 217">
            <a:extLst>
              <a:ext uri="{FF2B5EF4-FFF2-40B4-BE49-F238E27FC236}">
                <a16:creationId xmlns:a16="http://schemas.microsoft.com/office/drawing/2014/main" id="{52F4F5DB-A11B-E69E-F71C-2116CFE2A578}"/>
              </a:ext>
            </a:extLst>
          </p:cNvPr>
          <p:cNvSpPr/>
          <p:nvPr/>
        </p:nvSpPr>
        <p:spPr>
          <a:xfrm>
            <a:off x="4986411" y="7925661"/>
            <a:ext cx="604520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Next page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sp>
        <p:nvSpPr>
          <p:cNvPr id="219" name="楕円 218">
            <a:extLst>
              <a:ext uri="{FF2B5EF4-FFF2-40B4-BE49-F238E27FC236}">
                <a16:creationId xmlns:a16="http://schemas.microsoft.com/office/drawing/2014/main" id="{14A04826-5EFB-7939-218F-046F742DCF28}"/>
              </a:ext>
            </a:extLst>
          </p:cNvPr>
          <p:cNvSpPr/>
          <p:nvPr/>
        </p:nvSpPr>
        <p:spPr>
          <a:xfrm>
            <a:off x="1743366" y="7310434"/>
            <a:ext cx="201187" cy="189775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221" name="コネクタ: カギ線 220">
            <a:extLst>
              <a:ext uri="{FF2B5EF4-FFF2-40B4-BE49-F238E27FC236}">
                <a16:creationId xmlns:a16="http://schemas.microsoft.com/office/drawing/2014/main" id="{C2299FE7-2105-2937-A966-0FC50F21588D}"/>
              </a:ext>
            </a:extLst>
          </p:cNvPr>
          <p:cNvCxnSpPr>
            <a:cxnSpLocks/>
            <a:stCxn id="219" idx="0"/>
            <a:endCxn id="166" idx="2"/>
          </p:cNvCxnSpPr>
          <p:nvPr/>
        </p:nvCxnSpPr>
        <p:spPr>
          <a:xfrm rot="16200000" flipV="1">
            <a:off x="1501536" y="6968010"/>
            <a:ext cx="682987" cy="1862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正方形/長方形 227">
            <a:extLst>
              <a:ext uri="{FF2B5EF4-FFF2-40B4-BE49-F238E27FC236}">
                <a16:creationId xmlns:a16="http://schemas.microsoft.com/office/drawing/2014/main" id="{CACC1F1E-0EA4-7963-EAB6-06F11B5DB716}"/>
              </a:ext>
            </a:extLst>
          </p:cNvPr>
          <p:cNvSpPr/>
          <p:nvPr/>
        </p:nvSpPr>
        <p:spPr>
          <a:xfrm>
            <a:off x="1347553" y="8810381"/>
            <a:ext cx="747512" cy="1856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Scan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cxnSp>
        <p:nvCxnSpPr>
          <p:cNvPr id="231" name="コネクタ: カギ線 230">
            <a:extLst>
              <a:ext uri="{FF2B5EF4-FFF2-40B4-BE49-F238E27FC236}">
                <a16:creationId xmlns:a16="http://schemas.microsoft.com/office/drawing/2014/main" id="{BDB12692-B2F5-A5B8-B313-AECB7D78FAEA}"/>
              </a:ext>
            </a:extLst>
          </p:cNvPr>
          <p:cNvCxnSpPr>
            <a:cxnSpLocks/>
            <a:stCxn id="166" idx="1"/>
            <a:endCxn id="228" idx="1"/>
          </p:cNvCxnSpPr>
          <p:nvPr/>
        </p:nvCxnSpPr>
        <p:spPr>
          <a:xfrm rot="10800000" flipH="1" flipV="1">
            <a:off x="513241" y="5979735"/>
            <a:ext cx="834311" cy="2923462"/>
          </a:xfrm>
          <a:prstGeom prst="bentConnector3">
            <a:avLst>
              <a:gd name="adj1" fmla="val -274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133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43852B3C-9CE9-47D4-960A-4D513B83E01F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Overall operation flow</a:t>
            </a:r>
          </a:p>
          <a:p>
            <a:r>
              <a:rPr kumimoji="1" lang="en-US" altLang="ja-JP" sz="1100" b="1" dirty="0"/>
              <a:t>4-4. Inner packing system operation flow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EB8F88-5E3E-9DEC-FA21-B096DE274D9D}"/>
              </a:ext>
            </a:extLst>
          </p:cNvPr>
          <p:cNvSpPr/>
          <p:nvPr/>
        </p:nvSpPr>
        <p:spPr>
          <a:xfrm>
            <a:off x="598253" y="1515549"/>
            <a:ext cx="747512" cy="1856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Scan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A8AAA14-7D59-78FB-D8CF-96C853517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53" y="1986157"/>
            <a:ext cx="2074269" cy="1011043"/>
          </a:xfrm>
          <a:prstGeom prst="rect">
            <a:avLst/>
          </a:prstGeom>
        </p:spPr>
      </p:pic>
      <p:cxnSp>
        <p:nvCxnSpPr>
          <p:cNvPr id="10" name="コネクタ: カギ線 9">
            <a:extLst>
              <a:ext uri="{FF2B5EF4-FFF2-40B4-BE49-F238E27FC236}">
                <a16:creationId xmlns:a16="http://schemas.microsoft.com/office/drawing/2014/main" id="{40B62DA1-3A97-1E0D-16C6-3EE419DD4B6E}"/>
              </a:ext>
            </a:extLst>
          </p:cNvPr>
          <p:cNvCxnSpPr>
            <a:cxnSpLocks/>
            <a:stCxn id="2" idx="2"/>
            <a:endCxn id="9" idx="0"/>
          </p:cNvCxnSpPr>
          <p:nvPr/>
        </p:nvCxnSpPr>
        <p:spPr>
          <a:xfrm rot="16200000" flipH="1">
            <a:off x="1161210" y="1511979"/>
            <a:ext cx="284976" cy="663379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図 17">
            <a:extLst>
              <a:ext uri="{FF2B5EF4-FFF2-40B4-BE49-F238E27FC236}">
                <a16:creationId xmlns:a16="http://schemas.microsoft.com/office/drawing/2014/main" id="{4365A909-78C6-0CFF-7C66-1B6906F32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53" y="3535557"/>
            <a:ext cx="2074269" cy="101104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90AA6C06-E2AD-709E-5C55-827FE86FE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0760" y="2090898"/>
            <a:ext cx="1729900" cy="32596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FE781F9E-26BA-E3DE-3AE8-14290D442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0760" y="2491678"/>
            <a:ext cx="1729900" cy="325964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50FCF5D1-F525-FE06-04C7-5281F84485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0760" y="4124170"/>
            <a:ext cx="1729900" cy="368301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9625F9BF-BB83-ADC7-73EB-A56A53C051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0760" y="4605498"/>
            <a:ext cx="1729900" cy="325964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1B33D1A5-CA07-43A6-C142-FC46E01F7A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0760" y="5162869"/>
            <a:ext cx="2703783" cy="535655"/>
          </a:xfrm>
          <a:prstGeom prst="rect">
            <a:avLst/>
          </a:prstGeom>
        </p:spPr>
      </p:pic>
      <p:cxnSp>
        <p:nvCxnSpPr>
          <p:cNvPr id="37" name="コネクタ: カギ線 36">
            <a:extLst>
              <a:ext uri="{FF2B5EF4-FFF2-40B4-BE49-F238E27FC236}">
                <a16:creationId xmlns:a16="http://schemas.microsoft.com/office/drawing/2014/main" id="{1A9B9AB9-4EE1-B9CC-7ED3-A9F29E3E9AC6}"/>
              </a:ext>
            </a:extLst>
          </p:cNvPr>
          <p:cNvCxnSpPr>
            <a:cxnSpLocks/>
            <a:stCxn id="2" idx="3"/>
            <a:endCxn id="20" idx="0"/>
          </p:cNvCxnSpPr>
          <p:nvPr/>
        </p:nvCxnSpPr>
        <p:spPr>
          <a:xfrm>
            <a:off x="1345765" y="1608365"/>
            <a:ext cx="3069945" cy="482533"/>
          </a:xfrm>
          <a:prstGeom prst="bentConnector2">
            <a:avLst/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楕円 41">
            <a:extLst>
              <a:ext uri="{FF2B5EF4-FFF2-40B4-BE49-F238E27FC236}">
                <a16:creationId xmlns:a16="http://schemas.microsoft.com/office/drawing/2014/main" id="{30A71B8B-2B1F-BE7E-C846-7476FD46B28A}"/>
              </a:ext>
            </a:extLst>
          </p:cNvPr>
          <p:cNvSpPr/>
          <p:nvPr/>
        </p:nvSpPr>
        <p:spPr>
          <a:xfrm>
            <a:off x="3429000" y="2322305"/>
            <a:ext cx="201187" cy="189775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44" name="コネクタ: カギ線 43">
            <a:extLst>
              <a:ext uri="{FF2B5EF4-FFF2-40B4-BE49-F238E27FC236}">
                <a16:creationId xmlns:a16="http://schemas.microsoft.com/office/drawing/2014/main" id="{15E8E4E5-9446-04B4-6ECE-170C1DF163C0}"/>
              </a:ext>
            </a:extLst>
          </p:cNvPr>
          <p:cNvCxnSpPr>
            <a:cxnSpLocks/>
            <a:stCxn id="42" idx="2"/>
            <a:endCxn id="9" idx="3"/>
          </p:cNvCxnSpPr>
          <p:nvPr/>
        </p:nvCxnSpPr>
        <p:spPr>
          <a:xfrm rot="10800000" flipV="1">
            <a:off x="2672522" y="2417193"/>
            <a:ext cx="756478" cy="74486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コネクタ: カギ線 52">
            <a:extLst>
              <a:ext uri="{FF2B5EF4-FFF2-40B4-BE49-F238E27FC236}">
                <a16:creationId xmlns:a16="http://schemas.microsoft.com/office/drawing/2014/main" id="{84158F0E-BEA0-7995-D22F-162E101DC58B}"/>
              </a:ext>
            </a:extLst>
          </p:cNvPr>
          <p:cNvCxnSpPr>
            <a:cxnSpLocks/>
            <a:stCxn id="2" idx="3"/>
            <a:endCxn id="25" idx="1"/>
          </p:cNvCxnSpPr>
          <p:nvPr/>
        </p:nvCxnSpPr>
        <p:spPr>
          <a:xfrm>
            <a:off x="1345765" y="1608365"/>
            <a:ext cx="2204995" cy="2699956"/>
          </a:xfrm>
          <a:prstGeom prst="bentConnector3">
            <a:avLst>
              <a:gd name="adj1" fmla="val 80814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楕円 61">
            <a:extLst>
              <a:ext uri="{FF2B5EF4-FFF2-40B4-BE49-F238E27FC236}">
                <a16:creationId xmlns:a16="http://schemas.microsoft.com/office/drawing/2014/main" id="{3DE8A68A-CD57-19D1-7D69-A43D02E53996}"/>
              </a:ext>
            </a:extLst>
          </p:cNvPr>
          <p:cNvSpPr/>
          <p:nvPr/>
        </p:nvSpPr>
        <p:spPr>
          <a:xfrm>
            <a:off x="3556207" y="3934395"/>
            <a:ext cx="201187" cy="189775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sp>
        <p:nvSpPr>
          <p:cNvPr id="63" name="楕円 62">
            <a:extLst>
              <a:ext uri="{FF2B5EF4-FFF2-40B4-BE49-F238E27FC236}">
                <a16:creationId xmlns:a16="http://schemas.microsoft.com/office/drawing/2014/main" id="{0D56B2C1-A1D4-C0F4-24BF-E5F3C5F5A749}"/>
              </a:ext>
            </a:extLst>
          </p:cNvPr>
          <p:cNvSpPr/>
          <p:nvPr/>
        </p:nvSpPr>
        <p:spPr>
          <a:xfrm>
            <a:off x="3550760" y="4371203"/>
            <a:ext cx="201187" cy="189775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2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65" name="コネクタ: カギ線 64">
            <a:extLst>
              <a:ext uri="{FF2B5EF4-FFF2-40B4-BE49-F238E27FC236}">
                <a16:creationId xmlns:a16="http://schemas.microsoft.com/office/drawing/2014/main" id="{BBEFA0B3-7366-E83B-1641-C64FFD8B0E6D}"/>
              </a:ext>
            </a:extLst>
          </p:cNvPr>
          <p:cNvCxnSpPr>
            <a:cxnSpLocks/>
            <a:stCxn id="63" idx="2"/>
            <a:endCxn id="30" idx="1"/>
          </p:cNvCxnSpPr>
          <p:nvPr/>
        </p:nvCxnSpPr>
        <p:spPr>
          <a:xfrm rot="10800000" flipV="1">
            <a:off x="3550760" y="4466090"/>
            <a:ext cx="12700" cy="302389"/>
          </a:xfrm>
          <a:prstGeom prst="bentConnector3">
            <a:avLst>
              <a:gd name="adj1" fmla="val 180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コネクタ: カギ線 67">
            <a:extLst>
              <a:ext uri="{FF2B5EF4-FFF2-40B4-BE49-F238E27FC236}">
                <a16:creationId xmlns:a16="http://schemas.microsoft.com/office/drawing/2014/main" id="{8C3BC89F-61D9-88D8-1B55-3D093857E486}"/>
              </a:ext>
            </a:extLst>
          </p:cNvPr>
          <p:cNvCxnSpPr>
            <a:cxnSpLocks/>
            <a:stCxn id="62" idx="0"/>
            <a:endCxn id="9" idx="2"/>
          </p:cNvCxnSpPr>
          <p:nvPr/>
        </p:nvCxnSpPr>
        <p:spPr>
          <a:xfrm rot="16200000" flipV="1">
            <a:off x="2177498" y="2455091"/>
            <a:ext cx="937195" cy="2021413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楕円 70">
            <a:extLst>
              <a:ext uri="{FF2B5EF4-FFF2-40B4-BE49-F238E27FC236}">
                <a16:creationId xmlns:a16="http://schemas.microsoft.com/office/drawing/2014/main" id="{223BA840-4C17-B7B7-BAD2-6EA97E4E5BD4}"/>
              </a:ext>
            </a:extLst>
          </p:cNvPr>
          <p:cNvSpPr/>
          <p:nvPr/>
        </p:nvSpPr>
        <p:spPr>
          <a:xfrm>
            <a:off x="5180066" y="4775037"/>
            <a:ext cx="201187" cy="189775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72" name="コネクタ: カギ線 71">
            <a:extLst>
              <a:ext uri="{FF2B5EF4-FFF2-40B4-BE49-F238E27FC236}">
                <a16:creationId xmlns:a16="http://schemas.microsoft.com/office/drawing/2014/main" id="{4B531D11-949E-D74E-C914-F566CC5CE20C}"/>
              </a:ext>
            </a:extLst>
          </p:cNvPr>
          <p:cNvCxnSpPr>
            <a:cxnSpLocks/>
            <a:stCxn id="71" idx="6"/>
            <a:endCxn id="9" idx="2"/>
          </p:cNvCxnSpPr>
          <p:nvPr/>
        </p:nvCxnSpPr>
        <p:spPr>
          <a:xfrm flipH="1" flipV="1">
            <a:off x="1635388" y="2997200"/>
            <a:ext cx="3745865" cy="1872725"/>
          </a:xfrm>
          <a:prstGeom prst="bentConnector4">
            <a:avLst>
              <a:gd name="adj1" fmla="val -6103"/>
              <a:gd name="adj2" fmla="val 81016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コネクタ: カギ線 81">
            <a:extLst>
              <a:ext uri="{FF2B5EF4-FFF2-40B4-BE49-F238E27FC236}">
                <a16:creationId xmlns:a16="http://schemas.microsoft.com/office/drawing/2014/main" id="{32C4DEB6-1867-EAAA-9FEB-DC1449609DEC}"/>
              </a:ext>
            </a:extLst>
          </p:cNvPr>
          <p:cNvCxnSpPr>
            <a:cxnSpLocks/>
            <a:stCxn id="30" idx="2"/>
            <a:endCxn id="36" idx="0"/>
          </p:cNvCxnSpPr>
          <p:nvPr/>
        </p:nvCxnSpPr>
        <p:spPr>
          <a:xfrm rot="16200000" flipH="1">
            <a:off x="4543478" y="4803694"/>
            <a:ext cx="231407" cy="486942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図 89">
            <a:extLst>
              <a:ext uri="{FF2B5EF4-FFF2-40B4-BE49-F238E27FC236}">
                <a16:creationId xmlns:a16="http://schemas.microsoft.com/office/drawing/2014/main" id="{06680FE8-3BBA-B1EA-2BA1-4C1A80B0C4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253" y="5991468"/>
            <a:ext cx="3084200" cy="1503305"/>
          </a:xfrm>
          <a:prstGeom prst="rect">
            <a:avLst/>
          </a:prstGeom>
        </p:spPr>
      </p:pic>
      <p:sp>
        <p:nvSpPr>
          <p:cNvPr id="94" name="楕円 93">
            <a:extLst>
              <a:ext uri="{FF2B5EF4-FFF2-40B4-BE49-F238E27FC236}">
                <a16:creationId xmlns:a16="http://schemas.microsoft.com/office/drawing/2014/main" id="{D49A4C8B-009A-3033-70EE-ED0C4246552B}"/>
              </a:ext>
            </a:extLst>
          </p:cNvPr>
          <p:cNvSpPr/>
          <p:nvPr/>
        </p:nvSpPr>
        <p:spPr>
          <a:xfrm>
            <a:off x="3154416" y="7393919"/>
            <a:ext cx="201187" cy="189775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sp>
        <p:nvSpPr>
          <p:cNvPr id="95" name="楕円 94">
            <a:extLst>
              <a:ext uri="{FF2B5EF4-FFF2-40B4-BE49-F238E27FC236}">
                <a16:creationId xmlns:a16="http://schemas.microsoft.com/office/drawing/2014/main" id="{29E8CFAF-EAB7-422F-C370-39B70F6510DE}"/>
              </a:ext>
            </a:extLst>
          </p:cNvPr>
          <p:cNvSpPr/>
          <p:nvPr/>
        </p:nvSpPr>
        <p:spPr>
          <a:xfrm>
            <a:off x="3401805" y="7400511"/>
            <a:ext cx="201187" cy="189775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2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97" name="コネクタ: カギ線 96">
            <a:extLst>
              <a:ext uri="{FF2B5EF4-FFF2-40B4-BE49-F238E27FC236}">
                <a16:creationId xmlns:a16="http://schemas.microsoft.com/office/drawing/2014/main" id="{0D59078A-3933-BD8E-E9BE-A6C69062F4D2}"/>
              </a:ext>
            </a:extLst>
          </p:cNvPr>
          <p:cNvCxnSpPr>
            <a:cxnSpLocks/>
            <a:stCxn id="95" idx="4"/>
            <a:endCxn id="90" idx="3"/>
          </p:cNvCxnSpPr>
          <p:nvPr/>
        </p:nvCxnSpPr>
        <p:spPr>
          <a:xfrm rot="5400000" flipH="1" flipV="1">
            <a:off x="3168843" y="7076677"/>
            <a:ext cx="847165" cy="180054"/>
          </a:xfrm>
          <a:prstGeom prst="bentConnector4">
            <a:avLst>
              <a:gd name="adj1" fmla="val -26984"/>
              <a:gd name="adj2" fmla="val 226962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コネクタ: カギ線 100">
            <a:extLst>
              <a:ext uri="{FF2B5EF4-FFF2-40B4-BE49-F238E27FC236}">
                <a16:creationId xmlns:a16="http://schemas.microsoft.com/office/drawing/2014/main" id="{F6AC69DE-4AB1-12BA-7B99-DCD9CBC84089}"/>
              </a:ext>
            </a:extLst>
          </p:cNvPr>
          <p:cNvCxnSpPr>
            <a:cxnSpLocks/>
            <a:stCxn id="18" idx="2"/>
            <a:endCxn id="90" idx="0"/>
          </p:cNvCxnSpPr>
          <p:nvPr/>
        </p:nvCxnSpPr>
        <p:spPr>
          <a:xfrm rot="16200000" flipH="1">
            <a:off x="1165436" y="5016551"/>
            <a:ext cx="1444868" cy="504965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図 103">
            <a:extLst>
              <a:ext uri="{FF2B5EF4-FFF2-40B4-BE49-F238E27FC236}">
                <a16:creationId xmlns:a16="http://schemas.microsoft.com/office/drawing/2014/main" id="{67EC9F7A-CC73-D91A-272A-3C78644DD4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6256" y="7990369"/>
            <a:ext cx="2798732" cy="1094262"/>
          </a:xfrm>
          <a:prstGeom prst="rect">
            <a:avLst/>
          </a:prstGeom>
        </p:spPr>
      </p:pic>
      <p:cxnSp>
        <p:nvCxnSpPr>
          <p:cNvPr id="106" name="コネクタ: カギ線 105">
            <a:extLst>
              <a:ext uri="{FF2B5EF4-FFF2-40B4-BE49-F238E27FC236}">
                <a16:creationId xmlns:a16="http://schemas.microsoft.com/office/drawing/2014/main" id="{74BFD448-E43A-CCE4-853E-C8E6807F8A9C}"/>
              </a:ext>
            </a:extLst>
          </p:cNvPr>
          <p:cNvCxnSpPr>
            <a:cxnSpLocks/>
            <a:stCxn id="90" idx="2"/>
            <a:endCxn id="104" idx="1"/>
          </p:cNvCxnSpPr>
          <p:nvPr/>
        </p:nvCxnSpPr>
        <p:spPr>
          <a:xfrm rot="16200000" flipH="1">
            <a:off x="1956941" y="7678184"/>
            <a:ext cx="1042727" cy="675903"/>
          </a:xfrm>
          <a:prstGeom prst="bentConnector2">
            <a:avLst/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462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23</a:t>
            </a:fld>
            <a:endParaRPr kumimoji="1" lang="ja-JP" altLang="en-US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5-1. Handy terminal screen image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Handy terminal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pic>
        <p:nvPicPr>
          <p:cNvPr id="25" name="図 1">
            <a:extLst>
              <a:ext uri="{FF2B5EF4-FFF2-40B4-BE49-F238E27FC236}">
                <a16:creationId xmlns:a16="http://schemas.microsoft.com/office/drawing/2014/main" id="{CA242E63-C24F-40BB-B203-1893923FB9E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8" y="1821753"/>
            <a:ext cx="1743306" cy="2217798"/>
          </a:xfrm>
          <a:prstGeom prst="rect">
            <a:avLst/>
          </a:prstGeom>
        </p:spPr>
      </p:pic>
      <p:pic>
        <p:nvPicPr>
          <p:cNvPr id="26" name="รูปภาพ 3">
            <a:extLst>
              <a:ext uri="{FF2B5EF4-FFF2-40B4-BE49-F238E27FC236}">
                <a16:creationId xmlns:a16="http://schemas.microsoft.com/office/drawing/2014/main" id="{98988BDE-EB55-4467-8109-7814981983D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84" y="1820770"/>
            <a:ext cx="1716979" cy="2217799"/>
          </a:xfrm>
          <a:prstGeom prst="rect">
            <a:avLst/>
          </a:prstGeom>
        </p:spPr>
      </p:pic>
      <p:pic>
        <p:nvPicPr>
          <p:cNvPr id="27" name="図 8">
            <a:extLst>
              <a:ext uri="{FF2B5EF4-FFF2-40B4-BE49-F238E27FC236}">
                <a16:creationId xmlns:a16="http://schemas.microsoft.com/office/drawing/2014/main" id="{B3442E2E-768D-4FE5-9D5B-D102BFE13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758" y="3393175"/>
            <a:ext cx="1303133" cy="639466"/>
          </a:xfrm>
          <a:prstGeom prst="rect">
            <a:avLst/>
          </a:prstGeom>
        </p:spPr>
      </p:pic>
      <p:pic>
        <p:nvPicPr>
          <p:cNvPr id="31" name="図 46">
            <a:extLst>
              <a:ext uri="{FF2B5EF4-FFF2-40B4-BE49-F238E27FC236}">
                <a16:creationId xmlns:a16="http://schemas.microsoft.com/office/drawing/2014/main" id="{60676F2D-DDE1-4016-B120-086EB4BD62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624" y="2370342"/>
            <a:ext cx="782660" cy="177846"/>
          </a:xfrm>
          <a:prstGeom prst="rect">
            <a:avLst/>
          </a:prstGeom>
        </p:spPr>
      </p:pic>
      <p:sp>
        <p:nvSpPr>
          <p:cNvPr id="32" name="テキスト ボックス 14">
            <a:extLst>
              <a:ext uri="{FF2B5EF4-FFF2-40B4-BE49-F238E27FC236}">
                <a16:creationId xmlns:a16="http://schemas.microsoft.com/office/drawing/2014/main" id="{5CC64D88-6799-493C-ABE0-5BB44CF04095}"/>
              </a:ext>
            </a:extLst>
          </p:cNvPr>
          <p:cNvSpPr txBox="1"/>
          <p:nvPr/>
        </p:nvSpPr>
        <p:spPr>
          <a:xfrm>
            <a:off x="2781137" y="2330250"/>
            <a:ext cx="128779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Receiving area 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6" name="図 72">
            <a:extLst>
              <a:ext uri="{FF2B5EF4-FFF2-40B4-BE49-F238E27FC236}">
                <a16:creationId xmlns:a16="http://schemas.microsoft.com/office/drawing/2014/main" id="{6F0C99A5-9509-4BE2-B3B5-A3F978DFEB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8032" y="1941847"/>
            <a:ext cx="1182132" cy="177846"/>
          </a:xfrm>
          <a:prstGeom prst="rect">
            <a:avLst/>
          </a:prstGeom>
        </p:spPr>
      </p:pic>
      <p:sp>
        <p:nvSpPr>
          <p:cNvPr id="37" name="テキスト ボックス 73">
            <a:extLst>
              <a:ext uri="{FF2B5EF4-FFF2-40B4-BE49-F238E27FC236}">
                <a16:creationId xmlns:a16="http://schemas.microsoft.com/office/drawing/2014/main" id="{FF9BBC47-8317-4E2E-944D-772FF43E7E8F}"/>
              </a:ext>
            </a:extLst>
          </p:cNvPr>
          <p:cNvSpPr txBox="1"/>
          <p:nvPr/>
        </p:nvSpPr>
        <p:spPr>
          <a:xfrm>
            <a:off x="2590284" y="1909984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Main Menu</a:t>
            </a:r>
            <a:endParaRPr kumimoji="1" lang="ja-JP" altLang="en-US" sz="8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9" name="図 87">
            <a:extLst>
              <a:ext uri="{FF2B5EF4-FFF2-40B4-BE49-F238E27FC236}">
                <a16:creationId xmlns:a16="http://schemas.microsoft.com/office/drawing/2014/main" id="{78FADA72-524C-4A99-AE93-9FF8C1B22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910" y="2141814"/>
            <a:ext cx="642805" cy="158497"/>
          </a:xfrm>
          <a:prstGeom prst="rect">
            <a:avLst/>
          </a:prstGeom>
        </p:spPr>
      </p:pic>
      <p:pic>
        <p:nvPicPr>
          <p:cNvPr id="41" name="図 47">
            <a:extLst>
              <a:ext uri="{FF2B5EF4-FFF2-40B4-BE49-F238E27FC236}">
                <a16:creationId xmlns:a16="http://schemas.microsoft.com/office/drawing/2014/main" id="{B086F18D-583E-4D11-83AD-C9D8A8C49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2369" y="2141814"/>
            <a:ext cx="558985" cy="152060"/>
          </a:xfrm>
          <a:prstGeom prst="rect">
            <a:avLst/>
          </a:prstGeom>
        </p:spPr>
      </p:pic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00471CC7-B0BC-4548-98D0-B0DDB8A7B154}"/>
              </a:ext>
            </a:extLst>
          </p:cNvPr>
          <p:cNvSpPr txBox="1"/>
          <p:nvPr/>
        </p:nvSpPr>
        <p:spPr>
          <a:xfrm>
            <a:off x="575754" y="1553672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1.User Login</a:t>
            </a:r>
            <a:endParaRPr kumimoji="1" lang="ja-JP" altLang="en-US" sz="1100" dirty="0"/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940705FD-7D5E-4497-8380-E4789CAFFE61}"/>
              </a:ext>
            </a:extLst>
          </p:cNvPr>
          <p:cNvSpPr txBox="1"/>
          <p:nvPr/>
        </p:nvSpPr>
        <p:spPr>
          <a:xfrm>
            <a:off x="2592643" y="1554021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>
                <a:solidFill>
                  <a:srgbClr val="FF0000"/>
                </a:solidFill>
                <a:highlight>
                  <a:srgbClr val="FFFF00"/>
                </a:highlight>
              </a:rPr>
              <a:t>2.Main Menu</a:t>
            </a:r>
            <a:endParaRPr kumimoji="1" lang="ja-JP" altLang="en-US" sz="11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507BB7E-64DD-4F9C-9D4D-C5B586B295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795" y="2812880"/>
            <a:ext cx="1375241" cy="97901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E4B7D1A-9A36-4A25-91DA-0325C2903D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410" y="2194590"/>
            <a:ext cx="1531558" cy="1174260"/>
          </a:xfrm>
          <a:prstGeom prst="rect">
            <a:avLst/>
          </a:prstGeom>
        </p:spPr>
      </p:pic>
      <p:pic>
        <p:nvPicPr>
          <p:cNvPr id="122" name="図 121">
            <a:extLst>
              <a:ext uri="{FF2B5EF4-FFF2-40B4-BE49-F238E27FC236}">
                <a16:creationId xmlns:a16="http://schemas.microsoft.com/office/drawing/2014/main" id="{1801E62D-231D-4030-9B6B-E3EBEF4E29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605" y="2858127"/>
            <a:ext cx="943834" cy="213264"/>
          </a:xfrm>
          <a:prstGeom prst="rect">
            <a:avLst/>
          </a:prstGeom>
        </p:spPr>
      </p:pic>
      <p:sp>
        <p:nvSpPr>
          <p:cNvPr id="121" name="テキスト ボックス 14">
            <a:extLst>
              <a:ext uri="{FF2B5EF4-FFF2-40B4-BE49-F238E27FC236}">
                <a16:creationId xmlns:a16="http://schemas.microsoft.com/office/drawing/2014/main" id="{B118ED7C-6F99-4088-AD4D-9121AB072C5A}"/>
              </a:ext>
            </a:extLst>
          </p:cNvPr>
          <p:cNvSpPr txBox="1"/>
          <p:nvPr/>
        </p:nvSpPr>
        <p:spPr>
          <a:xfrm>
            <a:off x="598658" y="2684758"/>
            <a:ext cx="14331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</a:rPr>
              <a:t>Password</a:t>
            </a:r>
            <a:endParaRPr kumimoji="1" lang="ja-JP" altLang="en-US" sz="9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52" name="図 50">
            <a:extLst>
              <a:ext uri="{FF2B5EF4-FFF2-40B4-BE49-F238E27FC236}">
                <a16:creationId xmlns:a16="http://schemas.microsoft.com/office/drawing/2014/main" id="{8E8FC578-DFC6-46B1-B7C9-5A8F5671C678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95" r="1966" b="5457"/>
          <a:stretch/>
        </p:blipFill>
        <p:spPr bwMode="auto">
          <a:xfrm>
            <a:off x="2619911" y="5928050"/>
            <a:ext cx="1631835" cy="6248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254" name="図 124">
            <a:extLst>
              <a:ext uri="{FF2B5EF4-FFF2-40B4-BE49-F238E27FC236}">
                <a16:creationId xmlns:a16="http://schemas.microsoft.com/office/drawing/2014/main" id="{062298C6-1D01-49BA-900B-C8679FF0E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105" y="6067511"/>
            <a:ext cx="1492073" cy="485369"/>
          </a:xfrm>
          <a:prstGeom prst="rect">
            <a:avLst/>
          </a:prstGeom>
        </p:spPr>
      </p:pic>
      <p:sp>
        <p:nvSpPr>
          <p:cNvPr id="255" name="テキスト ボックス 135">
            <a:extLst>
              <a:ext uri="{FF2B5EF4-FFF2-40B4-BE49-F238E27FC236}">
                <a16:creationId xmlns:a16="http://schemas.microsoft.com/office/drawing/2014/main" id="{F1139C64-6746-480E-BB9F-B8A4561EE063}"/>
              </a:ext>
            </a:extLst>
          </p:cNvPr>
          <p:cNvSpPr txBox="1"/>
          <p:nvPr/>
        </p:nvSpPr>
        <p:spPr>
          <a:xfrm>
            <a:off x="2543240" y="5926809"/>
            <a:ext cx="1810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Non-matched</a:t>
            </a:r>
          </a:p>
          <a:p>
            <a:pPr algn="ctr"/>
            <a:r>
              <a:rPr kumimoji="1" lang="en-US" altLang="ja-JP" sz="7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Scan the administrator's QR code.</a:t>
            </a:r>
          </a:p>
        </p:txBody>
      </p:sp>
      <p:sp>
        <p:nvSpPr>
          <p:cNvPr id="256" name="テキスト ボックス 255">
            <a:extLst>
              <a:ext uri="{FF2B5EF4-FFF2-40B4-BE49-F238E27FC236}">
                <a16:creationId xmlns:a16="http://schemas.microsoft.com/office/drawing/2014/main" id="{B3A6DF0F-52AA-4BAD-8A74-7A25F7A0AD80}"/>
              </a:ext>
            </a:extLst>
          </p:cNvPr>
          <p:cNvSpPr txBox="1"/>
          <p:nvPr/>
        </p:nvSpPr>
        <p:spPr>
          <a:xfrm>
            <a:off x="2500273" y="4095260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5. Pop-up</a:t>
            </a:r>
            <a:endParaRPr kumimoji="1" lang="ja-JP" altLang="en-US" sz="1100" dirty="0"/>
          </a:p>
        </p:txBody>
      </p:sp>
      <p:sp>
        <p:nvSpPr>
          <p:cNvPr id="257" name="テキスト ボックス 256">
            <a:extLst>
              <a:ext uri="{FF2B5EF4-FFF2-40B4-BE49-F238E27FC236}">
                <a16:creationId xmlns:a16="http://schemas.microsoft.com/office/drawing/2014/main" id="{06572F01-4F62-4081-99A4-0BA38CCC9D43}"/>
              </a:ext>
            </a:extLst>
          </p:cNvPr>
          <p:cNvSpPr txBox="1"/>
          <p:nvPr/>
        </p:nvSpPr>
        <p:spPr>
          <a:xfrm>
            <a:off x="4526786" y="4065519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6. Select reason</a:t>
            </a:r>
            <a:endParaRPr kumimoji="1" lang="ja-JP" altLang="en-US" sz="1100" dirty="0"/>
          </a:p>
        </p:txBody>
      </p:sp>
      <p:sp>
        <p:nvSpPr>
          <p:cNvPr id="269" name="テキスト ボックス 268">
            <a:extLst>
              <a:ext uri="{FF2B5EF4-FFF2-40B4-BE49-F238E27FC236}">
                <a16:creationId xmlns:a16="http://schemas.microsoft.com/office/drawing/2014/main" id="{55CED57A-A4FD-4E3D-BDF2-2E97F90CBF15}"/>
              </a:ext>
            </a:extLst>
          </p:cNvPr>
          <p:cNvSpPr txBox="1"/>
          <p:nvPr/>
        </p:nvSpPr>
        <p:spPr>
          <a:xfrm>
            <a:off x="4412867" y="1553424"/>
            <a:ext cx="20300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3.Receiving area matching</a:t>
            </a:r>
            <a:endParaRPr kumimoji="1" lang="ja-JP" altLang="en-US" sz="1100" dirty="0"/>
          </a:p>
        </p:txBody>
      </p:sp>
      <p:sp>
        <p:nvSpPr>
          <p:cNvPr id="253" name="正方形/長方形 252">
            <a:extLst>
              <a:ext uri="{FF2B5EF4-FFF2-40B4-BE49-F238E27FC236}">
                <a16:creationId xmlns:a16="http://schemas.microsoft.com/office/drawing/2014/main" id="{C8C0A0DD-A859-49C0-8B80-B312BE7B3CED}"/>
              </a:ext>
            </a:extLst>
          </p:cNvPr>
          <p:cNvSpPr/>
          <p:nvPr/>
        </p:nvSpPr>
        <p:spPr>
          <a:xfrm>
            <a:off x="3055525" y="6278202"/>
            <a:ext cx="776804" cy="204202"/>
          </a:xfrm>
          <a:prstGeom prst="rect">
            <a:avLst/>
          </a:prstGeom>
          <a:solidFill>
            <a:srgbClr val="FF000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b="1" dirty="0">
                <a:solidFill>
                  <a:schemeClr val="bg1"/>
                </a:solidFill>
              </a:rPr>
              <a:t>NG </a:t>
            </a:r>
            <a:r>
              <a:rPr kumimoji="1" lang="en-US" altLang="ja-JP" sz="1000" dirty="0">
                <a:solidFill>
                  <a:schemeClr val="bg1"/>
                </a:solidFill>
              </a:rPr>
              <a:t>[Scan]</a:t>
            </a:r>
            <a:endParaRPr kumimoji="1" lang="ja-JP" altLang="en-US" sz="1050" dirty="0">
              <a:solidFill>
                <a:schemeClr val="bg1"/>
              </a:solidFill>
            </a:endParaRPr>
          </a:p>
        </p:txBody>
      </p:sp>
      <p:pic>
        <p:nvPicPr>
          <p:cNvPr id="127" name="図 8">
            <a:extLst>
              <a:ext uri="{FF2B5EF4-FFF2-40B4-BE49-F238E27FC236}">
                <a16:creationId xmlns:a16="http://schemas.microsoft.com/office/drawing/2014/main" id="{1649C1DB-55C3-4D52-9E68-4223C5F0F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6858" y="2597397"/>
            <a:ext cx="1303133" cy="54299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4339F28-1A55-4B1A-8095-9890B19045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6618" y="2871938"/>
            <a:ext cx="1317401" cy="264528"/>
          </a:xfrm>
          <a:prstGeom prst="rect">
            <a:avLst/>
          </a:prstGeom>
        </p:spPr>
      </p:pic>
      <p:pic>
        <p:nvPicPr>
          <p:cNvPr id="130" name="図 129">
            <a:extLst>
              <a:ext uri="{FF2B5EF4-FFF2-40B4-BE49-F238E27FC236}">
                <a16:creationId xmlns:a16="http://schemas.microsoft.com/office/drawing/2014/main" id="{A1B28E9B-6871-4831-9DB3-A23AD6C10B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9122" y="2880705"/>
            <a:ext cx="177505" cy="257033"/>
          </a:xfrm>
          <a:prstGeom prst="rect">
            <a:avLst/>
          </a:prstGeom>
        </p:spPr>
      </p:pic>
      <p:pic>
        <p:nvPicPr>
          <p:cNvPr id="131" name="図 130">
            <a:extLst>
              <a:ext uri="{FF2B5EF4-FFF2-40B4-BE49-F238E27FC236}">
                <a16:creationId xmlns:a16="http://schemas.microsoft.com/office/drawing/2014/main" id="{DC76C0CB-782E-4838-863D-35B13238EB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875" y="2408467"/>
            <a:ext cx="1317401" cy="264528"/>
          </a:xfrm>
          <a:prstGeom prst="rect">
            <a:avLst/>
          </a:prstGeom>
        </p:spPr>
      </p:pic>
      <p:sp>
        <p:nvSpPr>
          <p:cNvPr id="132" name="テキスト ボックス 14">
            <a:extLst>
              <a:ext uri="{FF2B5EF4-FFF2-40B4-BE49-F238E27FC236}">
                <a16:creationId xmlns:a16="http://schemas.microsoft.com/office/drawing/2014/main" id="{4315BBD7-D7AE-44E8-A282-633DCE86C8EB}"/>
              </a:ext>
            </a:extLst>
          </p:cNvPr>
          <p:cNvSpPr txBox="1"/>
          <p:nvPr/>
        </p:nvSpPr>
        <p:spPr>
          <a:xfrm>
            <a:off x="575296" y="2224172"/>
            <a:ext cx="14331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</a:rPr>
              <a:t>User code</a:t>
            </a:r>
            <a:endParaRPr kumimoji="1" lang="ja-JP" altLang="en-US" sz="9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39" name="รูปภาพ 3">
            <a:extLst>
              <a:ext uri="{FF2B5EF4-FFF2-40B4-BE49-F238E27FC236}">
                <a16:creationId xmlns:a16="http://schemas.microsoft.com/office/drawing/2014/main" id="{22B687FA-C29B-4FCE-BD02-8B2869F9E1A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933" y="1819204"/>
            <a:ext cx="1716979" cy="2217799"/>
          </a:xfrm>
          <a:prstGeom prst="rect">
            <a:avLst/>
          </a:prstGeom>
        </p:spPr>
      </p:pic>
      <p:pic>
        <p:nvPicPr>
          <p:cNvPr id="145" name="図 119">
            <a:extLst>
              <a:ext uri="{FF2B5EF4-FFF2-40B4-BE49-F238E27FC236}">
                <a16:creationId xmlns:a16="http://schemas.microsoft.com/office/drawing/2014/main" id="{87EE9277-3C35-4559-A716-256D810CFC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7680" y="1939308"/>
            <a:ext cx="1182132" cy="177846"/>
          </a:xfrm>
          <a:prstGeom prst="rect">
            <a:avLst/>
          </a:prstGeom>
        </p:spPr>
      </p:pic>
      <p:sp>
        <p:nvSpPr>
          <p:cNvPr id="146" name="テキスト ボックス 120">
            <a:extLst>
              <a:ext uri="{FF2B5EF4-FFF2-40B4-BE49-F238E27FC236}">
                <a16:creationId xmlns:a16="http://schemas.microsoft.com/office/drawing/2014/main" id="{E4D4B438-40F6-4B5D-B9E8-7C3FD050AA33}"/>
              </a:ext>
            </a:extLst>
          </p:cNvPr>
          <p:cNvSpPr txBox="1"/>
          <p:nvPr/>
        </p:nvSpPr>
        <p:spPr>
          <a:xfrm>
            <a:off x="4589932" y="1907445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Receiving area</a:t>
            </a:r>
          </a:p>
        </p:txBody>
      </p:sp>
      <p:pic>
        <p:nvPicPr>
          <p:cNvPr id="148" name="図 124">
            <a:extLst>
              <a:ext uri="{FF2B5EF4-FFF2-40B4-BE49-F238E27FC236}">
                <a16:creationId xmlns:a16="http://schemas.microsoft.com/office/drawing/2014/main" id="{EB10B4E7-C7AD-43E1-94A9-92C59ACA1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5536" y="2154752"/>
            <a:ext cx="1492073" cy="1579717"/>
          </a:xfrm>
          <a:prstGeom prst="rect">
            <a:avLst/>
          </a:prstGeom>
        </p:spPr>
      </p:pic>
      <p:sp>
        <p:nvSpPr>
          <p:cNvPr id="155" name="テキスト ボックス 127">
            <a:extLst>
              <a:ext uri="{FF2B5EF4-FFF2-40B4-BE49-F238E27FC236}">
                <a16:creationId xmlns:a16="http://schemas.microsoft.com/office/drawing/2014/main" id="{AFC4095D-0370-4FAF-86BD-AA9E79F349B1}"/>
              </a:ext>
            </a:extLst>
          </p:cNvPr>
          <p:cNvSpPr txBox="1"/>
          <p:nvPr/>
        </p:nvSpPr>
        <p:spPr>
          <a:xfrm>
            <a:off x="4655322" y="3762882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59" name="図 124">
            <a:extLst>
              <a:ext uri="{FF2B5EF4-FFF2-40B4-BE49-F238E27FC236}">
                <a16:creationId xmlns:a16="http://schemas.microsoft.com/office/drawing/2014/main" id="{24D8FEC1-7A85-4C28-BD0E-359E2BF17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586" y="3761570"/>
            <a:ext cx="1677020" cy="258554"/>
          </a:xfrm>
          <a:prstGeom prst="rect">
            <a:avLst/>
          </a:prstGeom>
        </p:spPr>
      </p:pic>
      <p:pic>
        <p:nvPicPr>
          <p:cNvPr id="163" name="図 162">
            <a:extLst>
              <a:ext uri="{FF2B5EF4-FFF2-40B4-BE49-F238E27FC236}">
                <a16:creationId xmlns:a16="http://schemas.microsoft.com/office/drawing/2014/main" id="{FADE5DE3-7D80-4861-A81F-8AEDBF7BA24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4644267" y="3775759"/>
            <a:ext cx="369329" cy="250725"/>
          </a:xfrm>
          <a:prstGeom prst="rect">
            <a:avLst/>
          </a:prstGeom>
        </p:spPr>
      </p:pic>
      <p:pic>
        <p:nvPicPr>
          <p:cNvPr id="164" name="図 124">
            <a:extLst>
              <a:ext uri="{FF2B5EF4-FFF2-40B4-BE49-F238E27FC236}">
                <a16:creationId xmlns:a16="http://schemas.microsoft.com/office/drawing/2014/main" id="{BC519FD8-C0C2-400C-B6D4-BE8D49948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171" y="2288749"/>
            <a:ext cx="1492073" cy="241737"/>
          </a:xfrm>
          <a:prstGeom prst="rect">
            <a:avLst/>
          </a:prstGeom>
        </p:spPr>
      </p:pic>
      <p:sp>
        <p:nvSpPr>
          <p:cNvPr id="165" name="テキスト ボックス 135">
            <a:extLst>
              <a:ext uri="{FF2B5EF4-FFF2-40B4-BE49-F238E27FC236}">
                <a16:creationId xmlns:a16="http://schemas.microsoft.com/office/drawing/2014/main" id="{92DB6A03-EB20-4E59-AEA4-FE8A24316EF6}"/>
              </a:ext>
            </a:extLst>
          </p:cNvPr>
          <p:cNvSpPr txBox="1"/>
          <p:nvPr/>
        </p:nvSpPr>
        <p:spPr>
          <a:xfrm>
            <a:off x="4607402" y="2312603"/>
            <a:ext cx="8559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6" name="テキスト ボックス 135">
            <a:extLst>
              <a:ext uri="{FF2B5EF4-FFF2-40B4-BE49-F238E27FC236}">
                <a16:creationId xmlns:a16="http://schemas.microsoft.com/office/drawing/2014/main" id="{09FB2A40-BECF-46A1-BCA2-876D984B25DD}"/>
              </a:ext>
            </a:extLst>
          </p:cNvPr>
          <p:cNvSpPr txBox="1"/>
          <p:nvPr/>
        </p:nvSpPr>
        <p:spPr>
          <a:xfrm>
            <a:off x="4615351" y="2745299"/>
            <a:ext cx="7576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Color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8" name="テキスト ボックス 135">
            <a:extLst>
              <a:ext uri="{FF2B5EF4-FFF2-40B4-BE49-F238E27FC236}">
                <a16:creationId xmlns:a16="http://schemas.microsoft.com/office/drawing/2014/main" id="{BE08978D-57FD-47AD-9D56-46DC2B308543}"/>
              </a:ext>
            </a:extLst>
          </p:cNvPr>
          <p:cNvSpPr txBox="1"/>
          <p:nvPr/>
        </p:nvSpPr>
        <p:spPr>
          <a:xfrm>
            <a:off x="4547800" y="2120106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Connect tablet : Connected #001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BF78309-E896-4B85-97D0-A2E50F60FF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88756" y="3813899"/>
            <a:ext cx="266258" cy="135957"/>
          </a:xfrm>
          <a:prstGeom prst="rect">
            <a:avLst/>
          </a:prstGeom>
        </p:spPr>
      </p:pic>
      <p:sp>
        <p:nvSpPr>
          <p:cNvPr id="184" name="テキスト ボックス 285">
            <a:extLst>
              <a:ext uri="{FF2B5EF4-FFF2-40B4-BE49-F238E27FC236}">
                <a16:creationId xmlns:a16="http://schemas.microsoft.com/office/drawing/2014/main" id="{04F8A157-1DD9-43A9-B196-78084954B49E}"/>
              </a:ext>
            </a:extLst>
          </p:cNvPr>
          <p:cNvSpPr txBox="1"/>
          <p:nvPr/>
        </p:nvSpPr>
        <p:spPr>
          <a:xfrm>
            <a:off x="4577929" y="3770110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5" name="テキスト ボックス 135">
            <a:extLst>
              <a:ext uri="{FF2B5EF4-FFF2-40B4-BE49-F238E27FC236}">
                <a16:creationId xmlns:a16="http://schemas.microsoft.com/office/drawing/2014/main" id="{457312A6-4C4B-41D5-957F-E92A116A044B}"/>
              </a:ext>
            </a:extLst>
          </p:cNvPr>
          <p:cNvSpPr txBox="1"/>
          <p:nvPr/>
        </p:nvSpPr>
        <p:spPr>
          <a:xfrm>
            <a:off x="4609904" y="3201232"/>
            <a:ext cx="5799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7" name="テキスト ボックス 135">
            <a:extLst>
              <a:ext uri="{FF2B5EF4-FFF2-40B4-BE49-F238E27FC236}">
                <a16:creationId xmlns:a16="http://schemas.microsoft.com/office/drawing/2014/main" id="{653FF612-4FE8-4103-A3DF-6B1D6268811E}"/>
              </a:ext>
            </a:extLst>
          </p:cNvPr>
          <p:cNvSpPr txBox="1"/>
          <p:nvPr/>
        </p:nvSpPr>
        <p:spPr>
          <a:xfrm>
            <a:off x="4615351" y="2528688"/>
            <a:ext cx="97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Parts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95" name="図 194">
            <a:extLst>
              <a:ext uri="{FF2B5EF4-FFF2-40B4-BE49-F238E27FC236}">
                <a16:creationId xmlns:a16="http://schemas.microsoft.com/office/drawing/2014/main" id="{A21A59E6-F2D0-431A-88C3-48B0F2A8A63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872183" y="3697452"/>
            <a:ext cx="1107340" cy="236804"/>
          </a:xfrm>
          <a:prstGeom prst="rect">
            <a:avLst/>
          </a:prstGeom>
        </p:spPr>
      </p:pic>
      <p:pic>
        <p:nvPicPr>
          <p:cNvPr id="196" name="図 45">
            <a:extLst>
              <a:ext uri="{FF2B5EF4-FFF2-40B4-BE49-F238E27FC236}">
                <a16:creationId xmlns:a16="http://schemas.microsoft.com/office/drawing/2014/main" id="{11F6B71F-4FA8-4B53-9712-4BE5E2C2F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966" y="3756665"/>
            <a:ext cx="782660" cy="112788"/>
          </a:xfrm>
          <a:prstGeom prst="rect">
            <a:avLst/>
          </a:prstGeom>
        </p:spPr>
      </p:pic>
      <p:sp>
        <p:nvSpPr>
          <p:cNvPr id="197" name="テキスト ボックス 51">
            <a:extLst>
              <a:ext uri="{FF2B5EF4-FFF2-40B4-BE49-F238E27FC236}">
                <a16:creationId xmlns:a16="http://schemas.microsoft.com/office/drawing/2014/main" id="{763AB3E0-DF11-49C9-B05B-7DEBF2CA63DA}"/>
              </a:ext>
            </a:extLst>
          </p:cNvPr>
          <p:cNvSpPr txBox="1"/>
          <p:nvPr/>
        </p:nvSpPr>
        <p:spPr>
          <a:xfrm>
            <a:off x="845350" y="3698174"/>
            <a:ext cx="1182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Login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3" name="正方形/長方形 142">
            <a:extLst>
              <a:ext uri="{FF2B5EF4-FFF2-40B4-BE49-F238E27FC236}">
                <a16:creationId xmlns:a16="http://schemas.microsoft.com/office/drawing/2014/main" id="{43FEE931-C2B7-4B4D-8B22-B205A9E9D0A0}"/>
              </a:ext>
            </a:extLst>
          </p:cNvPr>
          <p:cNvSpPr/>
          <p:nvPr/>
        </p:nvSpPr>
        <p:spPr>
          <a:xfrm>
            <a:off x="5191654" y="2340667"/>
            <a:ext cx="1060390" cy="1684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144" name="正方形/長方形 143">
            <a:extLst>
              <a:ext uri="{FF2B5EF4-FFF2-40B4-BE49-F238E27FC236}">
                <a16:creationId xmlns:a16="http://schemas.microsoft.com/office/drawing/2014/main" id="{4E9FBFDF-FC61-4461-A2B7-94106A194B9C}"/>
              </a:ext>
            </a:extLst>
          </p:cNvPr>
          <p:cNvSpPr/>
          <p:nvPr/>
        </p:nvSpPr>
        <p:spPr>
          <a:xfrm>
            <a:off x="5190146" y="2555873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172" name="テキスト ボックス 285">
            <a:extLst>
              <a:ext uri="{FF2B5EF4-FFF2-40B4-BE49-F238E27FC236}">
                <a16:creationId xmlns:a16="http://schemas.microsoft.com/office/drawing/2014/main" id="{C2A2D753-570A-4F59-9C29-03FCFB3BD7FB}"/>
              </a:ext>
            </a:extLst>
          </p:cNvPr>
          <p:cNvSpPr txBox="1"/>
          <p:nvPr/>
        </p:nvSpPr>
        <p:spPr>
          <a:xfrm>
            <a:off x="5223276" y="2318722"/>
            <a:ext cx="1009952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5" name="テキスト ボックス 285">
            <a:extLst>
              <a:ext uri="{FF2B5EF4-FFF2-40B4-BE49-F238E27FC236}">
                <a16:creationId xmlns:a16="http://schemas.microsoft.com/office/drawing/2014/main" id="{118193B3-A31D-4F30-9D90-43B25D3AA61E}"/>
              </a:ext>
            </a:extLst>
          </p:cNvPr>
          <p:cNvSpPr txBox="1"/>
          <p:nvPr/>
        </p:nvSpPr>
        <p:spPr>
          <a:xfrm>
            <a:off x="5234499" y="2545177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63240-T00-T000-H01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27" name="図 226">
            <a:extLst>
              <a:ext uri="{FF2B5EF4-FFF2-40B4-BE49-F238E27FC236}">
                <a16:creationId xmlns:a16="http://schemas.microsoft.com/office/drawing/2014/main" id="{05DC8800-3E2D-4F75-A899-2B30D7A6ED7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2774193" y="2637742"/>
            <a:ext cx="1326146" cy="349109"/>
          </a:xfrm>
          <a:prstGeom prst="rect">
            <a:avLst/>
          </a:prstGeom>
        </p:spPr>
      </p:pic>
      <p:pic>
        <p:nvPicPr>
          <p:cNvPr id="228" name="図 45">
            <a:extLst>
              <a:ext uri="{FF2B5EF4-FFF2-40B4-BE49-F238E27FC236}">
                <a16:creationId xmlns:a16="http://schemas.microsoft.com/office/drawing/2014/main" id="{3A478F5B-1D60-4D8D-89B7-0FA8661725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7975" y="2696956"/>
            <a:ext cx="937311" cy="166278"/>
          </a:xfrm>
          <a:prstGeom prst="rect">
            <a:avLst/>
          </a:prstGeom>
        </p:spPr>
      </p:pic>
      <p:sp>
        <p:nvSpPr>
          <p:cNvPr id="229" name="テキスト ボックス 51">
            <a:extLst>
              <a:ext uri="{FF2B5EF4-FFF2-40B4-BE49-F238E27FC236}">
                <a16:creationId xmlns:a16="http://schemas.microsoft.com/office/drawing/2014/main" id="{780B7747-A459-42AB-A774-E14E81E67A53}"/>
              </a:ext>
            </a:extLst>
          </p:cNvPr>
          <p:cNvSpPr txBox="1"/>
          <p:nvPr/>
        </p:nvSpPr>
        <p:spPr>
          <a:xfrm>
            <a:off x="2747359" y="2691805"/>
            <a:ext cx="141571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Stock &amp; Staging area 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EFC306C-1818-6532-9367-5EEAA866D72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2759538" y="3686694"/>
            <a:ext cx="1326146" cy="349109"/>
          </a:xfrm>
          <a:prstGeom prst="rect">
            <a:avLst/>
          </a:prstGeom>
        </p:spPr>
      </p:pic>
      <p:pic>
        <p:nvPicPr>
          <p:cNvPr id="6" name="図 45">
            <a:extLst>
              <a:ext uri="{FF2B5EF4-FFF2-40B4-BE49-F238E27FC236}">
                <a16:creationId xmlns:a16="http://schemas.microsoft.com/office/drawing/2014/main" id="{65A40BD3-A7F3-1BBF-EFEF-C12B590C8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3320" y="3745908"/>
            <a:ext cx="937311" cy="166278"/>
          </a:xfrm>
          <a:prstGeom prst="rect">
            <a:avLst/>
          </a:prstGeom>
        </p:spPr>
      </p:pic>
      <p:sp>
        <p:nvSpPr>
          <p:cNvPr id="8" name="テキスト ボックス 51">
            <a:extLst>
              <a:ext uri="{FF2B5EF4-FFF2-40B4-BE49-F238E27FC236}">
                <a16:creationId xmlns:a16="http://schemas.microsoft.com/office/drawing/2014/main" id="{2FF7B2FF-9A7C-2F83-9A8D-E7CA2C75719A}"/>
              </a:ext>
            </a:extLst>
          </p:cNvPr>
          <p:cNvSpPr txBox="1"/>
          <p:nvPr/>
        </p:nvSpPr>
        <p:spPr>
          <a:xfrm>
            <a:off x="2732704" y="3740757"/>
            <a:ext cx="141571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App Close 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B0F5F32-45AF-43AA-48CF-50A0475506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80278" y="3135544"/>
            <a:ext cx="1305992" cy="309046"/>
          </a:xfrm>
          <a:prstGeom prst="rect">
            <a:avLst/>
          </a:prstGeom>
        </p:spPr>
      </p:pic>
      <p:pic>
        <p:nvPicPr>
          <p:cNvPr id="11" name="図 8">
            <a:extLst>
              <a:ext uri="{FF2B5EF4-FFF2-40B4-BE49-F238E27FC236}">
                <a16:creationId xmlns:a16="http://schemas.microsoft.com/office/drawing/2014/main" id="{B6E74D1F-D410-BC20-E2E3-E81EA7952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5219" y="2958078"/>
            <a:ext cx="1303133" cy="38103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62C3F73D-3E26-BE27-7AAB-947199CE305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2761999" y="2993165"/>
            <a:ext cx="1326146" cy="349109"/>
          </a:xfrm>
          <a:prstGeom prst="rect">
            <a:avLst/>
          </a:prstGeom>
        </p:spPr>
      </p:pic>
      <p:pic>
        <p:nvPicPr>
          <p:cNvPr id="14" name="図 45">
            <a:extLst>
              <a:ext uri="{FF2B5EF4-FFF2-40B4-BE49-F238E27FC236}">
                <a16:creationId xmlns:a16="http://schemas.microsoft.com/office/drawing/2014/main" id="{78D95A9C-ECCD-36E2-7413-6683362C25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5781" y="3052379"/>
            <a:ext cx="937311" cy="166278"/>
          </a:xfrm>
          <a:prstGeom prst="rect">
            <a:avLst/>
          </a:prstGeom>
        </p:spPr>
      </p:pic>
      <p:sp>
        <p:nvSpPr>
          <p:cNvPr id="15" name="テキスト ボックス 51">
            <a:extLst>
              <a:ext uri="{FF2B5EF4-FFF2-40B4-BE49-F238E27FC236}">
                <a16:creationId xmlns:a16="http://schemas.microsoft.com/office/drawing/2014/main" id="{6FE91ED6-D786-B17E-AA6C-3B59EE2EA290}"/>
              </a:ext>
            </a:extLst>
          </p:cNvPr>
          <p:cNvSpPr txBox="1"/>
          <p:nvPr/>
        </p:nvSpPr>
        <p:spPr>
          <a:xfrm>
            <a:off x="2735165" y="3047228"/>
            <a:ext cx="141571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Outer Packing area</a:t>
            </a:r>
            <a:r>
              <a:rPr kumimoji="1" lang="ja-JP" altLang="en-US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62AA427B-5DEC-83AF-71EC-3952F8ADA9B7}"/>
              </a:ext>
            </a:extLst>
          </p:cNvPr>
          <p:cNvSpPr/>
          <p:nvPr/>
        </p:nvSpPr>
        <p:spPr>
          <a:xfrm>
            <a:off x="5190146" y="2779769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19" name="テキスト ボックス 285">
            <a:extLst>
              <a:ext uri="{FF2B5EF4-FFF2-40B4-BE49-F238E27FC236}">
                <a16:creationId xmlns:a16="http://schemas.microsoft.com/office/drawing/2014/main" id="{C6869BBF-1D50-94E6-B74D-31542E23C1BE}"/>
              </a:ext>
            </a:extLst>
          </p:cNvPr>
          <p:cNvSpPr txBox="1"/>
          <p:nvPr/>
        </p:nvSpPr>
        <p:spPr>
          <a:xfrm>
            <a:off x="5234499" y="2769073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-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テキスト ボックス 135">
            <a:extLst>
              <a:ext uri="{FF2B5EF4-FFF2-40B4-BE49-F238E27FC236}">
                <a16:creationId xmlns:a16="http://schemas.microsoft.com/office/drawing/2014/main" id="{EF9CFD1F-7CB6-BC5A-7460-09C288874EFE}"/>
              </a:ext>
            </a:extLst>
          </p:cNvPr>
          <p:cNvSpPr txBox="1"/>
          <p:nvPr/>
        </p:nvSpPr>
        <p:spPr>
          <a:xfrm>
            <a:off x="4615040" y="2970666"/>
            <a:ext cx="7576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F2A34847-F81C-901B-21B7-EA9BADEF7989}"/>
              </a:ext>
            </a:extLst>
          </p:cNvPr>
          <p:cNvSpPr/>
          <p:nvPr/>
        </p:nvSpPr>
        <p:spPr>
          <a:xfrm>
            <a:off x="5189835" y="3005136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85">
            <a:extLst>
              <a:ext uri="{FF2B5EF4-FFF2-40B4-BE49-F238E27FC236}">
                <a16:creationId xmlns:a16="http://schemas.microsoft.com/office/drawing/2014/main" id="{A9B04983-1F46-8C52-EA7B-3F71A081AF79}"/>
              </a:ext>
            </a:extLst>
          </p:cNvPr>
          <p:cNvSpPr txBox="1"/>
          <p:nvPr/>
        </p:nvSpPr>
        <p:spPr>
          <a:xfrm>
            <a:off x="5234188" y="2994440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88A-11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051A9492-8A72-3924-5F10-950B5FC6FFB2}"/>
              </a:ext>
            </a:extLst>
          </p:cNvPr>
          <p:cNvSpPr/>
          <p:nvPr/>
        </p:nvSpPr>
        <p:spPr>
          <a:xfrm>
            <a:off x="5194097" y="3233938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24" name="テキスト ボックス 285">
            <a:extLst>
              <a:ext uri="{FF2B5EF4-FFF2-40B4-BE49-F238E27FC236}">
                <a16:creationId xmlns:a16="http://schemas.microsoft.com/office/drawing/2014/main" id="{D45C0A52-823D-A1EF-350D-07F71664C66A}"/>
              </a:ext>
            </a:extLst>
          </p:cNvPr>
          <p:cNvSpPr txBox="1"/>
          <p:nvPr/>
        </p:nvSpPr>
        <p:spPr>
          <a:xfrm>
            <a:off x="5238450" y="3223242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C39DCFAB-41C4-16EA-7741-C001CCD6EB9E}"/>
              </a:ext>
            </a:extLst>
          </p:cNvPr>
          <p:cNvSpPr txBox="1"/>
          <p:nvPr/>
        </p:nvSpPr>
        <p:spPr>
          <a:xfrm>
            <a:off x="537846" y="4101205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4.Receiving area select</a:t>
            </a:r>
            <a:endParaRPr kumimoji="1" lang="ja-JP" altLang="en-US" sz="1100" dirty="0"/>
          </a:p>
        </p:txBody>
      </p:sp>
      <p:pic>
        <p:nvPicPr>
          <p:cNvPr id="30" name="รูปภาพ 3">
            <a:extLst>
              <a:ext uri="{FF2B5EF4-FFF2-40B4-BE49-F238E27FC236}">
                <a16:creationId xmlns:a16="http://schemas.microsoft.com/office/drawing/2014/main" id="{5DB217BD-58CD-75BF-8752-D532DDA9C55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12" y="4366985"/>
            <a:ext cx="1716979" cy="2217799"/>
          </a:xfrm>
          <a:prstGeom prst="rect">
            <a:avLst/>
          </a:prstGeom>
        </p:spPr>
      </p:pic>
      <p:pic>
        <p:nvPicPr>
          <p:cNvPr id="33" name="図 119">
            <a:extLst>
              <a:ext uri="{FF2B5EF4-FFF2-40B4-BE49-F238E27FC236}">
                <a16:creationId xmlns:a16="http://schemas.microsoft.com/office/drawing/2014/main" id="{8CBEAD82-9B97-B090-371B-930DE78D3B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259" y="4487089"/>
            <a:ext cx="1182132" cy="177846"/>
          </a:xfrm>
          <a:prstGeom prst="rect">
            <a:avLst/>
          </a:prstGeom>
        </p:spPr>
      </p:pic>
      <p:sp>
        <p:nvSpPr>
          <p:cNvPr id="34" name="テキスト ボックス 120">
            <a:extLst>
              <a:ext uri="{FF2B5EF4-FFF2-40B4-BE49-F238E27FC236}">
                <a16:creationId xmlns:a16="http://schemas.microsoft.com/office/drawing/2014/main" id="{F36771B4-83B3-73CE-DB1C-FC1F7978BDA3}"/>
              </a:ext>
            </a:extLst>
          </p:cNvPr>
          <p:cNvSpPr txBox="1"/>
          <p:nvPr/>
        </p:nvSpPr>
        <p:spPr>
          <a:xfrm>
            <a:off x="562511" y="4455226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Receiving area</a:t>
            </a:r>
          </a:p>
        </p:txBody>
      </p:sp>
      <p:pic>
        <p:nvPicPr>
          <p:cNvPr id="42" name="図 124">
            <a:extLst>
              <a:ext uri="{FF2B5EF4-FFF2-40B4-BE49-F238E27FC236}">
                <a16:creationId xmlns:a16="http://schemas.microsoft.com/office/drawing/2014/main" id="{BAA69BBE-3472-A770-6281-B9E4D0BAA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115" y="4702533"/>
            <a:ext cx="1492073" cy="1579717"/>
          </a:xfrm>
          <a:prstGeom prst="rect">
            <a:avLst/>
          </a:prstGeom>
        </p:spPr>
      </p:pic>
      <p:sp>
        <p:nvSpPr>
          <p:cNvPr id="43" name="テキスト ボックス 127">
            <a:extLst>
              <a:ext uri="{FF2B5EF4-FFF2-40B4-BE49-F238E27FC236}">
                <a16:creationId xmlns:a16="http://schemas.microsoft.com/office/drawing/2014/main" id="{1E2D655E-8355-D030-02B5-4EF10DC95121}"/>
              </a:ext>
            </a:extLst>
          </p:cNvPr>
          <p:cNvSpPr txBox="1"/>
          <p:nvPr/>
        </p:nvSpPr>
        <p:spPr>
          <a:xfrm>
            <a:off x="627901" y="6310663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5" name="図 44">
            <a:extLst>
              <a:ext uri="{FF2B5EF4-FFF2-40B4-BE49-F238E27FC236}">
                <a16:creationId xmlns:a16="http://schemas.microsoft.com/office/drawing/2014/main" id="{57D01761-4C3D-1577-E4B2-D06CA61E164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616846" y="6323540"/>
            <a:ext cx="369329" cy="250725"/>
          </a:xfrm>
          <a:prstGeom prst="rect">
            <a:avLst/>
          </a:prstGeom>
        </p:spPr>
      </p:pic>
      <p:sp>
        <p:nvSpPr>
          <p:cNvPr id="49" name="テキスト ボックス 135">
            <a:extLst>
              <a:ext uri="{FF2B5EF4-FFF2-40B4-BE49-F238E27FC236}">
                <a16:creationId xmlns:a16="http://schemas.microsoft.com/office/drawing/2014/main" id="{7876B012-F784-3FBD-A44D-356847BAB2AE}"/>
              </a:ext>
            </a:extLst>
          </p:cNvPr>
          <p:cNvSpPr txBox="1"/>
          <p:nvPr/>
        </p:nvSpPr>
        <p:spPr>
          <a:xfrm>
            <a:off x="520379" y="4667887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Connect tablet : Connected #001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26864EAB-DD9F-2BF4-4F4E-93943A82EC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1335" y="6361680"/>
            <a:ext cx="266258" cy="135957"/>
          </a:xfrm>
          <a:prstGeom prst="rect">
            <a:avLst/>
          </a:prstGeom>
        </p:spPr>
      </p:pic>
      <p:sp>
        <p:nvSpPr>
          <p:cNvPr id="51" name="テキスト ボックス 285">
            <a:extLst>
              <a:ext uri="{FF2B5EF4-FFF2-40B4-BE49-F238E27FC236}">
                <a16:creationId xmlns:a16="http://schemas.microsoft.com/office/drawing/2014/main" id="{0C1E474A-3713-F26A-9E73-70CE8008EA9E}"/>
              </a:ext>
            </a:extLst>
          </p:cNvPr>
          <p:cNvSpPr txBox="1"/>
          <p:nvPr/>
        </p:nvSpPr>
        <p:spPr>
          <a:xfrm>
            <a:off x="550508" y="6317891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40" name="テキスト ボックス 127">
            <a:extLst>
              <a:ext uri="{FF2B5EF4-FFF2-40B4-BE49-F238E27FC236}">
                <a16:creationId xmlns:a16="http://schemas.microsoft.com/office/drawing/2014/main" id="{FDD5FE95-1DD7-4F1C-9C58-D9685A352159}"/>
              </a:ext>
            </a:extLst>
          </p:cNvPr>
          <p:cNvSpPr txBox="1"/>
          <p:nvPr/>
        </p:nvSpPr>
        <p:spPr>
          <a:xfrm>
            <a:off x="1819470" y="6311349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41" name="図 340">
            <a:extLst>
              <a:ext uri="{FF2B5EF4-FFF2-40B4-BE49-F238E27FC236}">
                <a16:creationId xmlns:a16="http://schemas.microsoft.com/office/drawing/2014/main" id="{7480B6C6-13F1-42C6-AFD5-BBFB5FCF768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1808415" y="6324226"/>
            <a:ext cx="369329" cy="250725"/>
          </a:xfrm>
          <a:prstGeom prst="rect">
            <a:avLst/>
          </a:prstGeom>
        </p:spPr>
      </p:pic>
      <p:pic>
        <p:nvPicPr>
          <p:cNvPr id="342" name="図 341">
            <a:extLst>
              <a:ext uri="{FF2B5EF4-FFF2-40B4-BE49-F238E27FC236}">
                <a16:creationId xmlns:a16="http://schemas.microsoft.com/office/drawing/2014/main" id="{6CCF4668-CF18-4107-9725-CDF495EE9B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52904" y="6362366"/>
            <a:ext cx="266258" cy="135957"/>
          </a:xfrm>
          <a:prstGeom prst="rect">
            <a:avLst/>
          </a:prstGeom>
        </p:spPr>
      </p:pic>
      <p:sp>
        <p:nvSpPr>
          <p:cNvPr id="343" name="テキスト ボックス 285">
            <a:extLst>
              <a:ext uri="{FF2B5EF4-FFF2-40B4-BE49-F238E27FC236}">
                <a16:creationId xmlns:a16="http://schemas.microsoft.com/office/drawing/2014/main" id="{87175823-06DC-4675-AF36-462AE3F6BB88}"/>
              </a:ext>
            </a:extLst>
          </p:cNvPr>
          <p:cNvSpPr txBox="1"/>
          <p:nvPr/>
        </p:nvSpPr>
        <p:spPr>
          <a:xfrm>
            <a:off x="1742077" y="6318577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Back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45" name="図 344">
            <a:extLst>
              <a:ext uri="{FF2B5EF4-FFF2-40B4-BE49-F238E27FC236}">
                <a16:creationId xmlns:a16="http://schemas.microsoft.com/office/drawing/2014/main" id="{7241745C-8C03-47D2-ACF2-49DAA7FA723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696397" y="5485533"/>
            <a:ext cx="183806" cy="250725"/>
          </a:xfrm>
          <a:prstGeom prst="rect">
            <a:avLst/>
          </a:prstGeom>
        </p:spPr>
      </p:pic>
      <p:pic>
        <p:nvPicPr>
          <p:cNvPr id="346" name="図 345">
            <a:extLst>
              <a:ext uri="{FF2B5EF4-FFF2-40B4-BE49-F238E27FC236}">
                <a16:creationId xmlns:a16="http://schemas.microsoft.com/office/drawing/2014/main" id="{3DA89248-A653-44E1-A41F-0EC4A834FB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885" y="5523673"/>
            <a:ext cx="112166" cy="135957"/>
          </a:xfrm>
          <a:prstGeom prst="rect">
            <a:avLst/>
          </a:prstGeom>
        </p:spPr>
      </p:pic>
      <p:sp>
        <p:nvSpPr>
          <p:cNvPr id="347" name="テキスト ボックス 285">
            <a:extLst>
              <a:ext uri="{FF2B5EF4-FFF2-40B4-BE49-F238E27FC236}">
                <a16:creationId xmlns:a16="http://schemas.microsoft.com/office/drawing/2014/main" id="{A583D7E5-5218-4C8F-A450-D2F40C6B0754}"/>
              </a:ext>
            </a:extLst>
          </p:cNvPr>
          <p:cNvSpPr txBox="1"/>
          <p:nvPr/>
        </p:nvSpPr>
        <p:spPr>
          <a:xfrm>
            <a:off x="726579" y="5523064"/>
            <a:ext cx="141422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9" name="図 124">
            <a:extLst>
              <a:ext uri="{FF2B5EF4-FFF2-40B4-BE49-F238E27FC236}">
                <a16:creationId xmlns:a16="http://schemas.microsoft.com/office/drawing/2014/main" id="{D2A35EE0-5C62-7312-01F2-8F09D27CA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97" y="4863650"/>
            <a:ext cx="1492073" cy="241737"/>
          </a:xfrm>
          <a:prstGeom prst="rect">
            <a:avLst/>
          </a:prstGeom>
        </p:spPr>
      </p:pic>
      <p:sp>
        <p:nvSpPr>
          <p:cNvPr id="70" name="テキスト ボックス 135">
            <a:extLst>
              <a:ext uri="{FF2B5EF4-FFF2-40B4-BE49-F238E27FC236}">
                <a16:creationId xmlns:a16="http://schemas.microsoft.com/office/drawing/2014/main" id="{D41F6C39-1D69-5B79-A553-3F6E9521779C}"/>
              </a:ext>
            </a:extLst>
          </p:cNvPr>
          <p:cNvSpPr txBox="1"/>
          <p:nvPr/>
        </p:nvSpPr>
        <p:spPr>
          <a:xfrm>
            <a:off x="538628" y="4887504"/>
            <a:ext cx="8559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1" name="テキスト ボックス 135">
            <a:extLst>
              <a:ext uri="{FF2B5EF4-FFF2-40B4-BE49-F238E27FC236}">
                <a16:creationId xmlns:a16="http://schemas.microsoft.com/office/drawing/2014/main" id="{5544361C-39A9-3764-DDA8-C8E1394FFC26}"/>
              </a:ext>
            </a:extLst>
          </p:cNvPr>
          <p:cNvSpPr txBox="1"/>
          <p:nvPr/>
        </p:nvSpPr>
        <p:spPr>
          <a:xfrm>
            <a:off x="546577" y="5103589"/>
            <a:ext cx="97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Parts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A0F64104-50FA-DA84-183D-5113175E0844}"/>
              </a:ext>
            </a:extLst>
          </p:cNvPr>
          <p:cNvSpPr/>
          <p:nvPr/>
        </p:nvSpPr>
        <p:spPr>
          <a:xfrm>
            <a:off x="1122880" y="4915568"/>
            <a:ext cx="1060390" cy="1684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30BC9C63-9CB1-DE9F-D5FA-536780038CC0}"/>
              </a:ext>
            </a:extLst>
          </p:cNvPr>
          <p:cNvSpPr/>
          <p:nvPr/>
        </p:nvSpPr>
        <p:spPr>
          <a:xfrm>
            <a:off x="1121372" y="5130774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74" name="テキスト ボックス 285">
            <a:extLst>
              <a:ext uri="{FF2B5EF4-FFF2-40B4-BE49-F238E27FC236}">
                <a16:creationId xmlns:a16="http://schemas.microsoft.com/office/drawing/2014/main" id="{E87E9E2A-3380-E6B5-0BE6-492E87AF089D}"/>
              </a:ext>
            </a:extLst>
          </p:cNvPr>
          <p:cNvSpPr txBox="1"/>
          <p:nvPr/>
        </p:nvSpPr>
        <p:spPr>
          <a:xfrm>
            <a:off x="1154502" y="4893623"/>
            <a:ext cx="1009952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5" name="テキスト ボックス 285">
            <a:extLst>
              <a:ext uri="{FF2B5EF4-FFF2-40B4-BE49-F238E27FC236}">
                <a16:creationId xmlns:a16="http://schemas.microsoft.com/office/drawing/2014/main" id="{51081DC0-7201-60B8-925D-9D54CCC94351}"/>
              </a:ext>
            </a:extLst>
          </p:cNvPr>
          <p:cNvSpPr txBox="1"/>
          <p:nvPr/>
        </p:nvSpPr>
        <p:spPr>
          <a:xfrm>
            <a:off x="1165725" y="5120078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63240-T00-T000-H01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42F6A688-20EC-FD05-3D9C-EF4223A61104}"/>
              </a:ext>
            </a:extLst>
          </p:cNvPr>
          <p:cNvSpPr/>
          <p:nvPr/>
        </p:nvSpPr>
        <p:spPr>
          <a:xfrm>
            <a:off x="1117678" y="5511625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78" name="テキスト ボックス 285">
            <a:extLst>
              <a:ext uri="{FF2B5EF4-FFF2-40B4-BE49-F238E27FC236}">
                <a16:creationId xmlns:a16="http://schemas.microsoft.com/office/drawing/2014/main" id="{7CE492F5-21F4-4271-4A3E-2DCE5CD83F81}"/>
              </a:ext>
            </a:extLst>
          </p:cNvPr>
          <p:cNvSpPr txBox="1"/>
          <p:nvPr/>
        </p:nvSpPr>
        <p:spPr>
          <a:xfrm>
            <a:off x="1162031" y="5500929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OD10T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EB37B97A-2641-4E3A-546D-0159B383E1D8}"/>
              </a:ext>
            </a:extLst>
          </p:cNvPr>
          <p:cNvSpPr/>
          <p:nvPr/>
        </p:nvSpPr>
        <p:spPr>
          <a:xfrm>
            <a:off x="1115492" y="5715697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81" name="テキスト ボックス 285">
            <a:extLst>
              <a:ext uri="{FF2B5EF4-FFF2-40B4-BE49-F238E27FC236}">
                <a16:creationId xmlns:a16="http://schemas.microsoft.com/office/drawing/2014/main" id="{CB0D8130-D333-EB55-0C85-2C7070207E1A}"/>
              </a:ext>
            </a:extLst>
          </p:cNvPr>
          <p:cNvSpPr txBox="1"/>
          <p:nvPr/>
        </p:nvSpPr>
        <p:spPr>
          <a:xfrm>
            <a:off x="1159845" y="5705001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OD11T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3" name="正方形/長方形 82">
            <a:extLst>
              <a:ext uri="{FF2B5EF4-FFF2-40B4-BE49-F238E27FC236}">
                <a16:creationId xmlns:a16="http://schemas.microsoft.com/office/drawing/2014/main" id="{5971B131-6BBF-807C-EDAA-A3B2168DA9C4}"/>
              </a:ext>
            </a:extLst>
          </p:cNvPr>
          <p:cNvSpPr/>
          <p:nvPr/>
        </p:nvSpPr>
        <p:spPr>
          <a:xfrm>
            <a:off x="1115492" y="5926262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84" name="テキスト ボックス 285">
            <a:extLst>
              <a:ext uri="{FF2B5EF4-FFF2-40B4-BE49-F238E27FC236}">
                <a16:creationId xmlns:a16="http://schemas.microsoft.com/office/drawing/2014/main" id="{69925598-5854-3D9F-BC75-97A25C98015E}"/>
              </a:ext>
            </a:extLst>
          </p:cNvPr>
          <p:cNvSpPr txBox="1"/>
          <p:nvPr/>
        </p:nvSpPr>
        <p:spPr>
          <a:xfrm>
            <a:off x="1159845" y="5915566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OD12T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29AC0EA9-8CEC-A208-D7CD-CE00A6973A15}"/>
              </a:ext>
            </a:extLst>
          </p:cNvPr>
          <p:cNvSpPr/>
          <p:nvPr/>
        </p:nvSpPr>
        <p:spPr>
          <a:xfrm>
            <a:off x="1117678" y="6131628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87" name="テキスト ボックス 285">
            <a:extLst>
              <a:ext uri="{FF2B5EF4-FFF2-40B4-BE49-F238E27FC236}">
                <a16:creationId xmlns:a16="http://schemas.microsoft.com/office/drawing/2014/main" id="{A99F9995-B00A-2E01-93D2-CA5BC7AB4687}"/>
              </a:ext>
            </a:extLst>
          </p:cNvPr>
          <p:cNvSpPr txBox="1"/>
          <p:nvPr/>
        </p:nvSpPr>
        <p:spPr>
          <a:xfrm>
            <a:off x="1162031" y="6120932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OD13T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8" name="テキスト ボックス 135">
            <a:extLst>
              <a:ext uri="{FF2B5EF4-FFF2-40B4-BE49-F238E27FC236}">
                <a16:creationId xmlns:a16="http://schemas.microsoft.com/office/drawing/2014/main" id="{E65F56CD-AA98-0D3A-40C9-3C75F0A6F5E0}"/>
              </a:ext>
            </a:extLst>
          </p:cNvPr>
          <p:cNvSpPr txBox="1"/>
          <p:nvPr/>
        </p:nvSpPr>
        <p:spPr>
          <a:xfrm>
            <a:off x="565115" y="5345812"/>
            <a:ext cx="1699482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Please select the number that matches the marking no.</a:t>
            </a:r>
            <a:endParaRPr kumimoji="1" lang="ja-JP" altLang="en-US" sz="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89" name="図 88">
            <a:extLst>
              <a:ext uri="{FF2B5EF4-FFF2-40B4-BE49-F238E27FC236}">
                <a16:creationId xmlns:a16="http://schemas.microsoft.com/office/drawing/2014/main" id="{8C419A6B-B1B5-BE4B-D298-220AF393841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591" r="7595" b="3165"/>
          <a:stretch/>
        </p:blipFill>
        <p:spPr>
          <a:xfrm>
            <a:off x="696397" y="5705548"/>
            <a:ext cx="183806" cy="236250"/>
          </a:xfrm>
          <a:prstGeom prst="rect">
            <a:avLst/>
          </a:prstGeom>
        </p:spPr>
      </p:pic>
      <p:pic>
        <p:nvPicPr>
          <p:cNvPr id="93" name="図 92">
            <a:extLst>
              <a:ext uri="{FF2B5EF4-FFF2-40B4-BE49-F238E27FC236}">
                <a16:creationId xmlns:a16="http://schemas.microsoft.com/office/drawing/2014/main" id="{04B15310-C412-1294-6D83-0F99008E75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885" y="5729213"/>
            <a:ext cx="112166" cy="135957"/>
          </a:xfrm>
          <a:prstGeom prst="rect">
            <a:avLst/>
          </a:prstGeom>
        </p:spPr>
      </p:pic>
      <p:sp>
        <p:nvSpPr>
          <p:cNvPr id="94" name="テキスト ボックス 285">
            <a:extLst>
              <a:ext uri="{FF2B5EF4-FFF2-40B4-BE49-F238E27FC236}">
                <a16:creationId xmlns:a16="http://schemas.microsoft.com/office/drawing/2014/main" id="{14F8846B-D6B0-DA4F-5900-903A024BFEC6}"/>
              </a:ext>
            </a:extLst>
          </p:cNvPr>
          <p:cNvSpPr txBox="1"/>
          <p:nvPr/>
        </p:nvSpPr>
        <p:spPr>
          <a:xfrm>
            <a:off x="726579" y="5728604"/>
            <a:ext cx="141422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5" name="図 104">
            <a:extLst>
              <a:ext uri="{FF2B5EF4-FFF2-40B4-BE49-F238E27FC236}">
                <a16:creationId xmlns:a16="http://schemas.microsoft.com/office/drawing/2014/main" id="{8AD6E9A5-5E34-9CC0-7215-864F5AF3BEA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591" r="7595" b="3165"/>
          <a:stretch/>
        </p:blipFill>
        <p:spPr>
          <a:xfrm>
            <a:off x="696397" y="5907804"/>
            <a:ext cx="183806" cy="236250"/>
          </a:xfrm>
          <a:prstGeom prst="rect">
            <a:avLst/>
          </a:prstGeom>
        </p:spPr>
      </p:pic>
      <p:pic>
        <p:nvPicPr>
          <p:cNvPr id="106" name="図 105">
            <a:extLst>
              <a:ext uri="{FF2B5EF4-FFF2-40B4-BE49-F238E27FC236}">
                <a16:creationId xmlns:a16="http://schemas.microsoft.com/office/drawing/2014/main" id="{84ED2481-01EA-8ACE-9B5B-F597B79272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885" y="5931469"/>
            <a:ext cx="112166" cy="135957"/>
          </a:xfrm>
          <a:prstGeom prst="rect">
            <a:avLst/>
          </a:prstGeom>
        </p:spPr>
      </p:pic>
      <p:sp>
        <p:nvSpPr>
          <p:cNvPr id="108" name="テキスト ボックス 285">
            <a:extLst>
              <a:ext uri="{FF2B5EF4-FFF2-40B4-BE49-F238E27FC236}">
                <a16:creationId xmlns:a16="http://schemas.microsoft.com/office/drawing/2014/main" id="{F593AB78-D447-6DCB-96EC-04811AB90C07}"/>
              </a:ext>
            </a:extLst>
          </p:cNvPr>
          <p:cNvSpPr txBox="1"/>
          <p:nvPr/>
        </p:nvSpPr>
        <p:spPr>
          <a:xfrm>
            <a:off x="726579" y="5930860"/>
            <a:ext cx="141422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３</a:t>
            </a:r>
          </a:p>
        </p:txBody>
      </p:sp>
      <p:pic>
        <p:nvPicPr>
          <p:cNvPr id="109" name="図 108">
            <a:extLst>
              <a:ext uri="{FF2B5EF4-FFF2-40B4-BE49-F238E27FC236}">
                <a16:creationId xmlns:a16="http://schemas.microsoft.com/office/drawing/2014/main" id="{FAE22A17-DF11-FE1F-9D27-CF6D5FB924F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591" r="7595" b="12148"/>
          <a:stretch/>
        </p:blipFill>
        <p:spPr>
          <a:xfrm>
            <a:off x="696685" y="6107399"/>
            <a:ext cx="183806" cy="212991"/>
          </a:xfrm>
          <a:prstGeom prst="rect">
            <a:avLst/>
          </a:prstGeom>
        </p:spPr>
      </p:pic>
      <p:pic>
        <p:nvPicPr>
          <p:cNvPr id="116" name="図 115">
            <a:extLst>
              <a:ext uri="{FF2B5EF4-FFF2-40B4-BE49-F238E27FC236}">
                <a16:creationId xmlns:a16="http://schemas.microsoft.com/office/drawing/2014/main" id="{18BAF762-FCE9-BB9C-C861-42F60138F5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1173" y="6131064"/>
            <a:ext cx="112166" cy="135957"/>
          </a:xfrm>
          <a:prstGeom prst="rect">
            <a:avLst/>
          </a:prstGeom>
        </p:spPr>
      </p:pic>
      <p:sp>
        <p:nvSpPr>
          <p:cNvPr id="118" name="テキスト ボックス 285">
            <a:extLst>
              <a:ext uri="{FF2B5EF4-FFF2-40B4-BE49-F238E27FC236}">
                <a16:creationId xmlns:a16="http://schemas.microsoft.com/office/drawing/2014/main" id="{0C45BA7B-E275-6826-EEBF-90ED407F4E84}"/>
              </a:ext>
            </a:extLst>
          </p:cNvPr>
          <p:cNvSpPr txBox="1"/>
          <p:nvPr/>
        </p:nvSpPr>
        <p:spPr>
          <a:xfrm>
            <a:off x="726867" y="6130455"/>
            <a:ext cx="141422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19" name="図 50">
            <a:extLst>
              <a:ext uri="{FF2B5EF4-FFF2-40B4-BE49-F238E27FC236}">
                <a16:creationId xmlns:a16="http://schemas.microsoft.com/office/drawing/2014/main" id="{9A717CFC-91C5-0E4F-F910-8F79F1C1C11C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95" r="1966" b="5457"/>
          <a:stretch/>
        </p:blipFill>
        <p:spPr bwMode="auto">
          <a:xfrm>
            <a:off x="2594793" y="4725114"/>
            <a:ext cx="1631835" cy="6164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126" name="正方形/長方形 125">
            <a:extLst>
              <a:ext uri="{FF2B5EF4-FFF2-40B4-BE49-F238E27FC236}">
                <a16:creationId xmlns:a16="http://schemas.microsoft.com/office/drawing/2014/main" id="{0C4D1414-6EA5-C96C-DA19-F0D4536825C4}"/>
              </a:ext>
            </a:extLst>
          </p:cNvPr>
          <p:cNvSpPr/>
          <p:nvPr/>
        </p:nvSpPr>
        <p:spPr>
          <a:xfrm>
            <a:off x="3030407" y="5075266"/>
            <a:ext cx="800398" cy="204202"/>
          </a:xfrm>
          <a:prstGeom prst="rect">
            <a:avLst/>
          </a:prstGeom>
          <a:solidFill>
            <a:srgbClr val="00B05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b="1" dirty="0">
                <a:solidFill>
                  <a:schemeClr val="bg1"/>
                </a:solidFill>
              </a:rPr>
              <a:t>OK </a:t>
            </a:r>
            <a:r>
              <a:rPr kumimoji="1" lang="en-US" altLang="ja-JP" sz="900" dirty="0">
                <a:solidFill>
                  <a:schemeClr val="bg1"/>
                </a:solidFill>
              </a:rPr>
              <a:t>[ENT]</a:t>
            </a:r>
            <a:endParaRPr kumimoji="1" lang="ja-JP" altLang="en-US" sz="1050" dirty="0">
              <a:solidFill>
                <a:schemeClr val="bg1"/>
              </a:solidFill>
            </a:endParaRPr>
          </a:p>
        </p:txBody>
      </p:sp>
      <p:pic>
        <p:nvPicPr>
          <p:cNvPr id="136" name="図 124">
            <a:extLst>
              <a:ext uri="{FF2B5EF4-FFF2-40B4-BE49-F238E27FC236}">
                <a16:creationId xmlns:a16="http://schemas.microsoft.com/office/drawing/2014/main" id="{B9394291-7D05-E748-B816-E08C09269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1812" y="4861598"/>
            <a:ext cx="1441748" cy="194768"/>
          </a:xfrm>
          <a:prstGeom prst="rect">
            <a:avLst/>
          </a:prstGeom>
        </p:spPr>
      </p:pic>
      <p:sp>
        <p:nvSpPr>
          <p:cNvPr id="154" name="テキスト ボックス 135">
            <a:extLst>
              <a:ext uri="{FF2B5EF4-FFF2-40B4-BE49-F238E27FC236}">
                <a16:creationId xmlns:a16="http://schemas.microsoft.com/office/drawing/2014/main" id="{51AE5D92-0CB5-B02B-69A2-10644E96D1F2}"/>
              </a:ext>
            </a:extLst>
          </p:cNvPr>
          <p:cNvSpPr txBox="1"/>
          <p:nvPr/>
        </p:nvSpPr>
        <p:spPr>
          <a:xfrm>
            <a:off x="2918442" y="4839697"/>
            <a:ext cx="9845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Matched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6" name="テキスト ボックス 127">
            <a:extLst>
              <a:ext uri="{FF2B5EF4-FFF2-40B4-BE49-F238E27FC236}">
                <a16:creationId xmlns:a16="http://schemas.microsoft.com/office/drawing/2014/main" id="{7C490911-B3D3-4A2D-C52A-713BA52CB6BB}"/>
              </a:ext>
            </a:extLst>
          </p:cNvPr>
          <p:cNvSpPr txBox="1"/>
          <p:nvPr/>
        </p:nvSpPr>
        <p:spPr>
          <a:xfrm>
            <a:off x="5875677" y="3773326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58" name="図 157">
            <a:extLst>
              <a:ext uri="{FF2B5EF4-FFF2-40B4-BE49-F238E27FC236}">
                <a16:creationId xmlns:a16="http://schemas.microsoft.com/office/drawing/2014/main" id="{579B4DBA-DD4B-BB78-203F-A11DDC9C5F4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5864622" y="3786203"/>
            <a:ext cx="369329" cy="250725"/>
          </a:xfrm>
          <a:prstGeom prst="rect">
            <a:avLst/>
          </a:prstGeom>
        </p:spPr>
      </p:pic>
      <p:pic>
        <p:nvPicPr>
          <p:cNvPr id="160" name="図 159">
            <a:extLst>
              <a:ext uri="{FF2B5EF4-FFF2-40B4-BE49-F238E27FC236}">
                <a16:creationId xmlns:a16="http://schemas.microsoft.com/office/drawing/2014/main" id="{9E6259D4-041B-E0D0-1946-7AC5C2E6E8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09111" y="3824343"/>
            <a:ext cx="266258" cy="135957"/>
          </a:xfrm>
          <a:prstGeom prst="rect">
            <a:avLst/>
          </a:prstGeom>
        </p:spPr>
      </p:pic>
      <p:sp>
        <p:nvSpPr>
          <p:cNvPr id="161" name="テキスト ボックス 285">
            <a:extLst>
              <a:ext uri="{FF2B5EF4-FFF2-40B4-BE49-F238E27FC236}">
                <a16:creationId xmlns:a16="http://schemas.microsoft.com/office/drawing/2014/main" id="{D9CF4F4E-0EB6-5C7D-8FC5-8D55E22EB3AB}"/>
              </a:ext>
            </a:extLst>
          </p:cNvPr>
          <p:cNvSpPr txBox="1"/>
          <p:nvPr/>
        </p:nvSpPr>
        <p:spPr>
          <a:xfrm>
            <a:off x="5798284" y="3780554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Back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62" name="図 50">
            <a:extLst>
              <a:ext uri="{FF2B5EF4-FFF2-40B4-BE49-F238E27FC236}">
                <a16:creationId xmlns:a16="http://schemas.microsoft.com/office/drawing/2014/main" id="{C1F311EF-6188-E335-E9A6-943BF21309A6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95" r="1966" b="5457"/>
          <a:stretch/>
        </p:blipFill>
        <p:spPr bwMode="auto">
          <a:xfrm>
            <a:off x="4660773" y="5947944"/>
            <a:ext cx="1631835" cy="6248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66" name="図 124">
            <a:extLst>
              <a:ext uri="{FF2B5EF4-FFF2-40B4-BE49-F238E27FC236}">
                <a16:creationId xmlns:a16="http://schemas.microsoft.com/office/drawing/2014/main" id="{80E5EF8A-3262-C736-E099-A6175F1F0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1967" y="6087405"/>
            <a:ext cx="1492073" cy="485369"/>
          </a:xfrm>
          <a:prstGeom prst="rect">
            <a:avLst/>
          </a:prstGeom>
        </p:spPr>
      </p:pic>
      <p:sp>
        <p:nvSpPr>
          <p:cNvPr id="167" name="テキスト ボックス 135">
            <a:extLst>
              <a:ext uri="{FF2B5EF4-FFF2-40B4-BE49-F238E27FC236}">
                <a16:creationId xmlns:a16="http://schemas.microsoft.com/office/drawing/2014/main" id="{4121579E-DBE1-C474-BE67-7070D153401B}"/>
              </a:ext>
            </a:extLst>
          </p:cNvPr>
          <p:cNvSpPr txBox="1"/>
          <p:nvPr/>
        </p:nvSpPr>
        <p:spPr>
          <a:xfrm>
            <a:off x="4584102" y="5946703"/>
            <a:ext cx="1810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No schedule</a:t>
            </a:r>
          </a:p>
          <a:p>
            <a:pPr algn="ctr"/>
            <a:r>
              <a:rPr kumimoji="1" lang="en-US" altLang="ja-JP" sz="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Please scan again.</a:t>
            </a:r>
          </a:p>
        </p:txBody>
      </p:sp>
      <p:sp>
        <p:nvSpPr>
          <p:cNvPr id="169" name="テキスト ボックス 168">
            <a:extLst>
              <a:ext uri="{FF2B5EF4-FFF2-40B4-BE49-F238E27FC236}">
                <a16:creationId xmlns:a16="http://schemas.microsoft.com/office/drawing/2014/main" id="{6B80D4FB-7634-E783-6CC3-FCCE8ECCF939}"/>
              </a:ext>
            </a:extLst>
          </p:cNvPr>
          <p:cNvSpPr txBox="1"/>
          <p:nvPr/>
        </p:nvSpPr>
        <p:spPr>
          <a:xfrm>
            <a:off x="4592417" y="5614434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7. Pop-up (No schedule)</a:t>
            </a:r>
            <a:endParaRPr kumimoji="1" lang="ja-JP" altLang="en-US" sz="1100" dirty="0"/>
          </a:p>
        </p:txBody>
      </p:sp>
      <p:sp>
        <p:nvSpPr>
          <p:cNvPr id="177" name="正方形/長方形 176">
            <a:extLst>
              <a:ext uri="{FF2B5EF4-FFF2-40B4-BE49-F238E27FC236}">
                <a16:creationId xmlns:a16="http://schemas.microsoft.com/office/drawing/2014/main" id="{08BD77F8-85D8-F1A0-FFB3-6617D1EDE4E3}"/>
              </a:ext>
            </a:extLst>
          </p:cNvPr>
          <p:cNvSpPr/>
          <p:nvPr/>
        </p:nvSpPr>
        <p:spPr>
          <a:xfrm>
            <a:off x="5096387" y="6298096"/>
            <a:ext cx="776804" cy="204202"/>
          </a:xfrm>
          <a:prstGeom prst="rect">
            <a:avLst/>
          </a:prstGeom>
          <a:solidFill>
            <a:srgbClr val="FF000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b="1" dirty="0">
                <a:solidFill>
                  <a:schemeClr val="bg1"/>
                </a:solidFill>
              </a:rPr>
              <a:t>NG </a:t>
            </a:r>
            <a:r>
              <a:rPr kumimoji="1" lang="en-US" altLang="ja-JP" sz="1000" dirty="0">
                <a:solidFill>
                  <a:schemeClr val="bg1"/>
                </a:solidFill>
              </a:rPr>
              <a:t>[ENT]</a:t>
            </a:r>
            <a:endParaRPr kumimoji="1" lang="ja-JP" altLang="en-US" sz="1050" dirty="0">
              <a:solidFill>
                <a:schemeClr val="bg1"/>
              </a:solidFill>
            </a:endParaRPr>
          </a:p>
        </p:txBody>
      </p:sp>
      <p:sp>
        <p:nvSpPr>
          <p:cNvPr id="178" name="テキスト ボックス 177">
            <a:extLst>
              <a:ext uri="{FF2B5EF4-FFF2-40B4-BE49-F238E27FC236}">
                <a16:creationId xmlns:a16="http://schemas.microsoft.com/office/drawing/2014/main" id="{F281D775-C89E-DD22-41C7-7225CCCBDBAC}"/>
              </a:ext>
            </a:extLst>
          </p:cNvPr>
          <p:cNvSpPr txBox="1"/>
          <p:nvPr/>
        </p:nvSpPr>
        <p:spPr>
          <a:xfrm>
            <a:off x="2393444" y="6645299"/>
            <a:ext cx="20300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8. Stock &amp; Staging area</a:t>
            </a:r>
            <a:endParaRPr kumimoji="1" lang="ja-JP" altLang="en-US" sz="1100" dirty="0"/>
          </a:p>
        </p:txBody>
      </p:sp>
      <p:pic>
        <p:nvPicPr>
          <p:cNvPr id="180" name="รูปภาพ 3">
            <a:extLst>
              <a:ext uri="{FF2B5EF4-FFF2-40B4-BE49-F238E27FC236}">
                <a16:creationId xmlns:a16="http://schemas.microsoft.com/office/drawing/2014/main" id="{4C770EE4-EE3E-327A-46F5-2CFE183AEB5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510" y="6911079"/>
            <a:ext cx="1716979" cy="2217799"/>
          </a:xfrm>
          <a:prstGeom prst="rect">
            <a:avLst/>
          </a:prstGeom>
        </p:spPr>
      </p:pic>
      <p:pic>
        <p:nvPicPr>
          <p:cNvPr id="185" name="図 119">
            <a:extLst>
              <a:ext uri="{FF2B5EF4-FFF2-40B4-BE49-F238E27FC236}">
                <a16:creationId xmlns:a16="http://schemas.microsoft.com/office/drawing/2014/main" id="{C9278C9E-AB40-FC49-B70D-3B4202533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8257" y="7031183"/>
            <a:ext cx="1182132" cy="177846"/>
          </a:xfrm>
          <a:prstGeom prst="rect">
            <a:avLst/>
          </a:prstGeom>
        </p:spPr>
      </p:pic>
      <p:sp>
        <p:nvSpPr>
          <p:cNvPr id="186" name="テキスト ボックス 120">
            <a:extLst>
              <a:ext uri="{FF2B5EF4-FFF2-40B4-BE49-F238E27FC236}">
                <a16:creationId xmlns:a16="http://schemas.microsoft.com/office/drawing/2014/main" id="{77AAFD93-1CF2-2827-65DA-EF1BD4679334}"/>
              </a:ext>
            </a:extLst>
          </p:cNvPr>
          <p:cNvSpPr txBox="1"/>
          <p:nvPr/>
        </p:nvSpPr>
        <p:spPr>
          <a:xfrm>
            <a:off x="2570509" y="6999320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Stock &amp; Staging area</a:t>
            </a:r>
          </a:p>
        </p:txBody>
      </p:sp>
      <p:pic>
        <p:nvPicPr>
          <p:cNvPr id="187" name="図 124">
            <a:extLst>
              <a:ext uri="{FF2B5EF4-FFF2-40B4-BE49-F238E27FC236}">
                <a16:creationId xmlns:a16="http://schemas.microsoft.com/office/drawing/2014/main" id="{ABCBEA19-7777-3B64-7E41-F93A90ECE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113" y="7233383"/>
            <a:ext cx="1492073" cy="1592962"/>
          </a:xfrm>
          <a:prstGeom prst="rect">
            <a:avLst/>
          </a:prstGeom>
        </p:spPr>
      </p:pic>
      <p:sp>
        <p:nvSpPr>
          <p:cNvPr id="188" name="テキスト ボックス 127">
            <a:extLst>
              <a:ext uri="{FF2B5EF4-FFF2-40B4-BE49-F238E27FC236}">
                <a16:creationId xmlns:a16="http://schemas.microsoft.com/office/drawing/2014/main" id="{DB2CE6BC-4A14-49E7-604E-FA32366F2715}"/>
              </a:ext>
            </a:extLst>
          </p:cNvPr>
          <p:cNvSpPr txBox="1"/>
          <p:nvPr/>
        </p:nvSpPr>
        <p:spPr>
          <a:xfrm>
            <a:off x="2635899" y="8854757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66" name="図 124">
            <a:extLst>
              <a:ext uri="{FF2B5EF4-FFF2-40B4-BE49-F238E27FC236}">
                <a16:creationId xmlns:a16="http://schemas.microsoft.com/office/drawing/2014/main" id="{5AF2F136-16C7-77D5-917E-1DD41D642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163" y="8853445"/>
            <a:ext cx="1677020" cy="258554"/>
          </a:xfrm>
          <a:prstGeom prst="rect">
            <a:avLst/>
          </a:prstGeom>
        </p:spPr>
      </p:pic>
      <p:pic>
        <p:nvPicPr>
          <p:cNvPr id="352" name="図 351">
            <a:extLst>
              <a:ext uri="{FF2B5EF4-FFF2-40B4-BE49-F238E27FC236}">
                <a16:creationId xmlns:a16="http://schemas.microsoft.com/office/drawing/2014/main" id="{E1BA5D30-5092-6F5E-B9BB-0A809E1BBCA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2624844" y="8867634"/>
            <a:ext cx="369329" cy="250725"/>
          </a:xfrm>
          <a:prstGeom prst="rect">
            <a:avLst/>
          </a:prstGeom>
        </p:spPr>
      </p:pic>
      <p:pic>
        <p:nvPicPr>
          <p:cNvPr id="353" name="図 124">
            <a:extLst>
              <a:ext uri="{FF2B5EF4-FFF2-40B4-BE49-F238E27FC236}">
                <a16:creationId xmlns:a16="http://schemas.microsoft.com/office/drawing/2014/main" id="{91FF8B01-4773-5472-8666-6D10F2F49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748" y="7236119"/>
            <a:ext cx="1492073" cy="208327"/>
          </a:xfrm>
          <a:prstGeom prst="rect">
            <a:avLst/>
          </a:prstGeom>
        </p:spPr>
      </p:pic>
      <p:sp>
        <p:nvSpPr>
          <p:cNvPr id="354" name="テキスト ボックス 135">
            <a:extLst>
              <a:ext uri="{FF2B5EF4-FFF2-40B4-BE49-F238E27FC236}">
                <a16:creationId xmlns:a16="http://schemas.microsoft.com/office/drawing/2014/main" id="{B2F39626-00DC-ED74-B82C-04616872A3CF}"/>
              </a:ext>
            </a:extLst>
          </p:cNvPr>
          <p:cNvSpPr txBox="1"/>
          <p:nvPr/>
        </p:nvSpPr>
        <p:spPr>
          <a:xfrm>
            <a:off x="2587979" y="7226563"/>
            <a:ext cx="5364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55" name="テキスト ボックス 135">
            <a:extLst>
              <a:ext uri="{FF2B5EF4-FFF2-40B4-BE49-F238E27FC236}">
                <a16:creationId xmlns:a16="http://schemas.microsoft.com/office/drawing/2014/main" id="{00D4E7C7-0ED6-1708-5B9A-00174EC080A3}"/>
              </a:ext>
            </a:extLst>
          </p:cNvPr>
          <p:cNvSpPr txBox="1"/>
          <p:nvPr/>
        </p:nvSpPr>
        <p:spPr>
          <a:xfrm>
            <a:off x="2595928" y="7611415"/>
            <a:ext cx="49788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Color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57" name="図 356">
            <a:extLst>
              <a:ext uri="{FF2B5EF4-FFF2-40B4-BE49-F238E27FC236}">
                <a16:creationId xmlns:a16="http://schemas.microsoft.com/office/drawing/2014/main" id="{1D90693A-E93C-BEBA-DBC0-662327D304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69333" y="8905774"/>
            <a:ext cx="266258" cy="135957"/>
          </a:xfrm>
          <a:prstGeom prst="rect">
            <a:avLst/>
          </a:prstGeom>
        </p:spPr>
      </p:pic>
      <p:sp>
        <p:nvSpPr>
          <p:cNvPr id="358" name="テキスト ボックス 285">
            <a:extLst>
              <a:ext uri="{FF2B5EF4-FFF2-40B4-BE49-F238E27FC236}">
                <a16:creationId xmlns:a16="http://schemas.microsoft.com/office/drawing/2014/main" id="{D3FF2DB2-830C-145B-E4F7-BAD3AA423E7B}"/>
              </a:ext>
            </a:extLst>
          </p:cNvPr>
          <p:cNvSpPr txBox="1"/>
          <p:nvPr/>
        </p:nvSpPr>
        <p:spPr>
          <a:xfrm>
            <a:off x="2558506" y="8861985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59" name="テキスト ボックス 135">
            <a:extLst>
              <a:ext uri="{FF2B5EF4-FFF2-40B4-BE49-F238E27FC236}">
                <a16:creationId xmlns:a16="http://schemas.microsoft.com/office/drawing/2014/main" id="{B9AEA7C6-8DC0-E3DC-CD56-34177D06E90A}"/>
              </a:ext>
            </a:extLst>
          </p:cNvPr>
          <p:cNvSpPr txBox="1"/>
          <p:nvPr/>
        </p:nvSpPr>
        <p:spPr>
          <a:xfrm>
            <a:off x="3463598" y="7822220"/>
            <a:ext cx="5799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60" name="テキスト ボックス 135">
            <a:extLst>
              <a:ext uri="{FF2B5EF4-FFF2-40B4-BE49-F238E27FC236}">
                <a16:creationId xmlns:a16="http://schemas.microsoft.com/office/drawing/2014/main" id="{3C6D7C35-6E1D-8949-FACD-1DCC7A7D3B8D}"/>
              </a:ext>
            </a:extLst>
          </p:cNvPr>
          <p:cNvSpPr txBox="1"/>
          <p:nvPr/>
        </p:nvSpPr>
        <p:spPr>
          <a:xfrm>
            <a:off x="2595928" y="7421384"/>
            <a:ext cx="97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Parts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61" name="正方形/長方形 360">
            <a:extLst>
              <a:ext uri="{FF2B5EF4-FFF2-40B4-BE49-F238E27FC236}">
                <a16:creationId xmlns:a16="http://schemas.microsoft.com/office/drawing/2014/main" id="{C91C89C6-CB6D-10BA-41BE-CC0A3E6662C3}"/>
              </a:ext>
            </a:extLst>
          </p:cNvPr>
          <p:cNvSpPr/>
          <p:nvPr/>
        </p:nvSpPr>
        <p:spPr>
          <a:xfrm>
            <a:off x="3172231" y="7254627"/>
            <a:ext cx="1060390" cy="1684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362" name="正方形/長方形 361">
            <a:extLst>
              <a:ext uri="{FF2B5EF4-FFF2-40B4-BE49-F238E27FC236}">
                <a16:creationId xmlns:a16="http://schemas.microsoft.com/office/drawing/2014/main" id="{BEF2A405-CBCB-9486-3197-FB6F78B5A2B8}"/>
              </a:ext>
            </a:extLst>
          </p:cNvPr>
          <p:cNvSpPr/>
          <p:nvPr/>
        </p:nvSpPr>
        <p:spPr>
          <a:xfrm>
            <a:off x="3170723" y="7448569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363" name="テキスト ボックス 285">
            <a:extLst>
              <a:ext uri="{FF2B5EF4-FFF2-40B4-BE49-F238E27FC236}">
                <a16:creationId xmlns:a16="http://schemas.microsoft.com/office/drawing/2014/main" id="{01F60C2E-8ED6-E4D3-9340-1FBA7A92A72A}"/>
              </a:ext>
            </a:extLst>
          </p:cNvPr>
          <p:cNvSpPr txBox="1"/>
          <p:nvPr/>
        </p:nvSpPr>
        <p:spPr>
          <a:xfrm>
            <a:off x="3203853" y="7232682"/>
            <a:ext cx="1009952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64" name="テキスト ボックス 285">
            <a:extLst>
              <a:ext uri="{FF2B5EF4-FFF2-40B4-BE49-F238E27FC236}">
                <a16:creationId xmlns:a16="http://schemas.microsoft.com/office/drawing/2014/main" id="{1C1D4A8C-C608-C4C9-FA34-6FFD0BEAB608}"/>
              </a:ext>
            </a:extLst>
          </p:cNvPr>
          <p:cNvSpPr txBox="1"/>
          <p:nvPr/>
        </p:nvSpPr>
        <p:spPr>
          <a:xfrm>
            <a:off x="3215076" y="7437873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63240-T00-T000-H01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65" name="正方形/長方形 364">
            <a:extLst>
              <a:ext uri="{FF2B5EF4-FFF2-40B4-BE49-F238E27FC236}">
                <a16:creationId xmlns:a16="http://schemas.microsoft.com/office/drawing/2014/main" id="{1E3A4F50-7EF0-CDEF-8BC3-48D031801CD4}"/>
              </a:ext>
            </a:extLst>
          </p:cNvPr>
          <p:cNvSpPr/>
          <p:nvPr/>
        </p:nvSpPr>
        <p:spPr>
          <a:xfrm>
            <a:off x="3170723" y="7645885"/>
            <a:ext cx="359968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366" name="テキスト ボックス 285">
            <a:extLst>
              <a:ext uri="{FF2B5EF4-FFF2-40B4-BE49-F238E27FC236}">
                <a16:creationId xmlns:a16="http://schemas.microsoft.com/office/drawing/2014/main" id="{4F9A79A9-1960-16BD-BCAA-C42D4F7A1D4A}"/>
              </a:ext>
            </a:extLst>
          </p:cNvPr>
          <p:cNvSpPr txBox="1"/>
          <p:nvPr/>
        </p:nvSpPr>
        <p:spPr>
          <a:xfrm>
            <a:off x="3215077" y="7635189"/>
            <a:ext cx="227854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-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67" name="テキスト ボックス 135">
            <a:extLst>
              <a:ext uri="{FF2B5EF4-FFF2-40B4-BE49-F238E27FC236}">
                <a16:creationId xmlns:a16="http://schemas.microsoft.com/office/drawing/2014/main" id="{FB5327E7-36DF-6F65-4439-670EF79ADA45}"/>
              </a:ext>
            </a:extLst>
          </p:cNvPr>
          <p:cNvSpPr txBox="1"/>
          <p:nvPr/>
        </p:nvSpPr>
        <p:spPr>
          <a:xfrm>
            <a:off x="2595617" y="7810202"/>
            <a:ext cx="75769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68" name="正方形/長方形 367">
            <a:extLst>
              <a:ext uri="{FF2B5EF4-FFF2-40B4-BE49-F238E27FC236}">
                <a16:creationId xmlns:a16="http://schemas.microsoft.com/office/drawing/2014/main" id="{292133C1-2F44-61E8-18E6-F071134DE428}"/>
              </a:ext>
            </a:extLst>
          </p:cNvPr>
          <p:cNvSpPr/>
          <p:nvPr/>
        </p:nvSpPr>
        <p:spPr>
          <a:xfrm>
            <a:off x="3170413" y="7844672"/>
            <a:ext cx="359967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369" name="テキスト ボックス 285">
            <a:extLst>
              <a:ext uri="{FF2B5EF4-FFF2-40B4-BE49-F238E27FC236}">
                <a16:creationId xmlns:a16="http://schemas.microsoft.com/office/drawing/2014/main" id="{3FEC4C1F-2646-A2D7-7D09-617CB16BC2DE}"/>
              </a:ext>
            </a:extLst>
          </p:cNvPr>
          <p:cNvSpPr txBox="1"/>
          <p:nvPr/>
        </p:nvSpPr>
        <p:spPr>
          <a:xfrm>
            <a:off x="3119069" y="7833976"/>
            <a:ext cx="478189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88A-11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70" name="正方形/長方形 369">
            <a:extLst>
              <a:ext uri="{FF2B5EF4-FFF2-40B4-BE49-F238E27FC236}">
                <a16:creationId xmlns:a16="http://schemas.microsoft.com/office/drawing/2014/main" id="{0524B5E6-1CA7-9699-CF21-7A4C0977335B}"/>
              </a:ext>
            </a:extLst>
          </p:cNvPr>
          <p:cNvSpPr/>
          <p:nvPr/>
        </p:nvSpPr>
        <p:spPr>
          <a:xfrm>
            <a:off x="3940214" y="7849551"/>
            <a:ext cx="282415" cy="18271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371" name="テキスト ボックス 285">
            <a:extLst>
              <a:ext uri="{FF2B5EF4-FFF2-40B4-BE49-F238E27FC236}">
                <a16:creationId xmlns:a16="http://schemas.microsoft.com/office/drawing/2014/main" id="{865BA671-35D3-42C4-B0C9-5BB31508F2E7}"/>
              </a:ext>
            </a:extLst>
          </p:cNvPr>
          <p:cNvSpPr txBox="1"/>
          <p:nvPr/>
        </p:nvSpPr>
        <p:spPr>
          <a:xfrm>
            <a:off x="3889651" y="7840374"/>
            <a:ext cx="361234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72" name="テキスト ボックス 127">
            <a:extLst>
              <a:ext uri="{FF2B5EF4-FFF2-40B4-BE49-F238E27FC236}">
                <a16:creationId xmlns:a16="http://schemas.microsoft.com/office/drawing/2014/main" id="{B9DB85A5-5F01-3188-0823-1C8F449067A5}"/>
              </a:ext>
            </a:extLst>
          </p:cNvPr>
          <p:cNvSpPr txBox="1"/>
          <p:nvPr/>
        </p:nvSpPr>
        <p:spPr>
          <a:xfrm>
            <a:off x="3856254" y="8865201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73" name="図 372">
            <a:extLst>
              <a:ext uri="{FF2B5EF4-FFF2-40B4-BE49-F238E27FC236}">
                <a16:creationId xmlns:a16="http://schemas.microsoft.com/office/drawing/2014/main" id="{D493E864-85FF-31C9-2255-F61043B60CA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3845199" y="8878078"/>
            <a:ext cx="369329" cy="250725"/>
          </a:xfrm>
          <a:prstGeom prst="rect">
            <a:avLst/>
          </a:prstGeom>
        </p:spPr>
      </p:pic>
      <p:pic>
        <p:nvPicPr>
          <p:cNvPr id="374" name="図 373">
            <a:extLst>
              <a:ext uri="{FF2B5EF4-FFF2-40B4-BE49-F238E27FC236}">
                <a16:creationId xmlns:a16="http://schemas.microsoft.com/office/drawing/2014/main" id="{978124E7-63FA-9C10-3995-A8C73D58B9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89688" y="8916218"/>
            <a:ext cx="266258" cy="135957"/>
          </a:xfrm>
          <a:prstGeom prst="rect">
            <a:avLst/>
          </a:prstGeom>
        </p:spPr>
      </p:pic>
      <p:sp>
        <p:nvSpPr>
          <p:cNvPr id="375" name="テキスト ボックス 285">
            <a:extLst>
              <a:ext uri="{FF2B5EF4-FFF2-40B4-BE49-F238E27FC236}">
                <a16:creationId xmlns:a16="http://schemas.microsoft.com/office/drawing/2014/main" id="{2CFE3DB0-7AFD-D702-CA78-54527546A7EE}"/>
              </a:ext>
            </a:extLst>
          </p:cNvPr>
          <p:cNvSpPr txBox="1"/>
          <p:nvPr/>
        </p:nvSpPr>
        <p:spPr>
          <a:xfrm>
            <a:off x="3778861" y="8872429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Complete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80" name="テキスト ボックス 127">
            <a:extLst>
              <a:ext uri="{FF2B5EF4-FFF2-40B4-BE49-F238E27FC236}">
                <a16:creationId xmlns:a16="http://schemas.microsoft.com/office/drawing/2014/main" id="{C0484F04-922F-7C97-DC8C-2D100C0D5935}"/>
              </a:ext>
            </a:extLst>
          </p:cNvPr>
          <p:cNvSpPr txBox="1"/>
          <p:nvPr/>
        </p:nvSpPr>
        <p:spPr>
          <a:xfrm>
            <a:off x="3453985" y="8864835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81" name="図 380">
            <a:extLst>
              <a:ext uri="{FF2B5EF4-FFF2-40B4-BE49-F238E27FC236}">
                <a16:creationId xmlns:a16="http://schemas.microsoft.com/office/drawing/2014/main" id="{F9E36CFB-3971-CBCC-6242-556EEDD4277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3442930" y="8877712"/>
            <a:ext cx="369329" cy="250725"/>
          </a:xfrm>
          <a:prstGeom prst="rect">
            <a:avLst/>
          </a:prstGeom>
        </p:spPr>
      </p:pic>
      <p:pic>
        <p:nvPicPr>
          <p:cNvPr id="382" name="図 381">
            <a:extLst>
              <a:ext uri="{FF2B5EF4-FFF2-40B4-BE49-F238E27FC236}">
                <a16:creationId xmlns:a16="http://schemas.microsoft.com/office/drawing/2014/main" id="{5BA81A63-3AE4-78EE-B66A-4C60C7262A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87419" y="8915852"/>
            <a:ext cx="266258" cy="135957"/>
          </a:xfrm>
          <a:prstGeom prst="rect">
            <a:avLst/>
          </a:prstGeom>
        </p:spPr>
      </p:pic>
      <p:sp>
        <p:nvSpPr>
          <p:cNvPr id="383" name="テキスト ボックス 285">
            <a:extLst>
              <a:ext uri="{FF2B5EF4-FFF2-40B4-BE49-F238E27FC236}">
                <a16:creationId xmlns:a16="http://schemas.microsoft.com/office/drawing/2014/main" id="{8B33E78B-F866-B59F-E3CB-03E701C78A4C}"/>
              </a:ext>
            </a:extLst>
          </p:cNvPr>
          <p:cNvSpPr txBox="1"/>
          <p:nvPr/>
        </p:nvSpPr>
        <p:spPr>
          <a:xfrm>
            <a:off x="3376592" y="8872063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Pending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19" name="テキスト ボックス 418">
            <a:extLst>
              <a:ext uri="{FF2B5EF4-FFF2-40B4-BE49-F238E27FC236}">
                <a16:creationId xmlns:a16="http://schemas.microsoft.com/office/drawing/2014/main" id="{FEE0E0C2-8289-0621-ADC8-ECB0E2A62582}"/>
              </a:ext>
            </a:extLst>
          </p:cNvPr>
          <p:cNvSpPr txBox="1"/>
          <p:nvPr/>
        </p:nvSpPr>
        <p:spPr>
          <a:xfrm>
            <a:off x="4408752" y="6658513"/>
            <a:ext cx="20300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9. Outer Packing area</a:t>
            </a:r>
            <a:endParaRPr kumimoji="1" lang="ja-JP" altLang="en-US" sz="1100" dirty="0"/>
          </a:p>
        </p:txBody>
      </p:sp>
      <p:pic>
        <p:nvPicPr>
          <p:cNvPr id="420" name="รูปภาพ 3">
            <a:extLst>
              <a:ext uri="{FF2B5EF4-FFF2-40B4-BE49-F238E27FC236}">
                <a16:creationId xmlns:a16="http://schemas.microsoft.com/office/drawing/2014/main" id="{13F50059-9460-3BA7-9812-3BA510EB368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18" y="6924293"/>
            <a:ext cx="1716979" cy="2217799"/>
          </a:xfrm>
          <a:prstGeom prst="rect">
            <a:avLst/>
          </a:prstGeom>
        </p:spPr>
      </p:pic>
      <p:pic>
        <p:nvPicPr>
          <p:cNvPr id="421" name="図 119">
            <a:extLst>
              <a:ext uri="{FF2B5EF4-FFF2-40B4-BE49-F238E27FC236}">
                <a16:creationId xmlns:a16="http://schemas.microsoft.com/office/drawing/2014/main" id="{E473947F-8C60-021C-FD6F-051F51B72A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3565" y="7044397"/>
            <a:ext cx="1182132" cy="177846"/>
          </a:xfrm>
          <a:prstGeom prst="rect">
            <a:avLst/>
          </a:prstGeom>
        </p:spPr>
      </p:pic>
      <p:sp>
        <p:nvSpPr>
          <p:cNvPr id="422" name="テキスト ボックス 120">
            <a:extLst>
              <a:ext uri="{FF2B5EF4-FFF2-40B4-BE49-F238E27FC236}">
                <a16:creationId xmlns:a16="http://schemas.microsoft.com/office/drawing/2014/main" id="{880455DC-5A58-B18F-9695-E1971B0CCFC4}"/>
              </a:ext>
            </a:extLst>
          </p:cNvPr>
          <p:cNvSpPr txBox="1"/>
          <p:nvPr/>
        </p:nvSpPr>
        <p:spPr>
          <a:xfrm>
            <a:off x="4585817" y="7012534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Outer Packing area</a:t>
            </a:r>
          </a:p>
        </p:txBody>
      </p:sp>
      <p:pic>
        <p:nvPicPr>
          <p:cNvPr id="423" name="図 124">
            <a:extLst>
              <a:ext uri="{FF2B5EF4-FFF2-40B4-BE49-F238E27FC236}">
                <a16:creationId xmlns:a16="http://schemas.microsoft.com/office/drawing/2014/main" id="{878DF60E-9386-6F7E-60EE-B19397AD0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421" y="7259841"/>
            <a:ext cx="1492073" cy="1579717"/>
          </a:xfrm>
          <a:prstGeom prst="rect">
            <a:avLst/>
          </a:prstGeom>
        </p:spPr>
      </p:pic>
      <p:sp>
        <p:nvSpPr>
          <p:cNvPr id="424" name="テキスト ボックス 127">
            <a:extLst>
              <a:ext uri="{FF2B5EF4-FFF2-40B4-BE49-F238E27FC236}">
                <a16:creationId xmlns:a16="http://schemas.microsoft.com/office/drawing/2014/main" id="{7740783D-4786-478A-E262-1BF570454EF9}"/>
              </a:ext>
            </a:extLst>
          </p:cNvPr>
          <p:cNvSpPr txBox="1"/>
          <p:nvPr/>
        </p:nvSpPr>
        <p:spPr>
          <a:xfrm>
            <a:off x="4651207" y="8878131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25" name="図 124">
            <a:extLst>
              <a:ext uri="{FF2B5EF4-FFF2-40B4-BE49-F238E27FC236}">
                <a16:creationId xmlns:a16="http://schemas.microsoft.com/office/drawing/2014/main" id="{886F9857-4B21-2625-CC9B-B0E5F953D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4471" y="8876819"/>
            <a:ext cx="1677020" cy="258554"/>
          </a:xfrm>
          <a:prstGeom prst="rect">
            <a:avLst/>
          </a:prstGeom>
        </p:spPr>
      </p:pic>
      <p:pic>
        <p:nvPicPr>
          <p:cNvPr id="426" name="図 425">
            <a:extLst>
              <a:ext uri="{FF2B5EF4-FFF2-40B4-BE49-F238E27FC236}">
                <a16:creationId xmlns:a16="http://schemas.microsoft.com/office/drawing/2014/main" id="{B9B149E4-523A-120A-5436-932ACCC188E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4640152" y="8891008"/>
            <a:ext cx="369329" cy="250725"/>
          </a:xfrm>
          <a:prstGeom prst="rect">
            <a:avLst/>
          </a:prstGeom>
        </p:spPr>
      </p:pic>
      <p:pic>
        <p:nvPicPr>
          <p:cNvPr id="427" name="図 124">
            <a:extLst>
              <a:ext uri="{FF2B5EF4-FFF2-40B4-BE49-F238E27FC236}">
                <a16:creationId xmlns:a16="http://schemas.microsoft.com/office/drawing/2014/main" id="{34090C5B-52FE-8C46-4DF5-A6815418B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056" y="7265413"/>
            <a:ext cx="1492073" cy="219162"/>
          </a:xfrm>
          <a:prstGeom prst="rect">
            <a:avLst/>
          </a:prstGeom>
        </p:spPr>
      </p:pic>
      <p:sp>
        <p:nvSpPr>
          <p:cNvPr id="428" name="テキスト ボックス 135">
            <a:extLst>
              <a:ext uri="{FF2B5EF4-FFF2-40B4-BE49-F238E27FC236}">
                <a16:creationId xmlns:a16="http://schemas.microsoft.com/office/drawing/2014/main" id="{2978B665-7EFA-9D8F-B6B0-9C5A7311F8B6}"/>
              </a:ext>
            </a:extLst>
          </p:cNvPr>
          <p:cNvSpPr txBox="1"/>
          <p:nvPr/>
        </p:nvSpPr>
        <p:spPr>
          <a:xfrm>
            <a:off x="4603287" y="7279742"/>
            <a:ext cx="85596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29" name="テキスト ボックス 135">
            <a:extLst>
              <a:ext uri="{FF2B5EF4-FFF2-40B4-BE49-F238E27FC236}">
                <a16:creationId xmlns:a16="http://schemas.microsoft.com/office/drawing/2014/main" id="{02436AEB-3462-BE6F-D4D9-83C670E34800}"/>
              </a:ext>
            </a:extLst>
          </p:cNvPr>
          <p:cNvSpPr txBox="1"/>
          <p:nvPr/>
        </p:nvSpPr>
        <p:spPr>
          <a:xfrm>
            <a:off x="4611236" y="7883720"/>
            <a:ext cx="75769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Parts no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31" name="図 430">
            <a:extLst>
              <a:ext uri="{FF2B5EF4-FFF2-40B4-BE49-F238E27FC236}">
                <a16:creationId xmlns:a16="http://schemas.microsoft.com/office/drawing/2014/main" id="{4CDA37E7-55BE-310F-1B33-91F699C77E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84641" y="8929148"/>
            <a:ext cx="266258" cy="135957"/>
          </a:xfrm>
          <a:prstGeom prst="rect">
            <a:avLst/>
          </a:prstGeom>
        </p:spPr>
      </p:pic>
      <p:sp>
        <p:nvSpPr>
          <p:cNvPr id="432" name="テキスト ボックス 285">
            <a:extLst>
              <a:ext uri="{FF2B5EF4-FFF2-40B4-BE49-F238E27FC236}">
                <a16:creationId xmlns:a16="http://schemas.microsoft.com/office/drawing/2014/main" id="{D608754F-F435-6832-450C-D7D7C89CF357}"/>
              </a:ext>
            </a:extLst>
          </p:cNvPr>
          <p:cNvSpPr txBox="1"/>
          <p:nvPr/>
        </p:nvSpPr>
        <p:spPr>
          <a:xfrm>
            <a:off x="4573814" y="8885359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33" name="テキスト ボックス 135">
            <a:extLst>
              <a:ext uri="{FF2B5EF4-FFF2-40B4-BE49-F238E27FC236}">
                <a16:creationId xmlns:a16="http://schemas.microsoft.com/office/drawing/2014/main" id="{266FCB77-38E0-AB2C-FD96-9CE53FD74DEF}"/>
              </a:ext>
            </a:extLst>
          </p:cNvPr>
          <p:cNvSpPr txBox="1"/>
          <p:nvPr/>
        </p:nvSpPr>
        <p:spPr>
          <a:xfrm>
            <a:off x="4605789" y="8167889"/>
            <a:ext cx="5799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SEQ No.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Serial No.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34" name="テキスト ボックス 135">
            <a:extLst>
              <a:ext uri="{FF2B5EF4-FFF2-40B4-BE49-F238E27FC236}">
                <a16:creationId xmlns:a16="http://schemas.microsoft.com/office/drawing/2014/main" id="{67B68800-E164-8B9A-8364-BAFEA2D2D0C3}"/>
              </a:ext>
            </a:extLst>
          </p:cNvPr>
          <p:cNvSpPr txBox="1"/>
          <p:nvPr/>
        </p:nvSpPr>
        <p:spPr>
          <a:xfrm>
            <a:off x="4611236" y="7417246"/>
            <a:ext cx="5481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Module code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35" name="正方形/長方形 434">
            <a:extLst>
              <a:ext uri="{FF2B5EF4-FFF2-40B4-BE49-F238E27FC236}">
                <a16:creationId xmlns:a16="http://schemas.microsoft.com/office/drawing/2014/main" id="{654575AF-1D7E-381C-173B-101CC885E13D}"/>
              </a:ext>
            </a:extLst>
          </p:cNvPr>
          <p:cNvSpPr/>
          <p:nvPr/>
        </p:nvSpPr>
        <p:spPr>
          <a:xfrm>
            <a:off x="5187539" y="7307806"/>
            <a:ext cx="1060390" cy="1527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500" b="1" dirty="0">
              <a:solidFill>
                <a:schemeClr val="tx1"/>
              </a:solidFill>
            </a:endParaRPr>
          </a:p>
        </p:txBody>
      </p:sp>
      <p:sp>
        <p:nvSpPr>
          <p:cNvPr id="436" name="正方形/長方形 435">
            <a:extLst>
              <a:ext uri="{FF2B5EF4-FFF2-40B4-BE49-F238E27FC236}">
                <a16:creationId xmlns:a16="http://schemas.microsoft.com/office/drawing/2014/main" id="{D25DC66B-E663-FAEC-4E27-8084A4F6D85F}"/>
              </a:ext>
            </a:extLst>
          </p:cNvPr>
          <p:cNvSpPr/>
          <p:nvPr/>
        </p:nvSpPr>
        <p:spPr>
          <a:xfrm>
            <a:off x="5186031" y="7483327"/>
            <a:ext cx="1053945" cy="1370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500" b="1" dirty="0">
              <a:solidFill>
                <a:schemeClr val="tx1"/>
              </a:solidFill>
            </a:endParaRPr>
          </a:p>
        </p:txBody>
      </p:sp>
      <p:sp>
        <p:nvSpPr>
          <p:cNvPr id="437" name="テキスト ボックス 285">
            <a:extLst>
              <a:ext uri="{FF2B5EF4-FFF2-40B4-BE49-F238E27FC236}">
                <a16:creationId xmlns:a16="http://schemas.microsoft.com/office/drawing/2014/main" id="{D9E97B25-7775-9A45-6C44-7FEB1FDB2EDB}"/>
              </a:ext>
            </a:extLst>
          </p:cNvPr>
          <p:cNvSpPr txBox="1"/>
          <p:nvPr/>
        </p:nvSpPr>
        <p:spPr>
          <a:xfrm>
            <a:off x="5219161" y="7285861"/>
            <a:ext cx="1009952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38" name="テキスト ボックス 285">
            <a:extLst>
              <a:ext uri="{FF2B5EF4-FFF2-40B4-BE49-F238E27FC236}">
                <a16:creationId xmlns:a16="http://schemas.microsoft.com/office/drawing/2014/main" id="{39B6EAE2-8BEC-EFBC-A58D-6C5DADA98E94}"/>
              </a:ext>
            </a:extLst>
          </p:cNvPr>
          <p:cNvSpPr txBox="1"/>
          <p:nvPr/>
        </p:nvSpPr>
        <p:spPr>
          <a:xfrm>
            <a:off x="5230384" y="7455963"/>
            <a:ext cx="1031413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605F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39" name="正方形/長方形 438">
            <a:extLst>
              <a:ext uri="{FF2B5EF4-FFF2-40B4-BE49-F238E27FC236}">
                <a16:creationId xmlns:a16="http://schemas.microsoft.com/office/drawing/2014/main" id="{E1B17583-CE0D-B215-8F0D-6C92CF41B5EA}"/>
              </a:ext>
            </a:extLst>
          </p:cNvPr>
          <p:cNvSpPr/>
          <p:nvPr/>
        </p:nvSpPr>
        <p:spPr>
          <a:xfrm>
            <a:off x="5186031" y="7918191"/>
            <a:ext cx="1053945" cy="1431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500" b="1" dirty="0">
              <a:solidFill>
                <a:schemeClr val="tx1"/>
              </a:solidFill>
            </a:endParaRPr>
          </a:p>
        </p:txBody>
      </p:sp>
      <p:sp>
        <p:nvSpPr>
          <p:cNvPr id="440" name="テキスト ボックス 285">
            <a:extLst>
              <a:ext uri="{FF2B5EF4-FFF2-40B4-BE49-F238E27FC236}">
                <a16:creationId xmlns:a16="http://schemas.microsoft.com/office/drawing/2014/main" id="{9ADC1E39-58D4-75BE-3898-350E5E18BDC2}"/>
              </a:ext>
            </a:extLst>
          </p:cNvPr>
          <p:cNvSpPr txBox="1"/>
          <p:nvPr/>
        </p:nvSpPr>
        <p:spPr>
          <a:xfrm>
            <a:off x="5230384" y="7902730"/>
            <a:ext cx="1031413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42700-T02 –T900-M1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41" name="テキスト ボックス 135">
            <a:extLst>
              <a:ext uri="{FF2B5EF4-FFF2-40B4-BE49-F238E27FC236}">
                <a16:creationId xmlns:a16="http://schemas.microsoft.com/office/drawing/2014/main" id="{1FD10338-8723-862B-E863-5FE5F6D0F570}"/>
              </a:ext>
            </a:extLst>
          </p:cNvPr>
          <p:cNvSpPr txBox="1"/>
          <p:nvPr/>
        </p:nvSpPr>
        <p:spPr>
          <a:xfrm>
            <a:off x="4610925" y="8040509"/>
            <a:ext cx="75769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Item No.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42" name="正方形/長方形 441">
            <a:extLst>
              <a:ext uri="{FF2B5EF4-FFF2-40B4-BE49-F238E27FC236}">
                <a16:creationId xmlns:a16="http://schemas.microsoft.com/office/drawing/2014/main" id="{A435A648-A25F-6258-BAD6-77EAD8834985}"/>
              </a:ext>
            </a:extLst>
          </p:cNvPr>
          <p:cNvSpPr/>
          <p:nvPr/>
        </p:nvSpPr>
        <p:spPr>
          <a:xfrm>
            <a:off x="5185720" y="8074980"/>
            <a:ext cx="1053945" cy="1431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500" b="1" dirty="0">
              <a:solidFill>
                <a:schemeClr val="tx1"/>
              </a:solidFill>
            </a:endParaRPr>
          </a:p>
        </p:txBody>
      </p:sp>
      <p:sp>
        <p:nvSpPr>
          <p:cNvPr id="443" name="テキスト ボックス 285">
            <a:extLst>
              <a:ext uri="{FF2B5EF4-FFF2-40B4-BE49-F238E27FC236}">
                <a16:creationId xmlns:a16="http://schemas.microsoft.com/office/drawing/2014/main" id="{07C7ACFD-6BE6-B54C-07E1-190A0E4CFA14}"/>
              </a:ext>
            </a:extLst>
          </p:cNvPr>
          <p:cNvSpPr txBox="1"/>
          <p:nvPr/>
        </p:nvSpPr>
        <p:spPr>
          <a:xfrm>
            <a:off x="5230073" y="8057140"/>
            <a:ext cx="1031413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00069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44" name="正方形/長方形 443">
            <a:extLst>
              <a:ext uri="{FF2B5EF4-FFF2-40B4-BE49-F238E27FC236}">
                <a16:creationId xmlns:a16="http://schemas.microsoft.com/office/drawing/2014/main" id="{3FB8EA6A-3D7E-6875-C549-116CF3F6F1AB}"/>
              </a:ext>
            </a:extLst>
          </p:cNvPr>
          <p:cNvSpPr/>
          <p:nvPr/>
        </p:nvSpPr>
        <p:spPr>
          <a:xfrm>
            <a:off x="5749220" y="8234886"/>
            <a:ext cx="494707" cy="1431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500" b="1" dirty="0">
              <a:solidFill>
                <a:schemeClr val="tx1"/>
              </a:solidFill>
            </a:endParaRPr>
          </a:p>
        </p:txBody>
      </p:sp>
      <p:sp>
        <p:nvSpPr>
          <p:cNvPr id="445" name="テキスト ボックス 285">
            <a:extLst>
              <a:ext uri="{FF2B5EF4-FFF2-40B4-BE49-F238E27FC236}">
                <a16:creationId xmlns:a16="http://schemas.microsoft.com/office/drawing/2014/main" id="{C9EE3028-BF6D-732D-3B73-E2C983BED361}"/>
              </a:ext>
            </a:extLst>
          </p:cNvPr>
          <p:cNvSpPr txBox="1"/>
          <p:nvPr/>
        </p:nvSpPr>
        <p:spPr>
          <a:xfrm>
            <a:off x="5860507" y="8224189"/>
            <a:ext cx="405241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001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46" name="テキスト ボックス 127">
            <a:extLst>
              <a:ext uri="{FF2B5EF4-FFF2-40B4-BE49-F238E27FC236}">
                <a16:creationId xmlns:a16="http://schemas.microsoft.com/office/drawing/2014/main" id="{CE5229B8-81EA-40D0-7AB5-7AD3EA3DAF49}"/>
              </a:ext>
            </a:extLst>
          </p:cNvPr>
          <p:cNvSpPr txBox="1"/>
          <p:nvPr/>
        </p:nvSpPr>
        <p:spPr>
          <a:xfrm>
            <a:off x="5871562" y="8888575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47" name="図 446">
            <a:extLst>
              <a:ext uri="{FF2B5EF4-FFF2-40B4-BE49-F238E27FC236}">
                <a16:creationId xmlns:a16="http://schemas.microsoft.com/office/drawing/2014/main" id="{41E8FC31-12D6-E8CD-2E5D-DC088019ED5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5860507" y="8901452"/>
            <a:ext cx="369329" cy="250725"/>
          </a:xfrm>
          <a:prstGeom prst="rect">
            <a:avLst/>
          </a:prstGeom>
        </p:spPr>
      </p:pic>
      <p:pic>
        <p:nvPicPr>
          <p:cNvPr id="448" name="図 447">
            <a:extLst>
              <a:ext uri="{FF2B5EF4-FFF2-40B4-BE49-F238E27FC236}">
                <a16:creationId xmlns:a16="http://schemas.microsoft.com/office/drawing/2014/main" id="{927676AA-5765-0EC9-F247-C4DF6DB537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04996" y="8939592"/>
            <a:ext cx="266258" cy="135957"/>
          </a:xfrm>
          <a:prstGeom prst="rect">
            <a:avLst/>
          </a:prstGeom>
        </p:spPr>
      </p:pic>
      <p:sp>
        <p:nvSpPr>
          <p:cNvPr id="449" name="テキスト ボックス 285">
            <a:extLst>
              <a:ext uri="{FF2B5EF4-FFF2-40B4-BE49-F238E27FC236}">
                <a16:creationId xmlns:a16="http://schemas.microsoft.com/office/drawing/2014/main" id="{C9C4BD66-04FE-73E3-3772-FE7C7DC5DA1C}"/>
              </a:ext>
            </a:extLst>
          </p:cNvPr>
          <p:cNvSpPr txBox="1"/>
          <p:nvPr/>
        </p:nvSpPr>
        <p:spPr>
          <a:xfrm>
            <a:off x="5794169" y="8895803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Complete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50" name="テキスト ボックス 127">
            <a:extLst>
              <a:ext uri="{FF2B5EF4-FFF2-40B4-BE49-F238E27FC236}">
                <a16:creationId xmlns:a16="http://schemas.microsoft.com/office/drawing/2014/main" id="{7D1A163C-63E7-5784-EA52-747F181EF67B}"/>
              </a:ext>
            </a:extLst>
          </p:cNvPr>
          <p:cNvSpPr txBox="1"/>
          <p:nvPr/>
        </p:nvSpPr>
        <p:spPr>
          <a:xfrm>
            <a:off x="5469293" y="8888209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51" name="図 450">
            <a:extLst>
              <a:ext uri="{FF2B5EF4-FFF2-40B4-BE49-F238E27FC236}">
                <a16:creationId xmlns:a16="http://schemas.microsoft.com/office/drawing/2014/main" id="{1FC6B895-FA8A-576C-8C62-359A992E8D3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5458238" y="8901086"/>
            <a:ext cx="369329" cy="250725"/>
          </a:xfrm>
          <a:prstGeom prst="rect">
            <a:avLst/>
          </a:prstGeom>
        </p:spPr>
      </p:pic>
      <p:pic>
        <p:nvPicPr>
          <p:cNvPr id="452" name="図 451">
            <a:extLst>
              <a:ext uri="{FF2B5EF4-FFF2-40B4-BE49-F238E27FC236}">
                <a16:creationId xmlns:a16="http://schemas.microsoft.com/office/drawing/2014/main" id="{3B0CEEB0-26C3-0317-95BF-AD1B08B97B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02727" y="8939226"/>
            <a:ext cx="266258" cy="135957"/>
          </a:xfrm>
          <a:prstGeom prst="rect">
            <a:avLst/>
          </a:prstGeom>
        </p:spPr>
      </p:pic>
      <p:sp>
        <p:nvSpPr>
          <p:cNvPr id="453" name="テキスト ボックス 285">
            <a:extLst>
              <a:ext uri="{FF2B5EF4-FFF2-40B4-BE49-F238E27FC236}">
                <a16:creationId xmlns:a16="http://schemas.microsoft.com/office/drawing/2014/main" id="{0D20A991-48BF-FB6E-17E5-C3EF641FBEDA}"/>
              </a:ext>
            </a:extLst>
          </p:cNvPr>
          <p:cNvSpPr txBox="1"/>
          <p:nvPr/>
        </p:nvSpPr>
        <p:spPr>
          <a:xfrm>
            <a:off x="5391900" y="8895437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Pending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59" name="テキスト ボックス 127">
            <a:extLst>
              <a:ext uri="{FF2B5EF4-FFF2-40B4-BE49-F238E27FC236}">
                <a16:creationId xmlns:a16="http://schemas.microsoft.com/office/drawing/2014/main" id="{1BBB8EE9-1E38-12B1-AC8D-47DAAD4277C3}"/>
              </a:ext>
            </a:extLst>
          </p:cNvPr>
          <p:cNvSpPr txBox="1"/>
          <p:nvPr/>
        </p:nvSpPr>
        <p:spPr>
          <a:xfrm>
            <a:off x="5068074" y="8883207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60" name="図 459">
            <a:extLst>
              <a:ext uri="{FF2B5EF4-FFF2-40B4-BE49-F238E27FC236}">
                <a16:creationId xmlns:a16="http://schemas.microsoft.com/office/drawing/2014/main" id="{78BA0424-5E25-CEDB-6FDE-1181195BF69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5057019" y="8896084"/>
            <a:ext cx="369329" cy="250725"/>
          </a:xfrm>
          <a:prstGeom prst="rect">
            <a:avLst/>
          </a:prstGeom>
        </p:spPr>
      </p:pic>
      <p:pic>
        <p:nvPicPr>
          <p:cNvPr id="461" name="図 460">
            <a:extLst>
              <a:ext uri="{FF2B5EF4-FFF2-40B4-BE49-F238E27FC236}">
                <a16:creationId xmlns:a16="http://schemas.microsoft.com/office/drawing/2014/main" id="{5B8D2613-BB93-A9C9-6480-9DD2C22B9E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01508" y="8934224"/>
            <a:ext cx="266258" cy="135957"/>
          </a:xfrm>
          <a:prstGeom prst="rect">
            <a:avLst/>
          </a:prstGeom>
        </p:spPr>
      </p:pic>
      <p:sp>
        <p:nvSpPr>
          <p:cNvPr id="462" name="テキスト ボックス 285">
            <a:extLst>
              <a:ext uri="{FF2B5EF4-FFF2-40B4-BE49-F238E27FC236}">
                <a16:creationId xmlns:a16="http://schemas.microsoft.com/office/drawing/2014/main" id="{DE569217-FEBC-6533-1C3F-8F3F6E3C3335}"/>
              </a:ext>
            </a:extLst>
          </p:cNvPr>
          <p:cNvSpPr txBox="1"/>
          <p:nvPr/>
        </p:nvSpPr>
        <p:spPr>
          <a:xfrm>
            <a:off x="4990681" y="8890435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63" name="テキスト ボックス 135">
            <a:extLst>
              <a:ext uri="{FF2B5EF4-FFF2-40B4-BE49-F238E27FC236}">
                <a16:creationId xmlns:a16="http://schemas.microsoft.com/office/drawing/2014/main" id="{AED3ECF2-B745-58BC-CC77-1F3697F00156}"/>
              </a:ext>
            </a:extLst>
          </p:cNvPr>
          <p:cNvSpPr txBox="1"/>
          <p:nvPr/>
        </p:nvSpPr>
        <p:spPr>
          <a:xfrm>
            <a:off x="4605789" y="8344264"/>
            <a:ext cx="654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Qty in Case</a:t>
            </a:r>
          </a:p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Case No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64" name="正方形/長方形 463">
            <a:extLst>
              <a:ext uri="{FF2B5EF4-FFF2-40B4-BE49-F238E27FC236}">
                <a16:creationId xmlns:a16="http://schemas.microsoft.com/office/drawing/2014/main" id="{BF86F82D-30BC-351A-F21D-8A32ABF2D910}"/>
              </a:ext>
            </a:extLst>
          </p:cNvPr>
          <p:cNvSpPr/>
          <p:nvPr/>
        </p:nvSpPr>
        <p:spPr>
          <a:xfrm>
            <a:off x="5189983" y="8393638"/>
            <a:ext cx="468837" cy="1431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500" b="1" dirty="0">
              <a:solidFill>
                <a:schemeClr val="tx1"/>
              </a:solidFill>
            </a:endParaRPr>
          </a:p>
        </p:txBody>
      </p:sp>
      <p:sp>
        <p:nvSpPr>
          <p:cNvPr id="465" name="テキスト ボックス 285">
            <a:extLst>
              <a:ext uri="{FF2B5EF4-FFF2-40B4-BE49-F238E27FC236}">
                <a16:creationId xmlns:a16="http://schemas.microsoft.com/office/drawing/2014/main" id="{E68C21E9-6FAA-9A54-FBD9-FE7552AD9245}"/>
              </a:ext>
            </a:extLst>
          </p:cNvPr>
          <p:cNvSpPr txBox="1"/>
          <p:nvPr/>
        </p:nvSpPr>
        <p:spPr>
          <a:xfrm>
            <a:off x="5234335" y="8382941"/>
            <a:ext cx="424421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40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67" name="テキスト ボックス 135">
            <a:extLst>
              <a:ext uri="{FF2B5EF4-FFF2-40B4-BE49-F238E27FC236}">
                <a16:creationId xmlns:a16="http://schemas.microsoft.com/office/drawing/2014/main" id="{64FF920E-D415-74BB-1E59-8366CF7CFA71}"/>
              </a:ext>
            </a:extLst>
          </p:cNvPr>
          <p:cNvSpPr txBox="1"/>
          <p:nvPr/>
        </p:nvSpPr>
        <p:spPr>
          <a:xfrm>
            <a:off x="4604308" y="8533396"/>
            <a:ext cx="579931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68" name="正方形/長方形 467">
            <a:extLst>
              <a:ext uri="{FF2B5EF4-FFF2-40B4-BE49-F238E27FC236}">
                <a16:creationId xmlns:a16="http://schemas.microsoft.com/office/drawing/2014/main" id="{619004F6-9482-DC92-FF1B-EE6D408941FB}"/>
              </a:ext>
            </a:extLst>
          </p:cNvPr>
          <p:cNvSpPr/>
          <p:nvPr/>
        </p:nvSpPr>
        <p:spPr>
          <a:xfrm>
            <a:off x="5188501" y="8566103"/>
            <a:ext cx="474527" cy="1431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500" b="1" dirty="0">
              <a:solidFill>
                <a:schemeClr val="tx1"/>
              </a:solidFill>
            </a:endParaRPr>
          </a:p>
        </p:txBody>
      </p:sp>
      <p:sp>
        <p:nvSpPr>
          <p:cNvPr id="469" name="テキスト ボックス 285">
            <a:extLst>
              <a:ext uri="{FF2B5EF4-FFF2-40B4-BE49-F238E27FC236}">
                <a16:creationId xmlns:a16="http://schemas.microsoft.com/office/drawing/2014/main" id="{1D511314-75B8-39BA-B80C-3F5B7C69094C}"/>
              </a:ext>
            </a:extLst>
          </p:cNvPr>
          <p:cNvSpPr txBox="1"/>
          <p:nvPr/>
        </p:nvSpPr>
        <p:spPr>
          <a:xfrm>
            <a:off x="5232855" y="8543976"/>
            <a:ext cx="474526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40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70" name="正方形/長方形 469">
            <a:extLst>
              <a:ext uri="{FF2B5EF4-FFF2-40B4-BE49-F238E27FC236}">
                <a16:creationId xmlns:a16="http://schemas.microsoft.com/office/drawing/2014/main" id="{FA3F804E-627C-2BF1-F2B8-3D93E7570B91}"/>
              </a:ext>
            </a:extLst>
          </p:cNvPr>
          <p:cNvSpPr/>
          <p:nvPr/>
        </p:nvSpPr>
        <p:spPr>
          <a:xfrm>
            <a:off x="5764015" y="8566103"/>
            <a:ext cx="474527" cy="143112"/>
          </a:xfrm>
          <a:prstGeom prst="rect">
            <a:avLst/>
          </a:pr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500" b="1" dirty="0">
              <a:solidFill>
                <a:schemeClr val="tx1"/>
              </a:solidFill>
            </a:endParaRPr>
          </a:p>
        </p:txBody>
      </p:sp>
      <p:sp>
        <p:nvSpPr>
          <p:cNvPr id="471" name="テキスト ボックス 135">
            <a:extLst>
              <a:ext uri="{FF2B5EF4-FFF2-40B4-BE49-F238E27FC236}">
                <a16:creationId xmlns:a16="http://schemas.microsoft.com/office/drawing/2014/main" id="{A8C9D38D-E620-646D-5C85-840349731D37}"/>
              </a:ext>
            </a:extLst>
          </p:cNvPr>
          <p:cNvSpPr txBox="1"/>
          <p:nvPr/>
        </p:nvSpPr>
        <p:spPr>
          <a:xfrm>
            <a:off x="4604393" y="8662406"/>
            <a:ext cx="6297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Completed Qty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72" name="正方形/長方形 471">
            <a:extLst>
              <a:ext uri="{FF2B5EF4-FFF2-40B4-BE49-F238E27FC236}">
                <a16:creationId xmlns:a16="http://schemas.microsoft.com/office/drawing/2014/main" id="{3877467B-9EC1-1E5B-299B-54DB5D020165}"/>
              </a:ext>
            </a:extLst>
          </p:cNvPr>
          <p:cNvSpPr/>
          <p:nvPr/>
        </p:nvSpPr>
        <p:spPr>
          <a:xfrm>
            <a:off x="5188586" y="8729403"/>
            <a:ext cx="474527" cy="1431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500" b="1" dirty="0">
              <a:solidFill>
                <a:schemeClr val="tx1"/>
              </a:solidFill>
            </a:endParaRPr>
          </a:p>
        </p:txBody>
      </p:sp>
      <p:sp>
        <p:nvSpPr>
          <p:cNvPr id="473" name="テキスト ボックス 285">
            <a:extLst>
              <a:ext uri="{FF2B5EF4-FFF2-40B4-BE49-F238E27FC236}">
                <a16:creationId xmlns:a16="http://schemas.microsoft.com/office/drawing/2014/main" id="{05433ACB-633E-C8B7-40E1-F68715419F9A}"/>
              </a:ext>
            </a:extLst>
          </p:cNvPr>
          <p:cNvSpPr txBox="1"/>
          <p:nvPr/>
        </p:nvSpPr>
        <p:spPr>
          <a:xfrm>
            <a:off x="5232940" y="8707276"/>
            <a:ext cx="363649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74" name="正方形/長方形 473">
            <a:extLst>
              <a:ext uri="{FF2B5EF4-FFF2-40B4-BE49-F238E27FC236}">
                <a16:creationId xmlns:a16="http://schemas.microsoft.com/office/drawing/2014/main" id="{E0DAA8A4-B158-38A5-BAC3-85A98E87EBE5}"/>
              </a:ext>
            </a:extLst>
          </p:cNvPr>
          <p:cNvSpPr/>
          <p:nvPr/>
        </p:nvSpPr>
        <p:spPr>
          <a:xfrm>
            <a:off x="5764100" y="8729403"/>
            <a:ext cx="474527" cy="143112"/>
          </a:xfrm>
          <a:prstGeom prst="rect">
            <a:avLst/>
          </a:pr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500" b="1" dirty="0">
              <a:solidFill>
                <a:schemeClr val="tx1"/>
              </a:solidFill>
            </a:endParaRPr>
          </a:p>
        </p:txBody>
      </p:sp>
      <p:sp>
        <p:nvSpPr>
          <p:cNvPr id="475" name="テキスト ボックス 285">
            <a:extLst>
              <a:ext uri="{FF2B5EF4-FFF2-40B4-BE49-F238E27FC236}">
                <a16:creationId xmlns:a16="http://schemas.microsoft.com/office/drawing/2014/main" id="{40FFE7AC-7509-602D-F748-86E51C69E8BB}"/>
              </a:ext>
            </a:extLst>
          </p:cNvPr>
          <p:cNvSpPr txBox="1"/>
          <p:nvPr/>
        </p:nvSpPr>
        <p:spPr>
          <a:xfrm>
            <a:off x="5765203" y="8549533"/>
            <a:ext cx="474526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120</a:t>
            </a:r>
            <a:endParaRPr kumimoji="1" lang="ja-JP" altLang="en-US" sz="5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76" name="テキスト ボックス 285">
            <a:extLst>
              <a:ext uri="{FF2B5EF4-FFF2-40B4-BE49-F238E27FC236}">
                <a16:creationId xmlns:a16="http://schemas.microsoft.com/office/drawing/2014/main" id="{F3907708-6DFF-0779-D303-11B879E9FE81}"/>
              </a:ext>
            </a:extLst>
          </p:cNvPr>
          <p:cNvSpPr txBox="1"/>
          <p:nvPr/>
        </p:nvSpPr>
        <p:spPr>
          <a:xfrm>
            <a:off x="5765288" y="8709023"/>
            <a:ext cx="474526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endParaRPr kumimoji="1" lang="ja-JP" altLang="en-US" sz="5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77" name="正方形/長方形 476">
            <a:extLst>
              <a:ext uri="{FF2B5EF4-FFF2-40B4-BE49-F238E27FC236}">
                <a16:creationId xmlns:a16="http://schemas.microsoft.com/office/drawing/2014/main" id="{B422734F-F0BE-6414-5FE4-331B2ED1B8E8}"/>
              </a:ext>
            </a:extLst>
          </p:cNvPr>
          <p:cNvSpPr/>
          <p:nvPr/>
        </p:nvSpPr>
        <p:spPr>
          <a:xfrm>
            <a:off x="5186618" y="8235103"/>
            <a:ext cx="472138" cy="1431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500" b="1" dirty="0">
              <a:solidFill>
                <a:schemeClr val="tx1"/>
              </a:solidFill>
            </a:endParaRPr>
          </a:p>
        </p:txBody>
      </p:sp>
      <p:sp>
        <p:nvSpPr>
          <p:cNvPr id="478" name="テキスト ボックス 285">
            <a:extLst>
              <a:ext uri="{FF2B5EF4-FFF2-40B4-BE49-F238E27FC236}">
                <a16:creationId xmlns:a16="http://schemas.microsoft.com/office/drawing/2014/main" id="{64817EA5-B455-0412-E30A-4938843DD7A2}"/>
              </a:ext>
            </a:extLst>
          </p:cNvPr>
          <p:cNvSpPr txBox="1"/>
          <p:nvPr/>
        </p:nvSpPr>
        <p:spPr>
          <a:xfrm>
            <a:off x="5284416" y="8224406"/>
            <a:ext cx="405241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001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6" name="テキスト ボックス 127">
            <a:extLst>
              <a:ext uri="{FF2B5EF4-FFF2-40B4-BE49-F238E27FC236}">
                <a16:creationId xmlns:a16="http://schemas.microsoft.com/office/drawing/2014/main" id="{51439F9A-6E97-7335-0987-F603F7F6EBAF}"/>
              </a:ext>
            </a:extLst>
          </p:cNvPr>
          <p:cNvSpPr txBox="1"/>
          <p:nvPr/>
        </p:nvSpPr>
        <p:spPr>
          <a:xfrm>
            <a:off x="1426966" y="6311873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7" name="図 46">
            <a:extLst>
              <a:ext uri="{FF2B5EF4-FFF2-40B4-BE49-F238E27FC236}">
                <a16:creationId xmlns:a16="http://schemas.microsoft.com/office/drawing/2014/main" id="{9DBA3B06-9F4B-EF67-DB00-5821B94F101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1415911" y="6324750"/>
            <a:ext cx="369329" cy="250725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1214D116-377F-7E69-6239-0765041D67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60400" y="6362890"/>
            <a:ext cx="266258" cy="135957"/>
          </a:xfrm>
          <a:prstGeom prst="rect">
            <a:avLst/>
          </a:prstGeom>
        </p:spPr>
      </p:pic>
      <p:sp>
        <p:nvSpPr>
          <p:cNvPr id="52" name="テキスト ボックス 285">
            <a:extLst>
              <a:ext uri="{FF2B5EF4-FFF2-40B4-BE49-F238E27FC236}">
                <a16:creationId xmlns:a16="http://schemas.microsoft.com/office/drawing/2014/main" id="{A7C01D1C-834C-6A91-D272-E9E93B4A52F3}"/>
              </a:ext>
            </a:extLst>
          </p:cNvPr>
          <p:cNvSpPr txBox="1"/>
          <p:nvPr/>
        </p:nvSpPr>
        <p:spPr>
          <a:xfrm>
            <a:off x="1349573" y="6319101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Pending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6FA63CB7-F379-F5A9-2C84-6601591C5C7E}"/>
              </a:ext>
            </a:extLst>
          </p:cNvPr>
          <p:cNvSpPr txBox="1"/>
          <p:nvPr/>
        </p:nvSpPr>
        <p:spPr>
          <a:xfrm>
            <a:off x="2569741" y="4457999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5-1. Pop-up (OK)</a:t>
            </a:r>
            <a:endParaRPr kumimoji="1" lang="ja-JP" altLang="en-US" sz="1100" dirty="0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0F406163-D712-0442-426A-1BEAB4E06A69}"/>
              </a:ext>
            </a:extLst>
          </p:cNvPr>
          <p:cNvSpPr txBox="1"/>
          <p:nvPr/>
        </p:nvSpPr>
        <p:spPr>
          <a:xfrm>
            <a:off x="2579692" y="5648569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5-2. Pop-up (NG)</a:t>
            </a:r>
            <a:endParaRPr kumimoji="1" lang="ja-JP" altLang="en-US" sz="1100" dirty="0"/>
          </a:p>
        </p:txBody>
      </p:sp>
      <p:sp>
        <p:nvSpPr>
          <p:cNvPr id="456" name="テキスト ボックス 455">
            <a:extLst>
              <a:ext uri="{FF2B5EF4-FFF2-40B4-BE49-F238E27FC236}">
                <a16:creationId xmlns:a16="http://schemas.microsoft.com/office/drawing/2014/main" id="{3EFC6CD3-3B16-387E-E3AB-24DF8F0AA707}"/>
              </a:ext>
            </a:extLst>
          </p:cNvPr>
          <p:cNvSpPr txBox="1"/>
          <p:nvPr/>
        </p:nvSpPr>
        <p:spPr>
          <a:xfrm>
            <a:off x="4561543" y="4339694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6-1. Pending reason</a:t>
            </a:r>
            <a:endParaRPr kumimoji="1" lang="ja-JP" altLang="en-US" sz="1100" dirty="0"/>
          </a:p>
        </p:txBody>
      </p:sp>
      <p:pic>
        <p:nvPicPr>
          <p:cNvPr id="485" name="図 50">
            <a:extLst>
              <a:ext uri="{FF2B5EF4-FFF2-40B4-BE49-F238E27FC236}">
                <a16:creationId xmlns:a16="http://schemas.microsoft.com/office/drawing/2014/main" id="{356618B0-E8D9-5B93-E0A3-7B752A223D86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95" r="1966" b="5457"/>
          <a:stretch/>
        </p:blipFill>
        <p:spPr bwMode="auto">
          <a:xfrm>
            <a:off x="4650387" y="4627736"/>
            <a:ext cx="1631835" cy="8568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486" name="図 124">
            <a:extLst>
              <a:ext uri="{FF2B5EF4-FFF2-40B4-BE49-F238E27FC236}">
                <a16:creationId xmlns:a16="http://schemas.microsoft.com/office/drawing/2014/main" id="{9A63E076-424E-F521-A506-86039F1A6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492" y="4708131"/>
            <a:ext cx="1541280" cy="750650"/>
          </a:xfrm>
          <a:prstGeom prst="rect">
            <a:avLst/>
          </a:prstGeom>
        </p:spPr>
      </p:pic>
      <p:sp>
        <p:nvSpPr>
          <p:cNvPr id="487" name="テキスト ボックス 135">
            <a:extLst>
              <a:ext uri="{FF2B5EF4-FFF2-40B4-BE49-F238E27FC236}">
                <a16:creationId xmlns:a16="http://schemas.microsoft.com/office/drawing/2014/main" id="{B9577AF4-3BD2-F788-0E63-EF1082547464}"/>
              </a:ext>
            </a:extLst>
          </p:cNvPr>
          <p:cNvSpPr txBox="1"/>
          <p:nvPr/>
        </p:nvSpPr>
        <p:spPr>
          <a:xfrm>
            <a:off x="4650387" y="4638861"/>
            <a:ext cx="1624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Please select </a:t>
            </a:r>
          </a:p>
          <a:p>
            <a:pPr algn="ctr"/>
            <a:r>
              <a:rPr kumimoji="1" lang="en-US" altLang="ja-JP" sz="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the reason for pending.</a:t>
            </a:r>
            <a:endParaRPr kumimoji="1" lang="ja-JP" altLang="en-US" sz="8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88" name="図 487">
            <a:extLst>
              <a:ext uri="{FF2B5EF4-FFF2-40B4-BE49-F238E27FC236}">
                <a16:creationId xmlns:a16="http://schemas.microsoft.com/office/drawing/2014/main" id="{29709ECD-14D0-C535-EDF1-A92B0430FD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1545" y="4942437"/>
            <a:ext cx="1317401" cy="264528"/>
          </a:xfrm>
          <a:prstGeom prst="rect">
            <a:avLst/>
          </a:prstGeom>
        </p:spPr>
      </p:pic>
      <p:sp>
        <p:nvSpPr>
          <p:cNvPr id="489" name="テキスト ボックス 127">
            <a:extLst>
              <a:ext uri="{FF2B5EF4-FFF2-40B4-BE49-F238E27FC236}">
                <a16:creationId xmlns:a16="http://schemas.microsoft.com/office/drawing/2014/main" id="{94C828DF-CA1E-A710-841B-66B13421A752}"/>
              </a:ext>
            </a:extLst>
          </p:cNvPr>
          <p:cNvSpPr txBox="1"/>
          <p:nvPr/>
        </p:nvSpPr>
        <p:spPr>
          <a:xfrm>
            <a:off x="4992700" y="5199737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90" name="図 489">
            <a:extLst>
              <a:ext uri="{FF2B5EF4-FFF2-40B4-BE49-F238E27FC236}">
                <a16:creationId xmlns:a16="http://schemas.microsoft.com/office/drawing/2014/main" id="{44C3DB86-CC26-84C2-12A6-5F543FE9F50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4827887" y="5245311"/>
            <a:ext cx="634927" cy="196970"/>
          </a:xfrm>
          <a:prstGeom prst="rect">
            <a:avLst/>
          </a:prstGeom>
        </p:spPr>
      </p:pic>
      <p:pic>
        <p:nvPicPr>
          <p:cNvPr id="491" name="図 490">
            <a:extLst>
              <a:ext uri="{FF2B5EF4-FFF2-40B4-BE49-F238E27FC236}">
                <a16:creationId xmlns:a16="http://schemas.microsoft.com/office/drawing/2014/main" id="{94371CEF-8739-75AA-6017-41B24F9612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30978" y="5271239"/>
            <a:ext cx="389903" cy="135957"/>
          </a:xfrm>
          <a:prstGeom prst="rect">
            <a:avLst/>
          </a:prstGeom>
        </p:spPr>
      </p:pic>
      <p:sp>
        <p:nvSpPr>
          <p:cNvPr id="492" name="テキスト ボックス 285">
            <a:extLst>
              <a:ext uri="{FF2B5EF4-FFF2-40B4-BE49-F238E27FC236}">
                <a16:creationId xmlns:a16="http://schemas.microsoft.com/office/drawing/2014/main" id="{8416CE01-0A3D-9B63-76D7-98CA520E5810}"/>
              </a:ext>
            </a:extLst>
          </p:cNvPr>
          <p:cNvSpPr txBox="1"/>
          <p:nvPr/>
        </p:nvSpPr>
        <p:spPr>
          <a:xfrm>
            <a:off x="4870031" y="5249835"/>
            <a:ext cx="558336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Close</a:t>
            </a:r>
            <a:r>
              <a:rPr kumimoji="1" lang="ja-JP" altLang="en-US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93" name="テキスト ボックス 127">
            <a:extLst>
              <a:ext uri="{FF2B5EF4-FFF2-40B4-BE49-F238E27FC236}">
                <a16:creationId xmlns:a16="http://schemas.microsoft.com/office/drawing/2014/main" id="{A94EEB8E-F48C-F65C-F3C7-DFFC92D442AE}"/>
              </a:ext>
            </a:extLst>
          </p:cNvPr>
          <p:cNvSpPr txBox="1"/>
          <p:nvPr/>
        </p:nvSpPr>
        <p:spPr>
          <a:xfrm>
            <a:off x="5640544" y="5200766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94" name="図 493">
            <a:extLst>
              <a:ext uri="{FF2B5EF4-FFF2-40B4-BE49-F238E27FC236}">
                <a16:creationId xmlns:a16="http://schemas.microsoft.com/office/drawing/2014/main" id="{731762F9-F5A7-803B-4C3C-31EC6702DD2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5475731" y="5246340"/>
            <a:ext cx="634927" cy="196970"/>
          </a:xfrm>
          <a:prstGeom prst="rect">
            <a:avLst/>
          </a:prstGeom>
        </p:spPr>
      </p:pic>
      <p:pic>
        <p:nvPicPr>
          <p:cNvPr id="495" name="図 494">
            <a:extLst>
              <a:ext uri="{FF2B5EF4-FFF2-40B4-BE49-F238E27FC236}">
                <a16:creationId xmlns:a16="http://schemas.microsoft.com/office/drawing/2014/main" id="{8DF7C1D7-6152-157D-D081-6F602B226D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78822" y="5272268"/>
            <a:ext cx="389903" cy="135957"/>
          </a:xfrm>
          <a:prstGeom prst="rect">
            <a:avLst/>
          </a:prstGeom>
        </p:spPr>
      </p:pic>
      <p:sp>
        <p:nvSpPr>
          <p:cNvPr id="496" name="テキスト ボックス 285">
            <a:extLst>
              <a:ext uri="{FF2B5EF4-FFF2-40B4-BE49-F238E27FC236}">
                <a16:creationId xmlns:a16="http://schemas.microsoft.com/office/drawing/2014/main" id="{D54C1889-3896-0400-9652-D5112CE19F2B}"/>
              </a:ext>
            </a:extLst>
          </p:cNvPr>
          <p:cNvSpPr txBox="1"/>
          <p:nvPr/>
        </p:nvSpPr>
        <p:spPr>
          <a:xfrm>
            <a:off x="5517875" y="5250864"/>
            <a:ext cx="558336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Confirm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00" name="テキスト ボックス 127">
            <a:extLst>
              <a:ext uri="{FF2B5EF4-FFF2-40B4-BE49-F238E27FC236}">
                <a16:creationId xmlns:a16="http://schemas.microsoft.com/office/drawing/2014/main" id="{F5D88875-1EBC-999E-344B-D0EC54792682}"/>
              </a:ext>
            </a:extLst>
          </p:cNvPr>
          <p:cNvSpPr txBox="1"/>
          <p:nvPr/>
        </p:nvSpPr>
        <p:spPr>
          <a:xfrm>
            <a:off x="3066682" y="8858120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01" name="図 500">
            <a:extLst>
              <a:ext uri="{FF2B5EF4-FFF2-40B4-BE49-F238E27FC236}">
                <a16:creationId xmlns:a16="http://schemas.microsoft.com/office/drawing/2014/main" id="{3581BCCE-6A8A-9567-B5BF-5E4849A3932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3055627" y="8870997"/>
            <a:ext cx="369329" cy="250725"/>
          </a:xfrm>
          <a:prstGeom prst="rect">
            <a:avLst/>
          </a:prstGeom>
        </p:spPr>
      </p:pic>
      <p:pic>
        <p:nvPicPr>
          <p:cNvPr id="502" name="図 501">
            <a:extLst>
              <a:ext uri="{FF2B5EF4-FFF2-40B4-BE49-F238E27FC236}">
                <a16:creationId xmlns:a16="http://schemas.microsoft.com/office/drawing/2014/main" id="{56586C1A-E4B8-D57D-F39E-18F73A397D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0116" y="8909137"/>
            <a:ext cx="266258" cy="135957"/>
          </a:xfrm>
          <a:prstGeom prst="rect">
            <a:avLst/>
          </a:prstGeom>
        </p:spPr>
      </p:pic>
      <p:sp>
        <p:nvSpPr>
          <p:cNvPr id="503" name="テキスト ボックス 285">
            <a:extLst>
              <a:ext uri="{FF2B5EF4-FFF2-40B4-BE49-F238E27FC236}">
                <a16:creationId xmlns:a16="http://schemas.microsoft.com/office/drawing/2014/main" id="{D937BB0B-421C-D9ED-0606-8BBB74AC344F}"/>
              </a:ext>
            </a:extLst>
          </p:cNvPr>
          <p:cNvSpPr txBox="1"/>
          <p:nvPr/>
        </p:nvSpPr>
        <p:spPr>
          <a:xfrm>
            <a:off x="2989289" y="8865348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97" name="テキスト ボックス 135">
            <a:extLst>
              <a:ext uri="{FF2B5EF4-FFF2-40B4-BE49-F238E27FC236}">
                <a16:creationId xmlns:a16="http://schemas.microsoft.com/office/drawing/2014/main" id="{109DB9C4-9AF2-3BBF-37FF-F9EABC646576}"/>
              </a:ext>
            </a:extLst>
          </p:cNvPr>
          <p:cNvSpPr txBox="1"/>
          <p:nvPr/>
        </p:nvSpPr>
        <p:spPr>
          <a:xfrm>
            <a:off x="4609904" y="7626623"/>
            <a:ext cx="54810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Case No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98" name="正方形/長方形 497">
            <a:extLst>
              <a:ext uri="{FF2B5EF4-FFF2-40B4-BE49-F238E27FC236}">
                <a16:creationId xmlns:a16="http://schemas.microsoft.com/office/drawing/2014/main" id="{FA6EC981-2274-A000-2611-D9A859C9A196}"/>
              </a:ext>
            </a:extLst>
          </p:cNvPr>
          <p:cNvSpPr/>
          <p:nvPr/>
        </p:nvSpPr>
        <p:spPr>
          <a:xfrm>
            <a:off x="5184699" y="7640313"/>
            <a:ext cx="1053945" cy="1370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500" b="1" dirty="0">
              <a:solidFill>
                <a:schemeClr val="tx1"/>
              </a:solidFill>
            </a:endParaRPr>
          </a:p>
        </p:txBody>
      </p:sp>
      <p:sp>
        <p:nvSpPr>
          <p:cNvPr id="499" name="テキスト ボックス 285">
            <a:extLst>
              <a:ext uri="{FF2B5EF4-FFF2-40B4-BE49-F238E27FC236}">
                <a16:creationId xmlns:a16="http://schemas.microsoft.com/office/drawing/2014/main" id="{6083206E-9588-5824-DC55-F1CD47149C6C}"/>
              </a:ext>
            </a:extLst>
          </p:cNvPr>
          <p:cNvSpPr txBox="1"/>
          <p:nvPr/>
        </p:nvSpPr>
        <p:spPr>
          <a:xfrm>
            <a:off x="5229052" y="7612949"/>
            <a:ext cx="1031413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04" name="正方形/長方形 503">
            <a:extLst>
              <a:ext uri="{FF2B5EF4-FFF2-40B4-BE49-F238E27FC236}">
                <a16:creationId xmlns:a16="http://schemas.microsoft.com/office/drawing/2014/main" id="{1264668B-DB2A-353D-DEDB-00FFDBCFDB52}"/>
              </a:ext>
            </a:extLst>
          </p:cNvPr>
          <p:cNvSpPr/>
          <p:nvPr/>
        </p:nvSpPr>
        <p:spPr>
          <a:xfrm>
            <a:off x="5751733" y="8396702"/>
            <a:ext cx="491249" cy="1431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500" b="1" dirty="0">
              <a:solidFill>
                <a:schemeClr val="tx1"/>
              </a:solidFill>
            </a:endParaRPr>
          </a:p>
        </p:txBody>
      </p:sp>
      <p:sp>
        <p:nvSpPr>
          <p:cNvPr id="505" name="テキスト ボックス 285">
            <a:extLst>
              <a:ext uri="{FF2B5EF4-FFF2-40B4-BE49-F238E27FC236}">
                <a16:creationId xmlns:a16="http://schemas.microsoft.com/office/drawing/2014/main" id="{695CC4DD-8FAA-B8B7-1E98-56B79AA833F8}"/>
              </a:ext>
            </a:extLst>
          </p:cNvPr>
          <p:cNvSpPr txBox="1"/>
          <p:nvPr/>
        </p:nvSpPr>
        <p:spPr>
          <a:xfrm>
            <a:off x="5882327" y="8388591"/>
            <a:ext cx="271753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4" name="テキスト ボックス 127">
            <a:extLst>
              <a:ext uri="{FF2B5EF4-FFF2-40B4-BE49-F238E27FC236}">
                <a16:creationId xmlns:a16="http://schemas.microsoft.com/office/drawing/2014/main" id="{91A672B5-2901-78E2-BC67-91213C7BA059}"/>
              </a:ext>
            </a:extLst>
          </p:cNvPr>
          <p:cNvSpPr txBox="1"/>
          <p:nvPr/>
        </p:nvSpPr>
        <p:spPr>
          <a:xfrm>
            <a:off x="1034077" y="6308616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5" name="図 64">
            <a:extLst>
              <a:ext uri="{FF2B5EF4-FFF2-40B4-BE49-F238E27FC236}">
                <a16:creationId xmlns:a16="http://schemas.microsoft.com/office/drawing/2014/main" id="{4523F52B-D484-A124-8223-612F08996AC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1023022" y="6321493"/>
            <a:ext cx="369329" cy="250725"/>
          </a:xfrm>
          <a:prstGeom prst="rect">
            <a:avLst/>
          </a:prstGeom>
        </p:spPr>
      </p:pic>
      <p:pic>
        <p:nvPicPr>
          <p:cNvPr id="66" name="図 65">
            <a:extLst>
              <a:ext uri="{FF2B5EF4-FFF2-40B4-BE49-F238E27FC236}">
                <a16:creationId xmlns:a16="http://schemas.microsoft.com/office/drawing/2014/main" id="{93D6B9A6-17F6-882F-3B87-9A1E0E7B68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7511" y="6359633"/>
            <a:ext cx="266258" cy="135957"/>
          </a:xfrm>
          <a:prstGeom prst="rect">
            <a:avLst/>
          </a:prstGeom>
        </p:spPr>
      </p:pic>
      <p:sp>
        <p:nvSpPr>
          <p:cNvPr id="67" name="テキスト ボックス 285">
            <a:extLst>
              <a:ext uri="{FF2B5EF4-FFF2-40B4-BE49-F238E27FC236}">
                <a16:creationId xmlns:a16="http://schemas.microsoft.com/office/drawing/2014/main" id="{8CCF887F-D3EB-4A1D-E06E-7753A5C379FD}"/>
              </a:ext>
            </a:extLst>
          </p:cNvPr>
          <p:cNvSpPr txBox="1"/>
          <p:nvPr/>
        </p:nvSpPr>
        <p:spPr>
          <a:xfrm>
            <a:off x="956684" y="6315844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51" name="Picture 25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3120" y="6905663"/>
            <a:ext cx="1666322" cy="2232309"/>
          </a:xfrm>
          <a:prstGeom prst="rect">
            <a:avLst/>
          </a:prstGeom>
        </p:spPr>
      </p:pic>
      <p:sp>
        <p:nvSpPr>
          <p:cNvPr id="28" name="Rectangular Callout 27"/>
          <p:cNvSpPr/>
          <p:nvPr/>
        </p:nvSpPr>
        <p:spPr>
          <a:xfrm>
            <a:off x="1708709" y="5099644"/>
            <a:ext cx="1734221" cy="611372"/>
          </a:xfrm>
          <a:prstGeom prst="wedgeRectCallout">
            <a:avLst>
              <a:gd name="adj1" fmla="val -45148"/>
              <a:gd name="adj2" fmla="val 85978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>
                <a:solidFill>
                  <a:schemeClr val="tx1"/>
                </a:solidFill>
              </a:rPr>
              <a:t>Prepare 4 check point in advance.</a:t>
            </a:r>
          </a:p>
          <a:p>
            <a:r>
              <a:rPr lang="en-US" sz="800" dirty="0">
                <a:solidFill>
                  <a:schemeClr val="tx1"/>
                </a:solidFill>
              </a:rPr>
              <a:t>It should be the same for each part. User is able to adjust it.</a:t>
            </a:r>
          </a:p>
        </p:txBody>
      </p:sp>
      <p:pic>
        <p:nvPicPr>
          <p:cNvPr id="261" name="図 344">
            <a:extLst>
              <a:ext uri="{FF2B5EF4-FFF2-40B4-BE49-F238E27FC236}">
                <a16:creationId xmlns:a16="http://schemas.microsoft.com/office/drawing/2014/main" id="{7241745C-8C03-47D2-ACF2-49DAA7FA723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2689078" y="8045613"/>
            <a:ext cx="183806" cy="250725"/>
          </a:xfrm>
          <a:prstGeom prst="rect">
            <a:avLst/>
          </a:prstGeom>
        </p:spPr>
      </p:pic>
      <p:pic>
        <p:nvPicPr>
          <p:cNvPr id="262" name="図 345">
            <a:extLst>
              <a:ext uri="{FF2B5EF4-FFF2-40B4-BE49-F238E27FC236}">
                <a16:creationId xmlns:a16="http://schemas.microsoft.com/office/drawing/2014/main" id="{3DA89248-A653-44E1-A41F-0EC4A834FB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33566" y="8083753"/>
            <a:ext cx="112166" cy="135957"/>
          </a:xfrm>
          <a:prstGeom prst="rect">
            <a:avLst/>
          </a:prstGeom>
        </p:spPr>
      </p:pic>
      <p:sp>
        <p:nvSpPr>
          <p:cNvPr id="263" name="テキスト ボックス 285">
            <a:extLst>
              <a:ext uri="{FF2B5EF4-FFF2-40B4-BE49-F238E27FC236}">
                <a16:creationId xmlns:a16="http://schemas.microsoft.com/office/drawing/2014/main" id="{A583D7E5-5218-4C8F-A450-D2F40C6B0754}"/>
              </a:ext>
            </a:extLst>
          </p:cNvPr>
          <p:cNvSpPr txBox="1"/>
          <p:nvPr/>
        </p:nvSpPr>
        <p:spPr>
          <a:xfrm>
            <a:off x="2719260" y="8083144"/>
            <a:ext cx="141422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4" name="正方形/長方形 76">
            <a:extLst>
              <a:ext uri="{FF2B5EF4-FFF2-40B4-BE49-F238E27FC236}">
                <a16:creationId xmlns:a16="http://schemas.microsoft.com/office/drawing/2014/main" id="{42F6A688-20EC-FD05-3D9C-EF4223A61104}"/>
              </a:ext>
            </a:extLst>
          </p:cNvPr>
          <p:cNvSpPr/>
          <p:nvPr/>
        </p:nvSpPr>
        <p:spPr>
          <a:xfrm>
            <a:off x="3110359" y="8071705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265" name="テキスト ボックス 285">
            <a:extLst>
              <a:ext uri="{FF2B5EF4-FFF2-40B4-BE49-F238E27FC236}">
                <a16:creationId xmlns:a16="http://schemas.microsoft.com/office/drawing/2014/main" id="{7CE492F5-21F4-4271-4A3E-2DCE5CD83F81}"/>
              </a:ext>
            </a:extLst>
          </p:cNvPr>
          <p:cNvSpPr txBox="1"/>
          <p:nvPr/>
        </p:nvSpPr>
        <p:spPr>
          <a:xfrm>
            <a:off x="3154712" y="8061009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OD10T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7" name="正方形/長方形 79">
            <a:extLst>
              <a:ext uri="{FF2B5EF4-FFF2-40B4-BE49-F238E27FC236}">
                <a16:creationId xmlns:a16="http://schemas.microsoft.com/office/drawing/2014/main" id="{EB37B97A-2641-4E3A-546D-0159B383E1D8}"/>
              </a:ext>
            </a:extLst>
          </p:cNvPr>
          <p:cNvSpPr/>
          <p:nvPr/>
        </p:nvSpPr>
        <p:spPr>
          <a:xfrm>
            <a:off x="3108173" y="8275777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268" name="テキスト ボックス 285">
            <a:extLst>
              <a:ext uri="{FF2B5EF4-FFF2-40B4-BE49-F238E27FC236}">
                <a16:creationId xmlns:a16="http://schemas.microsoft.com/office/drawing/2014/main" id="{CB0D8130-D333-EB55-0C85-2C7070207E1A}"/>
              </a:ext>
            </a:extLst>
          </p:cNvPr>
          <p:cNvSpPr txBox="1"/>
          <p:nvPr/>
        </p:nvSpPr>
        <p:spPr>
          <a:xfrm>
            <a:off x="3152526" y="8265081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OD11T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0" name="正方形/長方形 82">
            <a:extLst>
              <a:ext uri="{FF2B5EF4-FFF2-40B4-BE49-F238E27FC236}">
                <a16:creationId xmlns:a16="http://schemas.microsoft.com/office/drawing/2014/main" id="{5971B131-6BBF-807C-EDAA-A3B2168DA9C4}"/>
              </a:ext>
            </a:extLst>
          </p:cNvPr>
          <p:cNvSpPr/>
          <p:nvPr/>
        </p:nvSpPr>
        <p:spPr>
          <a:xfrm>
            <a:off x="3108173" y="8486342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271" name="テキスト ボックス 285">
            <a:extLst>
              <a:ext uri="{FF2B5EF4-FFF2-40B4-BE49-F238E27FC236}">
                <a16:creationId xmlns:a16="http://schemas.microsoft.com/office/drawing/2014/main" id="{69925598-5854-3D9F-BC75-97A25C98015E}"/>
              </a:ext>
            </a:extLst>
          </p:cNvPr>
          <p:cNvSpPr txBox="1"/>
          <p:nvPr/>
        </p:nvSpPr>
        <p:spPr>
          <a:xfrm>
            <a:off x="3152526" y="8475646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OD12T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2" name="正方形/長方形 85">
            <a:extLst>
              <a:ext uri="{FF2B5EF4-FFF2-40B4-BE49-F238E27FC236}">
                <a16:creationId xmlns:a16="http://schemas.microsoft.com/office/drawing/2014/main" id="{29AC0EA9-8CEC-A208-D7CD-CE00A6973A15}"/>
              </a:ext>
            </a:extLst>
          </p:cNvPr>
          <p:cNvSpPr/>
          <p:nvPr/>
        </p:nvSpPr>
        <p:spPr>
          <a:xfrm>
            <a:off x="3110359" y="8691708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273" name="テキスト ボックス 285">
            <a:extLst>
              <a:ext uri="{FF2B5EF4-FFF2-40B4-BE49-F238E27FC236}">
                <a16:creationId xmlns:a16="http://schemas.microsoft.com/office/drawing/2014/main" id="{A99F9995-B00A-2E01-93D2-CA5BC7AB4687}"/>
              </a:ext>
            </a:extLst>
          </p:cNvPr>
          <p:cNvSpPr txBox="1"/>
          <p:nvPr/>
        </p:nvSpPr>
        <p:spPr>
          <a:xfrm>
            <a:off x="3154712" y="8681012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OD13T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74" name="図 88">
            <a:extLst>
              <a:ext uri="{FF2B5EF4-FFF2-40B4-BE49-F238E27FC236}">
                <a16:creationId xmlns:a16="http://schemas.microsoft.com/office/drawing/2014/main" id="{8C419A6B-B1B5-BE4B-D298-220AF393841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591" r="7595" b="3165"/>
          <a:stretch/>
        </p:blipFill>
        <p:spPr>
          <a:xfrm>
            <a:off x="2689078" y="8265628"/>
            <a:ext cx="183806" cy="236250"/>
          </a:xfrm>
          <a:prstGeom prst="rect">
            <a:avLst/>
          </a:prstGeom>
        </p:spPr>
      </p:pic>
      <p:pic>
        <p:nvPicPr>
          <p:cNvPr id="275" name="図 92">
            <a:extLst>
              <a:ext uri="{FF2B5EF4-FFF2-40B4-BE49-F238E27FC236}">
                <a16:creationId xmlns:a16="http://schemas.microsoft.com/office/drawing/2014/main" id="{04B15310-C412-1294-6D83-0F99008E75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33566" y="8289293"/>
            <a:ext cx="112166" cy="135957"/>
          </a:xfrm>
          <a:prstGeom prst="rect">
            <a:avLst/>
          </a:prstGeom>
        </p:spPr>
      </p:pic>
      <p:sp>
        <p:nvSpPr>
          <p:cNvPr id="276" name="テキスト ボックス 285">
            <a:extLst>
              <a:ext uri="{FF2B5EF4-FFF2-40B4-BE49-F238E27FC236}">
                <a16:creationId xmlns:a16="http://schemas.microsoft.com/office/drawing/2014/main" id="{14F8846B-D6B0-DA4F-5900-903A024BFEC6}"/>
              </a:ext>
            </a:extLst>
          </p:cNvPr>
          <p:cNvSpPr txBox="1"/>
          <p:nvPr/>
        </p:nvSpPr>
        <p:spPr>
          <a:xfrm>
            <a:off x="2719260" y="8288684"/>
            <a:ext cx="141422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77" name="図 104">
            <a:extLst>
              <a:ext uri="{FF2B5EF4-FFF2-40B4-BE49-F238E27FC236}">
                <a16:creationId xmlns:a16="http://schemas.microsoft.com/office/drawing/2014/main" id="{8AD6E9A5-5E34-9CC0-7215-864F5AF3BEA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591" r="7595" b="3165"/>
          <a:stretch/>
        </p:blipFill>
        <p:spPr>
          <a:xfrm>
            <a:off x="2689078" y="8467884"/>
            <a:ext cx="183806" cy="236250"/>
          </a:xfrm>
          <a:prstGeom prst="rect">
            <a:avLst/>
          </a:prstGeom>
        </p:spPr>
      </p:pic>
      <p:pic>
        <p:nvPicPr>
          <p:cNvPr id="278" name="図 105">
            <a:extLst>
              <a:ext uri="{FF2B5EF4-FFF2-40B4-BE49-F238E27FC236}">
                <a16:creationId xmlns:a16="http://schemas.microsoft.com/office/drawing/2014/main" id="{84ED2481-01EA-8ACE-9B5B-F597B79272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33566" y="8491549"/>
            <a:ext cx="112166" cy="135957"/>
          </a:xfrm>
          <a:prstGeom prst="rect">
            <a:avLst/>
          </a:prstGeom>
        </p:spPr>
      </p:pic>
      <p:sp>
        <p:nvSpPr>
          <p:cNvPr id="279" name="テキスト ボックス 285">
            <a:extLst>
              <a:ext uri="{FF2B5EF4-FFF2-40B4-BE49-F238E27FC236}">
                <a16:creationId xmlns:a16="http://schemas.microsoft.com/office/drawing/2014/main" id="{F593AB78-D447-6DCB-96EC-04811AB90C07}"/>
              </a:ext>
            </a:extLst>
          </p:cNvPr>
          <p:cNvSpPr txBox="1"/>
          <p:nvPr/>
        </p:nvSpPr>
        <p:spPr>
          <a:xfrm>
            <a:off x="2719260" y="8490940"/>
            <a:ext cx="141422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３</a:t>
            </a:r>
          </a:p>
        </p:txBody>
      </p:sp>
      <p:pic>
        <p:nvPicPr>
          <p:cNvPr id="280" name="図 108">
            <a:extLst>
              <a:ext uri="{FF2B5EF4-FFF2-40B4-BE49-F238E27FC236}">
                <a16:creationId xmlns:a16="http://schemas.microsoft.com/office/drawing/2014/main" id="{FAE22A17-DF11-FE1F-9D27-CF6D5FB924F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591" r="7595" b="12148"/>
          <a:stretch/>
        </p:blipFill>
        <p:spPr>
          <a:xfrm>
            <a:off x="2689366" y="8667479"/>
            <a:ext cx="183806" cy="212991"/>
          </a:xfrm>
          <a:prstGeom prst="rect">
            <a:avLst/>
          </a:prstGeom>
        </p:spPr>
      </p:pic>
      <p:pic>
        <p:nvPicPr>
          <p:cNvPr id="281" name="図 115">
            <a:extLst>
              <a:ext uri="{FF2B5EF4-FFF2-40B4-BE49-F238E27FC236}">
                <a16:creationId xmlns:a16="http://schemas.microsoft.com/office/drawing/2014/main" id="{18BAF762-FCE9-BB9C-C861-42F60138F5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33854" y="8691144"/>
            <a:ext cx="112166" cy="135957"/>
          </a:xfrm>
          <a:prstGeom prst="rect">
            <a:avLst/>
          </a:prstGeom>
        </p:spPr>
      </p:pic>
      <p:sp>
        <p:nvSpPr>
          <p:cNvPr id="282" name="テキスト ボックス 285">
            <a:extLst>
              <a:ext uri="{FF2B5EF4-FFF2-40B4-BE49-F238E27FC236}">
                <a16:creationId xmlns:a16="http://schemas.microsoft.com/office/drawing/2014/main" id="{0C45BA7B-E275-6826-EEBF-90ED407F4E84}"/>
              </a:ext>
            </a:extLst>
          </p:cNvPr>
          <p:cNvSpPr txBox="1"/>
          <p:nvPr/>
        </p:nvSpPr>
        <p:spPr>
          <a:xfrm>
            <a:off x="2719548" y="8690535"/>
            <a:ext cx="141422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4" name="Rectangular Callout 283"/>
          <p:cNvSpPr/>
          <p:nvPr/>
        </p:nvSpPr>
        <p:spPr>
          <a:xfrm>
            <a:off x="707536" y="8709022"/>
            <a:ext cx="1734221" cy="793253"/>
          </a:xfrm>
          <a:prstGeom prst="wedgeRectCallout">
            <a:avLst>
              <a:gd name="adj1" fmla="val 59386"/>
              <a:gd name="adj2" fmla="val -86196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>
                <a:solidFill>
                  <a:schemeClr val="tx1"/>
                </a:solidFill>
              </a:rPr>
              <a:t>Add checkpoint random on this screen. Information appeared after scan and matching verification with </a:t>
            </a:r>
            <a:r>
              <a:rPr lang="en-US" sz="800" dirty="0" err="1">
                <a:solidFill>
                  <a:schemeClr val="tx1"/>
                </a:solidFill>
              </a:rPr>
              <a:t>meiji</a:t>
            </a:r>
            <a:r>
              <a:rPr lang="en-US" sz="800" dirty="0">
                <a:solidFill>
                  <a:schemeClr val="tx1"/>
                </a:solidFill>
              </a:rPr>
              <a:t> card.</a:t>
            </a:r>
          </a:p>
          <a:p>
            <a:r>
              <a:rPr lang="en-US" sz="800" dirty="0">
                <a:solidFill>
                  <a:schemeClr val="tx1"/>
                </a:solidFill>
              </a:rPr>
              <a:t>Able to save while working.</a:t>
            </a:r>
          </a:p>
        </p:txBody>
      </p:sp>
      <p:sp>
        <p:nvSpPr>
          <p:cNvPr id="286" name="テキスト ボックス 135">
            <a:extLst>
              <a:ext uri="{FF2B5EF4-FFF2-40B4-BE49-F238E27FC236}">
                <a16:creationId xmlns:a16="http://schemas.microsoft.com/office/drawing/2014/main" id="{00D4E7C7-0ED6-1708-5B9A-00174EC080A3}"/>
              </a:ext>
            </a:extLst>
          </p:cNvPr>
          <p:cNvSpPr txBox="1"/>
          <p:nvPr/>
        </p:nvSpPr>
        <p:spPr>
          <a:xfrm>
            <a:off x="3450180" y="7619847"/>
            <a:ext cx="49788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Maker</a:t>
            </a:r>
          </a:p>
        </p:txBody>
      </p:sp>
      <p:sp>
        <p:nvSpPr>
          <p:cNvPr id="288" name="正方形/長方形 367">
            <a:extLst>
              <a:ext uri="{FF2B5EF4-FFF2-40B4-BE49-F238E27FC236}">
                <a16:creationId xmlns:a16="http://schemas.microsoft.com/office/drawing/2014/main" id="{292133C1-2F44-61E8-18E6-F071134DE428}"/>
              </a:ext>
            </a:extLst>
          </p:cNvPr>
          <p:cNvSpPr/>
          <p:nvPr/>
        </p:nvSpPr>
        <p:spPr>
          <a:xfrm>
            <a:off x="3820562" y="7646609"/>
            <a:ext cx="393243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287" name="テキスト ボックス 285">
            <a:extLst>
              <a:ext uri="{FF2B5EF4-FFF2-40B4-BE49-F238E27FC236}">
                <a16:creationId xmlns:a16="http://schemas.microsoft.com/office/drawing/2014/main" id="{3FEC4C1F-2646-A2D7-7D09-617CB16BC2DE}"/>
              </a:ext>
            </a:extLst>
          </p:cNvPr>
          <p:cNvSpPr txBox="1"/>
          <p:nvPr/>
        </p:nvSpPr>
        <p:spPr>
          <a:xfrm>
            <a:off x="3792181" y="7624605"/>
            <a:ext cx="510861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88A-11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9" name="Rectangular Callout 288"/>
          <p:cNvSpPr/>
          <p:nvPr/>
        </p:nvSpPr>
        <p:spPr>
          <a:xfrm>
            <a:off x="3792181" y="6076918"/>
            <a:ext cx="1677112" cy="567940"/>
          </a:xfrm>
          <a:prstGeom prst="wedgeRectCallout">
            <a:avLst>
              <a:gd name="adj1" fmla="val 53016"/>
              <a:gd name="adj2" fmla="val 675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00" dirty="0">
                <a:solidFill>
                  <a:schemeClr val="tx1"/>
                </a:solidFill>
              </a:rPr>
              <a:t>Scan</a:t>
            </a:r>
          </a:p>
          <a:p>
            <a:pPr marL="228600" indent="-228600">
              <a:buAutoNum type="arabicPeriod"/>
            </a:pPr>
            <a:r>
              <a:rPr lang="en-US" sz="700" dirty="0">
                <a:solidFill>
                  <a:schemeClr val="tx1"/>
                </a:solidFill>
              </a:rPr>
              <a:t>Check sheet (2 times)</a:t>
            </a:r>
          </a:p>
          <a:p>
            <a:pPr marL="228600" indent="-228600">
              <a:buAutoNum type="arabicPeriod"/>
            </a:pPr>
            <a:r>
              <a:rPr lang="en-US" sz="700" dirty="0">
                <a:solidFill>
                  <a:schemeClr val="tx1"/>
                </a:solidFill>
              </a:rPr>
              <a:t>Content label tag</a:t>
            </a:r>
          </a:p>
          <a:p>
            <a:pPr marL="228600" indent="-228600">
              <a:buFontTx/>
              <a:buAutoNum type="arabicPeriod"/>
            </a:pPr>
            <a:r>
              <a:rPr lang="en-US" sz="700" dirty="0">
                <a:solidFill>
                  <a:schemeClr val="tx1"/>
                </a:solidFill>
              </a:rPr>
              <a:t>Case mark (for confirmation)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91F74FA-3FE8-E247-41F0-B408A010385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2762038" y="3320499"/>
            <a:ext cx="1326146" cy="349109"/>
          </a:xfrm>
          <a:prstGeom prst="rect">
            <a:avLst/>
          </a:prstGeom>
        </p:spPr>
      </p:pic>
      <p:pic>
        <p:nvPicPr>
          <p:cNvPr id="35" name="図 45">
            <a:extLst>
              <a:ext uri="{FF2B5EF4-FFF2-40B4-BE49-F238E27FC236}">
                <a16:creationId xmlns:a16="http://schemas.microsoft.com/office/drawing/2014/main" id="{B97ECB8C-A0D8-BB7D-D0A2-E994C3BF9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5820" y="3379713"/>
            <a:ext cx="937311" cy="166278"/>
          </a:xfrm>
          <a:prstGeom prst="rect">
            <a:avLst/>
          </a:prstGeom>
        </p:spPr>
      </p:pic>
      <p:sp>
        <p:nvSpPr>
          <p:cNvPr id="44" name="テキスト ボックス 51">
            <a:extLst>
              <a:ext uri="{FF2B5EF4-FFF2-40B4-BE49-F238E27FC236}">
                <a16:creationId xmlns:a16="http://schemas.microsoft.com/office/drawing/2014/main" id="{716744CC-C99E-BE32-D446-83039E736FBD}"/>
              </a:ext>
            </a:extLst>
          </p:cNvPr>
          <p:cNvSpPr txBox="1"/>
          <p:nvPr/>
        </p:nvSpPr>
        <p:spPr>
          <a:xfrm>
            <a:off x="2735204" y="3374562"/>
            <a:ext cx="141571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Print Tag receive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D727EA12-47D8-3FB9-9710-C54B04AD2CD3}"/>
              </a:ext>
            </a:extLst>
          </p:cNvPr>
          <p:cNvSpPr/>
          <p:nvPr/>
        </p:nvSpPr>
        <p:spPr>
          <a:xfrm>
            <a:off x="2500273" y="3247283"/>
            <a:ext cx="1953649" cy="45585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159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24</a:t>
            </a:fld>
            <a:endParaRPr kumimoji="1" lang="ja-JP" altLang="en-US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5-1. Handy terminal screen image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Handy terminal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00471CC7-B0BC-4548-98D0-B0DDB8A7B154}"/>
              </a:ext>
            </a:extLst>
          </p:cNvPr>
          <p:cNvSpPr txBox="1"/>
          <p:nvPr/>
        </p:nvSpPr>
        <p:spPr>
          <a:xfrm>
            <a:off x="575754" y="1553672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>
                <a:solidFill>
                  <a:srgbClr val="FF0000"/>
                </a:solidFill>
                <a:highlight>
                  <a:srgbClr val="FFFF00"/>
                </a:highlight>
              </a:rPr>
              <a:t>9.Print tag</a:t>
            </a:r>
            <a:endParaRPr kumimoji="1" lang="ja-JP" altLang="en-US" sz="11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173" name="Picture 250">
            <a:extLst>
              <a:ext uri="{FF2B5EF4-FFF2-40B4-BE49-F238E27FC236}">
                <a16:creationId xmlns:a16="http://schemas.microsoft.com/office/drawing/2014/main" id="{D92E8128-C2CA-E912-38AE-C61C448E6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31" y="4586135"/>
            <a:ext cx="1666322" cy="2232309"/>
          </a:xfrm>
          <a:prstGeom prst="rect">
            <a:avLst/>
          </a:prstGeom>
        </p:spPr>
      </p:pic>
      <p:pic>
        <p:nvPicPr>
          <p:cNvPr id="179" name="図 178">
            <a:extLst>
              <a:ext uri="{FF2B5EF4-FFF2-40B4-BE49-F238E27FC236}">
                <a16:creationId xmlns:a16="http://schemas.microsoft.com/office/drawing/2014/main" id="{25ABFE6D-1D7A-18C8-9933-B33F22E9E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811" y="5018451"/>
            <a:ext cx="1606455" cy="225112"/>
          </a:xfrm>
          <a:prstGeom prst="rect">
            <a:avLst/>
          </a:prstGeom>
        </p:spPr>
      </p:pic>
      <p:pic>
        <p:nvPicPr>
          <p:cNvPr id="182" name="図 181">
            <a:extLst>
              <a:ext uri="{FF2B5EF4-FFF2-40B4-BE49-F238E27FC236}">
                <a16:creationId xmlns:a16="http://schemas.microsoft.com/office/drawing/2014/main" id="{E8085E2E-1648-1733-A560-E758B0F1A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95" y="5397910"/>
            <a:ext cx="1447722" cy="160034"/>
          </a:xfrm>
          <a:prstGeom prst="rect">
            <a:avLst/>
          </a:prstGeom>
        </p:spPr>
      </p:pic>
      <p:sp>
        <p:nvSpPr>
          <p:cNvPr id="183" name="テキスト ボックス 182">
            <a:extLst>
              <a:ext uri="{FF2B5EF4-FFF2-40B4-BE49-F238E27FC236}">
                <a16:creationId xmlns:a16="http://schemas.microsoft.com/office/drawing/2014/main" id="{BBEC1CA1-266D-6237-99D8-11FF6CA7A2BF}"/>
              </a:ext>
            </a:extLst>
          </p:cNvPr>
          <p:cNvSpPr txBox="1"/>
          <p:nvPr/>
        </p:nvSpPr>
        <p:spPr>
          <a:xfrm>
            <a:off x="763592" y="4974073"/>
            <a:ext cx="94288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00" dirty="0">
                <a:solidFill>
                  <a:schemeClr val="bg1"/>
                </a:solidFill>
              </a:rPr>
              <a:t>It's already printed.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sp>
        <p:nvSpPr>
          <p:cNvPr id="189" name="テキスト ボックス 188">
            <a:extLst>
              <a:ext uri="{FF2B5EF4-FFF2-40B4-BE49-F238E27FC236}">
                <a16:creationId xmlns:a16="http://schemas.microsoft.com/office/drawing/2014/main" id="{9049665B-B3B0-5702-6DE4-526B53D5CFFC}"/>
              </a:ext>
            </a:extLst>
          </p:cNvPr>
          <p:cNvSpPr txBox="1"/>
          <p:nvPr/>
        </p:nvSpPr>
        <p:spPr>
          <a:xfrm>
            <a:off x="744289" y="5362696"/>
            <a:ext cx="14477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/>
              <a:t>If you want to reprint, please enter the reader password</a:t>
            </a:r>
            <a:endParaRPr kumimoji="1" lang="ja-JP" altLang="en-US" sz="500" dirty="0"/>
          </a:p>
        </p:txBody>
      </p:sp>
      <p:sp>
        <p:nvSpPr>
          <p:cNvPr id="190" name="正方形/長方形 189">
            <a:extLst>
              <a:ext uri="{FF2B5EF4-FFF2-40B4-BE49-F238E27FC236}">
                <a16:creationId xmlns:a16="http://schemas.microsoft.com/office/drawing/2014/main" id="{9FC7FD13-7B06-44F0-DC06-978AAE2379ED}"/>
              </a:ext>
            </a:extLst>
          </p:cNvPr>
          <p:cNvSpPr/>
          <p:nvPr/>
        </p:nvSpPr>
        <p:spPr>
          <a:xfrm>
            <a:off x="1011806" y="6127081"/>
            <a:ext cx="966385" cy="246221"/>
          </a:xfrm>
          <a:prstGeom prst="rect">
            <a:avLst/>
          </a:prstGeom>
          <a:solidFill>
            <a:schemeClr val="bg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Re-Print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191" name="正方形/長方形 190">
            <a:extLst>
              <a:ext uri="{FF2B5EF4-FFF2-40B4-BE49-F238E27FC236}">
                <a16:creationId xmlns:a16="http://schemas.microsoft.com/office/drawing/2014/main" id="{D8A270B1-BF13-B15B-0FC6-C714D0DB0C08}"/>
              </a:ext>
            </a:extLst>
          </p:cNvPr>
          <p:cNvSpPr/>
          <p:nvPr/>
        </p:nvSpPr>
        <p:spPr>
          <a:xfrm>
            <a:off x="1009263" y="6423223"/>
            <a:ext cx="966385" cy="246221"/>
          </a:xfrm>
          <a:prstGeom prst="rect">
            <a:avLst/>
          </a:prstGeom>
          <a:solidFill>
            <a:schemeClr val="bg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Cancel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192" name="テキスト ボックス 191">
            <a:extLst>
              <a:ext uri="{FF2B5EF4-FFF2-40B4-BE49-F238E27FC236}">
                <a16:creationId xmlns:a16="http://schemas.microsoft.com/office/drawing/2014/main" id="{EF8A833C-6D4E-E6D6-43CF-AA22DFD3F284}"/>
              </a:ext>
            </a:extLst>
          </p:cNvPr>
          <p:cNvSpPr txBox="1"/>
          <p:nvPr/>
        </p:nvSpPr>
        <p:spPr>
          <a:xfrm>
            <a:off x="573527" y="4319317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>
                <a:solidFill>
                  <a:srgbClr val="FF0000"/>
                </a:solidFill>
                <a:highlight>
                  <a:srgbClr val="FFFF00"/>
                </a:highlight>
              </a:rPr>
              <a:t>12. Error screen</a:t>
            </a:r>
            <a:endParaRPr kumimoji="1" lang="ja-JP" altLang="en-US" sz="11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7" name="รูปภาพ 3">
            <a:extLst>
              <a:ext uri="{FF2B5EF4-FFF2-40B4-BE49-F238E27FC236}">
                <a16:creationId xmlns:a16="http://schemas.microsoft.com/office/drawing/2014/main" id="{A3E16DA6-D3B5-1268-175E-5F244475559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501" y="1855892"/>
            <a:ext cx="1716979" cy="2217799"/>
          </a:xfrm>
          <a:prstGeom prst="rect">
            <a:avLst/>
          </a:prstGeom>
        </p:spPr>
      </p:pic>
      <p:pic>
        <p:nvPicPr>
          <p:cNvPr id="8" name="図 119">
            <a:extLst>
              <a:ext uri="{FF2B5EF4-FFF2-40B4-BE49-F238E27FC236}">
                <a16:creationId xmlns:a16="http://schemas.microsoft.com/office/drawing/2014/main" id="{0DB687C0-9BC0-D6C4-6F6D-9DAC95A399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7248" y="1975996"/>
            <a:ext cx="1182132" cy="177846"/>
          </a:xfrm>
          <a:prstGeom prst="rect">
            <a:avLst/>
          </a:prstGeom>
        </p:spPr>
      </p:pic>
      <p:sp>
        <p:nvSpPr>
          <p:cNvPr id="9" name="テキスト ボックス 120">
            <a:extLst>
              <a:ext uri="{FF2B5EF4-FFF2-40B4-BE49-F238E27FC236}">
                <a16:creationId xmlns:a16="http://schemas.microsoft.com/office/drawing/2014/main" id="{DCC84191-CA3A-4C0F-3E03-FC7B535CA69A}"/>
              </a:ext>
            </a:extLst>
          </p:cNvPr>
          <p:cNvSpPr txBox="1"/>
          <p:nvPr/>
        </p:nvSpPr>
        <p:spPr>
          <a:xfrm>
            <a:off x="2629500" y="1944133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Print Tag Receive</a:t>
            </a:r>
          </a:p>
        </p:txBody>
      </p:sp>
      <p:pic>
        <p:nvPicPr>
          <p:cNvPr id="10" name="図 124">
            <a:extLst>
              <a:ext uri="{FF2B5EF4-FFF2-40B4-BE49-F238E27FC236}">
                <a16:creationId xmlns:a16="http://schemas.microsoft.com/office/drawing/2014/main" id="{EE8E96CE-FC72-784D-67EE-8C4CD2B1D6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5104" y="2191440"/>
            <a:ext cx="1492073" cy="1579717"/>
          </a:xfrm>
          <a:prstGeom prst="rect">
            <a:avLst/>
          </a:prstGeom>
        </p:spPr>
      </p:pic>
      <p:sp>
        <p:nvSpPr>
          <p:cNvPr id="11" name="テキスト ボックス 127">
            <a:extLst>
              <a:ext uri="{FF2B5EF4-FFF2-40B4-BE49-F238E27FC236}">
                <a16:creationId xmlns:a16="http://schemas.microsoft.com/office/drawing/2014/main" id="{2B80E644-6942-F717-A32E-F95BC3BA0E5E}"/>
              </a:ext>
            </a:extLst>
          </p:cNvPr>
          <p:cNvSpPr txBox="1"/>
          <p:nvPr/>
        </p:nvSpPr>
        <p:spPr>
          <a:xfrm>
            <a:off x="2694890" y="3799570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2" name="図 124">
            <a:extLst>
              <a:ext uri="{FF2B5EF4-FFF2-40B4-BE49-F238E27FC236}">
                <a16:creationId xmlns:a16="http://schemas.microsoft.com/office/drawing/2014/main" id="{65194C3D-22A9-8DCE-E11B-4BF57734EA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8154" y="3798258"/>
            <a:ext cx="1677020" cy="258554"/>
          </a:xfrm>
          <a:prstGeom prst="rect">
            <a:avLst/>
          </a:prstGeom>
        </p:spPr>
      </p:pic>
      <p:pic>
        <p:nvPicPr>
          <p:cNvPr id="13" name="図 162">
            <a:extLst>
              <a:ext uri="{FF2B5EF4-FFF2-40B4-BE49-F238E27FC236}">
                <a16:creationId xmlns:a16="http://schemas.microsoft.com/office/drawing/2014/main" id="{217DF05C-BB89-AA1D-EC63-3970535287B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596" b="3166"/>
          <a:stretch/>
        </p:blipFill>
        <p:spPr>
          <a:xfrm>
            <a:off x="2683835" y="3812447"/>
            <a:ext cx="369329" cy="250725"/>
          </a:xfrm>
          <a:prstGeom prst="rect">
            <a:avLst/>
          </a:prstGeom>
        </p:spPr>
      </p:pic>
      <p:pic>
        <p:nvPicPr>
          <p:cNvPr id="14" name="図 124">
            <a:extLst>
              <a:ext uri="{FF2B5EF4-FFF2-40B4-BE49-F238E27FC236}">
                <a16:creationId xmlns:a16="http://schemas.microsoft.com/office/drawing/2014/main" id="{F39C90E2-45D4-EC70-486D-372D900A5F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9739" y="2325437"/>
            <a:ext cx="1492073" cy="241737"/>
          </a:xfrm>
          <a:prstGeom prst="rect">
            <a:avLst/>
          </a:prstGeom>
        </p:spPr>
      </p:pic>
      <p:sp>
        <p:nvSpPr>
          <p:cNvPr id="15" name="テキスト ボックス 135">
            <a:extLst>
              <a:ext uri="{FF2B5EF4-FFF2-40B4-BE49-F238E27FC236}">
                <a16:creationId xmlns:a16="http://schemas.microsoft.com/office/drawing/2014/main" id="{7A2332C1-DD0B-C405-EE92-5C25ECCB872F}"/>
              </a:ext>
            </a:extLst>
          </p:cNvPr>
          <p:cNvSpPr txBox="1"/>
          <p:nvPr/>
        </p:nvSpPr>
        <p:spPr>
          <a:xfrm>
            <a:off x="2646970" y="2349291"/>
            <a:ext cx="8559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テキスト ボックス 135">
            <a:extLst>
              <a:ext uri="{FF2B5EF4-FFF2-40B4-BE49-F238E27FC236}">
                <a16:creationId xmlns:a16="http://schemas.microsoft.com/office/drawing/2014/main" id="{AE2CB4F0-2D17-4A20-9AF6-94E9907B230E}"/>
              </a:ext>
            </a:extLst>
          </p:cNvPr>
          <p:cNvSpPr txBox="1"/>
          <p:nvPr/>
        </p:nvSpPr>
        <p:spPr>
          <a:xfrm>
            <a:off x="2654919" y="2781987"/>
            <a:ext cx="7576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Color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テキスト ボックス 135">
            <a:extLst>
              <a:ext uri="{FF2B5EF4-FFF2-40B4-BE49-F238E27FC236}">
                <a16:creationId xmlns:a16="http://schemas.microsoft.com/office/drawing/2014/main" id="{B2998DA6-9BC0-0AE2-9D4F-26AEDF71A672}"/>
              </a:ext>
            </a:extLst>
          </p:cNvPr>
          <p:cNvSpPr txBox="1"/>
          <p:nvPr/>
        </p:nvSpPr>
        <p:spPr>
          <a:xfrm>
            <a:off x="2587368" y="2156794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Connect tablet : Connected #001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0" name="図 12">
            <a:extLst>
              <a:ext uri="{FF2B5EF4-FFF2-40B4-BE49-F238E27FC236}">
                <a16:creationId xmlns:a16="http://schemas.microsoft.com/office/drawing/2014/main" id="{74630FE6-7348-6753-C1C4-D820E6B91C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8324" y="3850587"/>
            <a:ext cx="266258" cy="135957"/>
          </a:xfrm>
          <a:prstGeom prst="rect">
            <a:avLst/>
          </a:prstGeom>
        </p:spPr>
      </p:pic>
      <p:sp>
        <p:nvSpPr>
          <p:cNvPr id="21" name="テキスト ボックス 285">
            <a:extLst>
              <a:ext uri="{FF2B5EF4-FFF2-40B4-BE49-F238E27FC236}">
                <a16:creationId xmlns:a16="http://schemas.microsoft.com/office/drawing/2014/main" id="{9C72BCF6-C6CE-D1AD-9405-3F136C2689ED}"/>
              </a:ext>
            </a:extLst>
          </p:cNvPr>
          <p:cNvSpPr txBox="1"/>
          <p:nvPr/>
        </p:nvSpPr>
        <p:spPr>
          <a:xfrm>
            <a:off x="2617497" y="3806798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テキスト ボックス 135">
            <a:extLst>
              <a:ext uri="{FF2B5EF4-FFF2-40B4-BE49-F238E27FC236}">
                <a16:creationId xmlns:a16="http://schemas.microsoft.com/office/drawing/2014/main" id="{91E3C96A-96BB-2A4E-6F8F-F7FE0F668118}"/>
              </a:ext>
            </a:extLst>
          </p:cNvPr>
          <p:cNvSpPr txBox="1"/>
          <p:nvPr/>
        </p:nvSpPr>
        <p:spPr>
          <a:xfrm>
            <a:off x="2649472" y="3237920"/>
            <a:ext cx="5799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テキスト ボックス 135">
            <a:extLst>
              <a:ext uri="{FF2B5EF4-FFF2-40B4-BE49-F238E27FC236}">
                <a16:creationId xmlns:a16="http://schemas.microsoft.com/office/drawing/2014/main" id="{8B93A0CC-8633-5D42-2BA2-BFEB79864955}"/>
              </a:ext>
            </a:extLst>
          </p:cNvPr>
          <p:cNvSpPr txBox="1"/>
          <p:nvPr/>
        </p:nvSpPr>
        <p:spPr>
          <a:xfrm>
            <a:off x="2654919" y="2565376"/>
            <a:ext cx="97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Parts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正方形/長方形 142">
            <a:extLst>
              <a:ext uri="{FF2B5EF4-FFF2-40B4-BE49-F238E27FC236}">
                <a16:creationId xmlns:a16="http://schemas.microsoft.com/office/drawing/2014/main" id="{3833DF6B-198D-1F84-A6EF-E9DBDB546D5D}"/>
              </a:ext>
            </a:extLst>
          </p:cNvPr>
          <p:cNvSpPr/>
          <p:nvPr/>
        </p:nvSpPr>
        <p:spPr>
          <a:xfrm>
            <a:off x="3231222" y="2377355"/>
            <a:ext cx="1060390" cy="1684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25" name="正方形/長方形 143">
            <a:extLst>
              <a:ext uri="{FF2B5EF4-FFF2-40B4-BE49-F238E27FC236}">
                <a16:creationId xmlns:a16="http://schemas.microsoft.com/office/drawing/2014/main" id="{8B68AB1B-7E51-CF00-298F-0893ED9018E9}"/>
              </a:ext>
            </a:extLst>
          </p:cNvPr>
          <p:cNvSpPr/>
          <p:nvPr/>
        </p:nvSpPr>
        <p:spPr>
          <a:xfrm>
            <a:off x="3229714" y="2592561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26" name="テキスト ボックス 285">
            <a:extLst>
              <a:ext uri="{FF2B5EF4-FFF2-40B4-BE49-F238E27FC236}">
                <a16:creationId xmlns:a16="http://schemas.microsoft.com/office/drawing/2014/main" id="{F9B3060E-78BF-5E7B-55A1-B54C2EB733D9}"/>
              </a:ext>
            </a:extLst>
          </p:cNvPr>
          <p:cNvSpPr txBox="1"/>
          <p:nvPr/>
        </p:nvSpPr>
        <p:spPr>
          <a:xfrm>
            <a:off x="3262844" y="2355410"/>
            <a:ext cx="1009952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テキスト ボックス 285">
            <a:extLst>
              <a:ext uri="{FF2B5EF4-FFF2-40B4-BE49-F238E27FC236}">
                <a16:creationId xmlns:a16="http://schemas.microsoft.com/office/drawing/2014/main" id="{BBAAAFDC-617B-D265-36B1-E9395C66B620}"/>
              </a:ext>
            </a:extLst>
          </p:cNvPr>
          <p:cNvSpPr txBox="1"/>
          <p:nvPr/>
        </p:nvSpPr>
        <p:spPr>
          <a:xfrm>
            <a:off x="3274067" y="2581865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63240-T00-T000-H01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" name="正方形/長方形 15">
            <a:extLst>
              <a:ext uri="{FF2B5EF4-FFF2-40B4-BE49-F238E27FC236}">
                <a16:creationId xmlns:a16="http://schemas.microsoft.com/office/drawing/2014/main" id="{450B775A-EDAF-2A7B-B295-6802A9A8CEF0}"/>
              </a:ext>
            </a:extLst>
          </p:cNvPr>
          <p:cNvSpPr/>
          <p:nvPr/>
        </p:nvSpPr>
        <p:spPr>
          <a:xfrm>
            <a:off x="3229714" y="2816457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29" name="テキスト ボックス 285">
            <a:extLst>
              <a:ext uri="{FF2B5EF4-FFF2-40B4-BE49-F238E27FC236}">
                <a16:creationId xmlns:a16="http://schemas.microsoft.com/office/drawing/2014/main" id="{9B556C01-3B10-9267-4059-933D07FA5C0D}"/>
              </a:ext>
            </a:extLst>
          </p:cNvPr>
          <p:cNvSpPr txBox="1"/>
          <p:nvPr/>
        </p:nvSpPr>
        <p:spPr>
          <a:xfrm>
            <a:off x="3274067" y="2805761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-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テキスト ボックス 135">
            <a:extLst>
              <a:ext uri="{FF2B5EF4-FFF2-40B4-BE49-F238E27FC236}">
                <a16:creationId xmlns:a16="http://schemas.microsoft.com/office/drawing/2014/main" id="{9E59740F-4D29-A5E3-249D-6D83ABBEDB74}"/>
              </a:ext>
            </a:extLst>
          </p:cNvPr>
          <p:cNvSpPr txBox="1"/>
          <p:nvPr/>
        </p:nvSpPr>
        <p:spPr>
          <a:xfrm>
            <a:off x="2654608" y="3007354"/>
            <a:ext cx="7576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" name="正方形/長方形 20">
            <a:extLst>
              <a:ext uri="{FF2B5EF4-FFF2-40B4-BE49-F238E27FC236}">
                <a16:creationId xmlns:a16="http://schemas.microsoft.com/office/drawing/2014/main" id="{96ABF241-AE44-9C88-21CC-4AE0AA7BF433}"/>
              </a:ext>
            </a:extLst>
          </p:cNvPr>
          <p:cNvSpPr/>
          <p:nvPr/>
        </p:nvSpPr>
        <p:spPr>
          <a:xfrm>
            <a:off x="3229403" y="3041824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32" name="テキスト ボックス 285">
            <a:extLst>
              <a:ext uri="{FF2B5EF4-FFF2-40B4-BE49-F238E27FC236}">
                <a16:creationId xmlns:a16="http://schemas.microsoft.com/office/drawing/2014/main" id="{0A70167D-E709-E843-6531-88DD2B8B9D15}"/>
              </a:ext>
            </a:extLst>
          </p:cNvPr>
          <p:cNvSpPr txBox="1"/>
          <p:nvPr/>
        </p:nvSpPr>
        <p:spPr>
          <a:xfrm>
            <a:off x="3273756" y="3031128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88A-11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" name="正方形/長方形 22">
            <a:extLst>
              <a:ext uri="{FF2B5EF4-FFF2-40B4-BE49-F238E27FC236}">
                <a16:creationId xmlns:a16="http://schemas.microsoft.com/office/drawing/2014/main" id="{EB984611-0867-BD9F-A695-17D2703EFAFA}"/>
              </a:ext>
            </a:extLst>
          </p:cNvPr>
          <p:cNvSpPr/>
          <p:nvPr/>
        </p:nvSpPr>
        <p:spPr>
          <a:xfrm>
            <a:off x="3233665" y="3270626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34" name="テキスト ボックス 285">
            <a:extLst>
              <a:ext uri="{FF2B5EF4-FFF2-40B4-BE49-F238E27FC236}">
                <a16:creationId xmlns:a16="http://schemas.microsoft.com/office/drawing/2014/main" id="{B8449343-9E64-59EA-D06E-8DD36292B15B}"/>
              </a:ext>
            </a:extLst>
          </p:cNvPr>
          <p:cNvSpPr txBox="1"/>
          <p:nvPr/>
        </p:nvSpPr>
        <p:spPr>
          <a:xfrm>
            <a:off x="3278018" y="3259930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5" name="テキスト ボックス 127">
            <a:extLst>
              <a:ext uri="{FF2B5EF4-FFF2-40B4-BE49-F238E27FC236}">
                <a16:creationId xmlns:a16="http://schemas.microsoft.com/office/drawing/2014/main" id="{CFFA9826-4E66-1004-2634-AEA4FD9394B5}"/>
              </a:ext>
            </a:extLst>
          </p:cNvPr>
          <p:cNvSpPr txBox="1"/>
          <p:nvPr/>
        </p:nvSpPr>
        <p:spPr>
          <a:xfrm>
            <a:off x="3915245" y="3810014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6" name="図 157">
            <a:extLst>
              <a:ext uri="{FF2B5EF4-FFF2-40B4-BE49-F238E27FC236}">
                <a16:creationId xmlns:a16="http://schemas.microsoft.com/office/drawing/2014/main" id="{26EB6288-7F26-3CF3-0599-365C67813F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596" b="3166"/>
          <a:stretch/>
        </p:blipFill>
        <p:spPr>
          <a:xfrm>
            <a:off x="3904190" y="3822891"/>
            <a:ext cx="369329" cy="250725"/>
          </a:xfrm>
          <a:prstGeom prst="rect">
            <a:avLst/>
          </a:prstGeom>
        </p:spPr>
      </p:pic>
      <p:pic>
        <p:nvPicPr>
          <p:cNvPr id="37" name="図 159">
            <a:extLst>
              <a:ext uri="{FF2B5EF4-FFF2-40B4-BE49-F238E27FC236}">
                <a16:creationId xmlns:a16="http://schemas.microsoft.com/office/drawing/2014/main" id="{618484A7-3F6B-7AC3-0C4E-8022FE6DE9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8679" y="3861031"/>
            <a:ext cx="266258" cy="135957"/>
          </a:xfrm>
          <a:prstGeom prst="rect">
            <a:avLst/>
          </a:prstGeom>
        </p:spPr>
      </p:pic>
      <p:sp>
        <p:nvSpPr>
          <p:cNvPr id="39" name="テキスト ボックス 285">
            <a:extLst>
              <a:ext uri="{FF2B5EF4-FFF2-40B4-BE49-F238E27FC236}">
                <a16:creationId xmlns:a16="http://schemas.microsoft.com/office/drawing/2014/main" id="{B1725665-B2FB-B40D-A7DD-F45841151ECF}"/>
              </a:ext>
            </a:extLst>
          </p:cNvPr>
          <p:cNvSpPr txBox="1"/>
          <p:nvPr/>
        </p:nvSpPr>
        <p:spPr>
          <a:xfrm>
            <a:off x="3837852" y="3817242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Print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2" name="図 61">
            <a:extLst>
              <a:ext uri="{FF2B5EF4-FFF2-40B4-BE49-F238E27FC236}">
                <a16:creationId xmlns:a16="http://schemas.microsoft.com/office/drawing/2014/main" id="{EA02C45C-B3E8-4503-D91D-9FA5DC4888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596" b="3166"/>
          <a:stretch/>
        </p:blipFill>
        <p:spPr>
          <a:xfrm>
            <a:off x="3311999" y="3812447"/>
            <a:ext cx="369329" cy="250725"/>
          </a:xfrm>
          <a:prstGeom prst="rect">
            <a:avLst/>
          </a:prstGeom>
        </p:spPr>
      </p:pic>
      <p:pic>
        <p:nvPicPr>
          <p:cNvPr id="457" name="図 456">
            <a:extLst>
              <a:ext uri="{FF2B5EF4-FFF2-40B4-BE49-F238E27FC236}">
                <a16:creationId xmlns:a16="http://schemas.microsoft.com/office/drawing/2014/main" id="{E3866E8E-8076-9281-7159-56EFC29BA7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4549" y="3870020"/>
            <a:ext cx="266258" cy="135957"/>
          </a:xfrm>
          <a:prstGeom prst="rect">
            <a:avLst/>
          </a:prstGeom>
        </p:spPr>
      </p:pic>
      <p:sp>
        <p:nvSpPr>
          <p:cNvPr id="99" name="テキスト ボックス 285">
            <a:extLst>
              <a:ext uri="{FF2B5EF4-FFF2-40B4-BE49-F238E27FC236}">
                <a16:creationId xmlns:a16="http://schemas.microsoft.com/office/drawing/2014/main" id="{B14A15ED-8278-2D44-2837-43D621CB5300}"/>
              </a:ext>
            </a:extLst>
          </p:cNvPr>
          <p:cNvSpPr txBox="1"/>
          <p:nvPr/>
        </p:nvSpPr>
        <p:spPr>
          <a:xfrm>
            <a:off x="3246531" y="3825403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1" name="รูปภาพ 3">
            <a:extLst>
              <a:ext uri="{FF2B5EF4-FFF2-40B4-BE49-F238E27FC236}">
                <a16:creationId xmlns:a16="http://schemas.microsoft.com/office/drawing/2014/main" id="{3E19C04B-5613-57DD-C4B5-84527D306F7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94" y="1860654"/>
            <a:ext cx="1716979" cy="2217799"/>
          </a:xfrm>
          <a:prstGeom prst="rect">
            <a:avLst/>
          </a:prstGeom>
        </p:spPr>
      </p:pic>
      <p:pic>
        <p:nvPicPr>
          <p:cNvPr id="42" name="図 8">
            <a:extLst>
              <a:ext uri="{FF2B5EF4-FFF2-40B4-BE49-F238E27FC236}">
                <a16:creationId xmlns:a16="http://schemas.microsoft.com/office/drawing/2014/main" id="{09D51396-988D-B460-B1D5-A45093FDC7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268" y="3100798"/>
            <a:ext cx="1303133" cy="971727"/>
          </a:xfrm>
          <a:prstGeom prst="rect">
            <a:avLst/>
          </a:prstGeom>
        </p:spPr>
      </p:pic>
      <p:pic>
        <p:nvPicPr>
          <p:cNvPr id="43" name="図 46">
            <a:extLst>
              <a:ext uri="{FF2B5EF4-FFF2-40B4-BE49-F238E27FC236}">
                <a16:creationId xmlns:a16="http://schemas.microsoft.com/office/drawing/2014/main" id="{2924DA71-98EA-AD52-B96E-7331ACC8D6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7134" y="2410226"/>
            <a:ext cx="782660" cy="177846"/>
          </a:xfrm>
          <a:prstGeom prst="rect">
            <a:avLst/>
          </a:prstGeom>
        </p:spPr>
      </p:pic>
      <p:sp>
        <p:nvSpPr>
          <p:cNvPr id="44" name="テキスト ボックス 14">
            <a:extLst>
              <a:ext uri="{FF2B5EF4-FFF2-40B4-BE49-F238E27FC236}">
                <a16:creationId xmlns:a16="http://schemas.microsoft.com/office/drawing/2014/main" id="{C8DA9328-A652-C9FC-D584-1F2DD38D4212}"/>
              </a:ext>
            </a:extLst>
          </p:cNvPr>
          <p:cNvSpPr txBox="1"/>
          <p:nvPr/>
        </p:nvSpPr>
        <p:spPr>
          <a:xfrm>
            <a:off x="871647" y="2370134"/>
            <a:ext cx="128779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TAG RECEIVE 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5" name="図 72">
            <a:extLst>
              <a:ext uri="{FF2B5EF4-FFF2-40B4-BE49-F238E27FC236}">
                <a16:creationId xmlns:a16="http://schemas.microsoft.com/office/drawing/2014/main" id="{6D900477-109A-C122-1AA4-30500C5E41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542" y="1981731"/>
            <a:ext cx="1182132" cy="177846"/>
          </a:xfrm>
          <a:prstGeom prst="rect">
            <a:avLst/>
          </a:prstGeom>
        </p:spPr>
      </p:pic>
      <p:pic>
        <p:nvPicPr>
          <p:cNvPr id="47" name="図 87">
            <a:extLst>
              <a:ext uri="{FF2B5EF4-FFF2-40B4-BE49-F238E27FC236}">
                <a16:creationId xmlns:a16="http://schemas.microsoft.com/office/drawing/2014/main" id="{93EE94AF-16D7-827D-F0E1-C94900807D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4420" y="2181698"/>
            <a:ext cx="642805" cy="158497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220A3649-0F12-BBAA-4466-0593AD3980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879" y="2181698"/>
            <a:ext cx="558985" cy="152060"/>
          </a:xfrm>
          <a:prstGeom prst="rect">
            <a:avLst/>
          </a:prstGeom>
        </p:spPr>
      </p:pic>
      <p:pic>
        <p:nvPicPr>
          <p:cNvPr id="49" name="図 8">
            <a:extLst>
              <a:ext uri="{FF2B5EF4-FFF2-40B4-BE49-F238E27FC236}">
                <a16:creationId xmlns:a16="http://schemas.microsoft.com/office/drawing/2014/main" id="{37142B6A-8C7A-4AE3-BF74-267DECB5B5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368" y="2637281"/>
            <a:ext cx="1303133" cy="542998"/>
          </a:xfrm>
          <a:prstGeom prst="rect">
            <a:avLst/>
          </a:prstGeom>
        </p:spPr>
      </p:pic>
      <p:pic>
        <p:nvPicPr>
          <p:cNvPr id="50" name="図 226">
            <a:extLst>
              <a:ext uri="{FF2B5EF4-FFF2-40B4-BE49-F238E27FC236}">
                <a16:creationId xmlns:a16="http://schemas.microsoft.com/office/drawing/2014/main" id="{71E4B638-F0C9-0146-9162-342939949EE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596" b="3166"/>
          <a:stretch/>
        </p:blipFill>
        <p:spPr>
          <a:xfrm>
            <a:off x="864703" y="2677626"/>
            <a:ext cx="1326146" cy="349109"/>
          </a:xfrm>
          <a:prstGeom prst="rect">
            <a:avLst/>
          </a:prstGeom>
        </p:spPr>
      </p:pic>
      <p:pic>
        <p:nvPicPr>
          <p:cNvPr id="51" name="図 45">
            <a:extLst>
              <a:ext uri="{FF2B5EF4-FFF2-40B4-BE49-F238E27FC236}">
                <a16:creationId xmlns:a16="http://schemas.microsoft.com/office/drawing/2014/main" id="{5835015F-29FB-D0A2-3E75-D260CB42B6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8485" y="2736840"/>
            <a:ext cx="937311" cy="166278"/>
          </a:xfrm>
          <a:prstGeom prst="rect">
            <a:avLst/>
          </a:prstGeom>
        </p:spPr>
      </p:pic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F0DE6C6C-E278-4073-9C70-90E035217E3E}"/>
              </a:ext>
            </a:extLst>
          </p:cNvPr>
          <p:cNvSpPr txBox="1"/>
          <p:nvPr/>
        </p:nvSpPr>
        <p:spPr>
          <a:xfrm>
            <a:off x="837869" y="2731689"/>
            <a:ext cx="141571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TEMPORARY TAG 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61" name="テキスト ボックス 120">
            <a:extLst>
              <a:ext uri="{FF2B5EF4-FFF2-40B4-BE49-F238E27FC236}">
                <a16:creationId xmlns:a16="http://schemas.microsoft.com/office/drawing/2014/main" id="{88D4C079-20FA-8412-038A-9EF4A2DAABF3}"/>
              </a:ext>
            </a:extLst>
          </p:cNvPr>
          <p:cNvSpPr txBox="1"/>
          <p:nvPr/>
        </p:nvSpPr>
        <p:spPr>
          <a:xfrm>
            <a:off x="639974" y="1913557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Print tag</a:t>
            </a:r>
          </a:p>
        </p:txBody>
      </p:sp>
      <p:sp>
        <p:nvSpPr>
          <p:cNvPr id="463" name="テキスト ボックス 127">
            <a:extLst>
              <a:ext uri="{FF2B5EF4-FFF2-40B4-BE49-F238E27FC236}">
                <a16:creationId xmlns:a16="http://schemas.microsoft.com/office/drawing/2014/main" id="{4747F746-1A49-E436-1CD1-C691ADD58998}"/>
              </a:ext>
            </a:extLst>
          </p:cNvPr>
          <p:cNvSpPr txBox="1"/>
          <p:nvPr/>
        </p:nvSpPr>
        <p:spPr>
          <a:xfrm>
            <a:off x="790437" y="3739614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64" name="図 162">
            <a:extLst>
              <a:ext uri="{FF2B5EF4-FFF2-40B4-BE49-F238E27FC236}">
                <a16:creationId xmlns:a16="http://schemas.microsoft.com/office/drawing/2014/main" id="{64CC5AC1-B519-A3AA-2FC2-20841428E9D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596" b="3166"/>
          <a:stretch/>
        </p:blipFill>
        <p:spPr>
          <a:xfrm>
            <a:off x="779382" y="3752491"/>
            <a:ext cx="369329" cy="250725"/>
          </a:xfrm>
          <a:prstGeom prst="rect">
            <a:avLst/>
          </a:prstGeom>
        </p:spPr>
      </p:pic>
      <p:pic>
        <p:nvPicPr>
          <p:cNvPr id="465" name="図 12">
            <a:extLst>
              <a:ext uri="{FF2B5EF4-FFF2-40B4-BE49-F238E27FC236}">
                <a16:creationId xmlns:a16="http://schemas.microsoft.com/office/drawing/2014/main" id="{9B6DEE6B-1481-9716-6AFE-5902B5A0DE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871" y="3790631"/>
            <a:ext cx="266258" cy="135957"/>
          </a:xfrm>
          <a:prstGeom prst="rect">
            <a:avLst/>
          </a:prstGeom>
        </p:spPr>
      </p:pic>
      <p:sp>
        <p:nvSpPr>
          <p:cNvPr id="466" name="テキスト ボックス 285">
            <a:extLst>
              <a:ext uri="{FF2B5EF4-FFF2-40B4-BE49-F238E27FC236}">
                <a16:creationId xmlns:a16="http://schemas.microsoft.com/office/drawing/2014/main" id="{32F4A7F2-C056-FF35-A450-BEB99E9727D3}"/>
              </a:ext>
            </a:extLst>
          </p:cNvPr>
          <p:cNvSpPr txBox="1"/>
          <p:nvPr/>
        </p:nvSpPr>
        <p:spPr>
          <a:xfrm>
            <a:off x="713044" y="3746842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67" name="รูปภาพ 3">
            <a:extLst>
              <a:ext uri="{FF2B5EF4-FFF2-40B4-BE49-F238E27FC236}">
                <a16:creationId xmlns:a16="http://schemas.microsoft.com/office/drawing/2014/main" id="{62076C15-94F8-18FF-66B6-EDE59988AD2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395" y="1855892"/>
            <a:ext cx="1716979" cy="2217799"/>
          </a:xfrm>
          <a:prstGeom prst="rect">
            <a:avLst/>
          </a:prstGeom>
        </p:spPr>
      </p:pic>
      <p:pic>
        <p:nvPicPr>
          <p:cNvPr id="468" name="図 119">
            <a:extLst>
              <a:ext uri="{FF2B5EF4-FFF2-40B4-BE49-F238E27FC236}">
                <a16:creationId xmlns:a16="http://schemas.microsoft.com/office/drawing/2014/main" id="{79CACF46-677F-C6AD-13F0-3FC21199E5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4142" y="1975996"/>
            <a:ext cx="1182132" cy="177846"/>
          </a:xfrm>
          <a:prstGeom prst="rect">
            <a:avLst/>
          </a:prstGeom>
        </p:spPr>
      </p:pic>
      <p:sp>
        <p:nvSpPr>
          <p:cNvPr id="469" name="テキスト ボックス 120">
            <a:extLst>
              <a:ext uri="{FF2B5EF4-FFF2-40B4-BE49-F238E27FC236}">
                <a16:creationId xmlns:a16="http://schemas.microsoft.com/office/drawing/2014/main" id="{1DD71104-F4BB-7429-8A4E-AE0B6380F73E}"/>
              </a:ext>
            </a:extLst>
          </p:cNvPr>
          <p:cNvSpPr txBox="1"/>
          <p:nvPr/>
        </p:nvSpPr>
        <p:spPr>
          <a:xfrm>
            <a:off x="4596394" y="1944133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Print Temporary Tag</a:t>
            </a:r>
          </a:p>
        </p:txBody>
      </p:sp>
      <p:pic>
        <p:nvPicPr>
          <p:cNvPr id="470" name="図 124">
            <a:extLst>
              <a:ext uri="{FF2B5EF4-FFF2-40B4-BE49-F238E27FC236}">
                <a16:creationId xmlns:a16="http://schemas.microsoft.com/office/drawing/2014/main" id="{F11B9EC2-0465-438C-EBAD-67933E20C9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1998" y="2191440"/>
            <a:ext cx="1492073" cy="1579717"/>
          </a:xfrm>
          <a:prstGeom prst="rect">
            <a:avLst/>
          </a:prstGeom>
        </p:spPr>
      </p:pic>
      <p:sp>
        <p:nvSpPr>
          <p:cNvPr id="471" name="テキスト ボックス 127">
            <a:extLst>
              <a:ext uri="{FF2B5EF4-FFF2-40B4-BE49-F238E27FC236}">
                <a16:creationId xmlns:a16="http://schemas.microsoft.com/office/drawing/2014/main" id="{02F7AF23-7026-4C0A-095E-9D631EE99553}"/>
              </a:ext>
            </a:extLst>
          </p:cNvPr>
          <p:cNvSpPr txBox="1"/>
          <p:nvPr/>
        </p:nvSpPr>
        <p:spPr>
          <a:xfrm>
            <a:off x="4661784" y="3799570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72" name="図 124">
            <a:extLst>
              <a:ext uri="{FF2B5EF4-FFF2-40B4-BE49-F238E27FC236}">
                <a16:creationId xmlns:a16="http://schemas.microsoft.com/office/drawing/2014/main" id="{9BC925EC-A3CF-E2DB-4CE6-53F19E0F10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5048" y="3798258"/>
            <a:ext cx="1677020" cy="258554"/>
          </a:xfrm>
          <a:prstGeom prst="rect">
            <a:avLst/>
          </a:prstGeom>
        </p:spPr>
      </p:pic>
      <p:pic>
        <p:nvPicPr>
          <p:cNvPr id="473" name="図 162">
            <a:extLst>
              <a:ext uri="{FF2B5EF4-FFF2-40B4-BE49-F238E27FC236}">
                <a16:creationId xmlns:a16="http://schemas.microsoft.com/office/drawing/2014/main" id="{3F4F9D58-5265-13C3-6C32-1FC1B1C527B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596" b="3166"/>
          <a:stretch/>
        </p:blipFill>
        <p:spPr>
          <a:xfrm>
            <a:off x="4650729" y="3812447"/>
            <a:ext cx="369329" cy="250725"/>
          </a:xfrm>
          <a:prstGeom prst="rect">
            <a:avLst/>
          </a:prstGeom>
        </p:spPr>
      </p:pic>
      <p:pic>
        <p:nvPicPr>
          <p:cNvPr id="474" name="図 124">
            <a:extLst>
              <a:ext uri="{FF2B5EF4-FFF2-40B4-BE49-F238E27FC236}">
                <a16:creationId xmlns:a16="http://schemas.microsoft.com/office/drawing/2014/main" id="{E1307B72-9E60-38CA-41E0-687FFDAC3C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6633" y="2325437"/>
            <a:ext cx="1492073" cy="241737"/>
          </a:xfrm>
          <a:prstGeom prst="rect">
            <a:avLst/>
          </a:prstGeom>
        </p:spPr>
      </p:pic>
      <p:sp>
        <p:nvSpPr>
          <p:cNvPr id="475" name="テキスト ボックス 135">
            <a:extLst>
              <a:ext uri="{FF2B5EF4-FFF2-40B4-BE49-F238E27FC236}">
                <a16:creationId xmlns:a16="http://schemas.microsoft.com/office/drawing/2014/main" id="{BA46D4C3-216F-73A4-833E-03569515A0BA}"/>
              </a:ext>
            </a:extLst>
          </p:cNvPr>
          <p:cNvSpPr txBox="1"/>
          <p:nvPr/>
        </p:nvSpPr>
        <p:spPr>
          <a:xfrm>
            <a:off x="4613864" y="2349291"/>
            <a:ext cx="8559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76" name="テキスト ボックス 135">
            <a:extLst>
              <a:ext uri="{FF2B5EF4-FFF2-40B4-BE49-F238E27FC236}">
                <a16:creationId xmlns:a16="http://schemas.microsoft.com/office/drawing/2014/main" id="{57AF41CE-1F58-45F4-37E9-B9E6FC36EBA5}"/>
              </a:ext>
            </a:extLst>
          </p:cNvPr>
          <p:cNvSpPr txBox="1"/>
          <p:nvPr/>
        </p:nvSpPr>
        <p:spPr>
          <a:xfrm>
            <a:off x="4621813" y="2781987"/>
            <a:ext cx="7576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Color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77" name="テキスト ボックス 135">
            <a:extLst>
              <a:ext uri="{FF2B5EF4-FFF2-40B4-BE49-F238E27FC236}">
                <a16:creationId xmlns:a16="http://schemas.microsoft.com/office/drawing/2014/main" id="{FA95CE8E-C4F1-844C-E445-E41A9F20CFFC}"/>
              </a:ext>
            </a:extLst>
          </p:cNvPr>
          <p:cNvSpPr txBox="1"/>
          <p:nvPr/>
        </p:nvSpPr>
        <p:spPr>
          <a:xfrm>
            <a:off x="4554262" y="2156794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Connect tablet : Connected #001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78" name="図 12">
            <a:extLst>
              <a:ext uri="{FF2B5EF4-FFF2-40B4-BE49-F238E27FC236}">
                <a16:creationId xmlns:a16="http://schemas.microsoft.com/office/drawing/2014/main" id="{FE5E22EE-D7EB-8CAC-9B69-B6F19BA132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5218" y="3850587"/>
            <a:ext cx="266258" cy="135957"/>
          </a:xfrm>
          <a:prstGeom prst="rect">
            <a:avLst/>
          </a:prstGeom>
        </p:spPr>
      </p:pic>
      <p:sp>
        <p:nvSpPr>
          <p:cNvPr id="484" name="テキスト ボックス 285">
            <a:extLst>
              <a:ext uri="{FF2B5EF4-FFF2-40B4-BE49-F238E27FC236}">
                <a16:creationId xmlns:a16="http://schemas.microsoft.com/office/drawing/2014/main" id="{BE80E35F-870D-D9D4-CA2B-869D7EFE7EDB}"/>
              </a:ext>
            </a:extLst>
          </p:cNvPr>
          <p:cNvSpPr txBox="1"/>
          <p:nvPr/>
        </p:nvSpPr>
        <p:spPr>
          <a:xfrm>
            <a:off x="4584391" y="3806798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85" name="テキスト ボックス 135">
            <a:extLst>
              <a:ext uri="{FF2B5EF4-FFF2-40B4-BE49-F238E27FC236}">
                <a16:creationId xmlns:a16="http://schemas.microsoft.com/office/drawing/2014/main" id="{78C69A4D-6518-F027-1163-F71466536ECB}"/>
              </a:ext>
            </a:extLst>
          </p:cNvPr>
          <p:cNvSpPr txBox="1"/>
          <p:nvPr/>
        </p:nvSpPr>
        <p:spPr>
          <a:xfrm>
            <a:off x="4616366" y="3237920"/>
            <a:ext cx="5799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86" name="テキスト ボックス 135">
            <a:extLst>
              <a:ext uri="{FF2B5EF4-FFF2-40B4-BE49-F238E27FC236}">
                <a16:creationId xmlns:a16="http://schemas.microsoft.com/office/drawing/2014/main" id="{56019869-C641-4810-81C1-44FF98D3CE6D}"/>
              </a:ext>
            </a:extLst>
          </p:cNvPr>
          <p:cNvSpPr txBox="1"/>
          <p:nvPr/>
        </p:nvSpPr>
        <p:spPr>
          <a:xfrm>
            <a:off x="4621813" y="2565376"/>
            <a:ext cx="97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Parts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87" name="正方形/長方形 142">
            <a:extLst>
              <a:ext uri="{FF2B5EF4-FFF2-40B4-BE49-F238E27FC236}">
                <a16:creationId xmlns:a16="http://schemas.microsoft.com/office/drawing/2014/main" id="{4A11D642-C37F-A5B3-778E-06FAF069A9EE}"/>
              </a:ext>
            </a:extLst>
          </p:cNvPr>
          <p:cNvSpPr/>
          <p:nvPr/>
        </p:nvSpPr>
        <p:spPr>
          <a:xfrm>
            <a:off x="5198116" y="2377355"/>
            <a:ext cx="1060390" cy="1684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488" name="正方形/長方形 143">
            <a:extLst>
              <a:ext uri="{FF2B5EF4-FFF2-40B4-BE49-F238E27FC236}">
                <a16:creationId xmlns:a16="http://schemas.microsoft.com/office/drawing/2014/main" id="{387029AF-11DD-3DDC-4A6D-2543EB898645}"/>
              </a:ext>
            </a:extLst>
          </p:cNvPr>
          <p:cNvSpPr/>
          <p:nvPr/>
        </p:nvSpPr>
        <p:spPr>
          <a:xfrm>
            <a:off x="5196608" y="2592561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489" name="テキスト ボックス 285">
            <a:extLst>
              <a:ext uri="{FF2B5EF4-FFF2-40B4-BE49-F238E27FC236}">
                <a16:creationId xmlns:a16="http://schemas.microsoft.com/office/drawing/2014/main" id="{E052F6E6-DF13-F8FB-020B-C60E673E2BD2}"/>
              </a:ext>
            </a:extLst>
          </p:cNvPr>
          <p:cNvSpPr txBox="1"/>
          <p:nvPr/>
        </p:nvSpPr>
        <p:spPr>
          <a:xfrm>
            <a:off x="5229738" y="2355410"/>
            <a:ext cx="1009952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90" name="テキスト ボックス 285">
            <a:extLst>
              <a:ext uri="{FF2B5EF4-FFF2-40B4-BE49-F238E27FC236}">
                <a16:creationId xmlns:a16="http://schemas.microsoft.com/office/drawing/2014/main" id="{4913E1AF-7A1A-B80C-C05B-9C9A98491AE1}"/>
              </a:ext>
            </a:extLst>
          </p:cNvPr>
          <p:cNvSpPr txBox="1"/>
          <p:nvPr/>
        </p:nvSpPr>
        <p:spPr>
          <a:xfrm>
            <a:off x="5240961" y="2581865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63240-T00-T000-H01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91" name="正方形/長方形 15">
            <a:extLst>
              <a:ext uri="{FF2B5EF4-FFF2-40B4-BE49-F238E27FC236}">
                <a16:creationId xmlns:a16="http://schemas.microsoft.com/office/drawing/2014/main" id="{FF1C132E-34E1-ABD8-79E9-BAFC72EF8B8D}"/>
              </a:ext>
            </a:extLst>
          </p:cNvPr>
          <p:cNvSpPr/>
          <p:nvPr/>
        </p:nvSpPr>
        <p:spPr>
          <a:xfrm>
            <a:off x="5196608" y="2816457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492" name="テキスト ボックス 285">
            <a:extLst>
              <a:ext uri="{FF2B5EF4-FFF2-40B4-BE49-F238E27FC236}">
                <a16:creationId xmlns:a16="http://schemas.microsoft.com/office/drawing/2014/main" id="{33DF94DF-E103-3F25-0F5C-A1ED87C84026}"/>
              </a:ext>
            </a:extLst>
          </p:cNvPr>
          <p:cNvSpPr txBox="1"/>
          <p:nvPr/>
        </p:nvSpPr>
        <p:spPr>
          <a:xfrm>
            <a:off x="5240961" y="2805761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-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93" name="テキスト ボックス 135">
            <a:extLst>
              <a:ext uri="{FF2B5EF4-FFF2-40B4-BE49-F238E27FC236}">
                <a16:creationId xmlns:a16="http://schemas.microsoft.com/office/drawing/2014/main" id="{555DF169-FF33-D8D3-5277-9DC4D15F5B54}"/>
              </a:ext>
            </a:extLst>
          </p:cNvPr>
          <p:cNvSpPr txBox="1"/>
          <p:nvPr/>
        </p:nvSpPr>
        <p:spPr>
          <a:xfrm>
            <a:off x="4621502" y="3007354"/>
            <a:ext cx="7576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94" name="正方形/長方形 20">
            <a:extLst>
              <a:ext uri="{FF2B5EF4-FFF2-40B4-BE49-F238E27FC236}">
                <a16:creationId xmlns:a16="http://schemas.microsoft.com/office/drawing/2014/main" id="{302C44A7-7E2A-EF89-E31B-304DA7BB1847}"/>
              </a:ext>
            </a:extLst>
          </p:cNvPr>
          <p:cNvSpPr/>
          <p:nvPr/>
        </p:nvSpPr>
        <p:spPr>
          <a:xfrm>
            <a:off x="5196297" y="3041824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495" name="テキスト ボックス 285">
            <a:extLst>
              <a:ext uri="{FF2B5EF4-FFF2-40B4-BE49-F238E27FC236}">
                <a16:creationId xmlns:a16="http://schemas.microsoft.com/office/drawing/2014/main" id="{B08ECD5F-B3D3-04B4-8313-DF57CF886ACB}"/>
              </a:ext>
            </a:extLst>
          </p:cNvPr>
          <p:cNvSpPr txBox="1"/>
          <p:nvPr/>
        </p:nvSpPr>
        <p:spPr>
          <a:xfrm>
            <a:off x="5240650" y="3031128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88A-11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96" name="正方形/長方形 22">
            <a:extLst>
              <a:ext uri="{FF2B5EF4-FFF2-40B4-BE49-F238E27FC236}">
                <a16:creationId xmlns:a16="http://schemas.microsoft.com/office/drawing/2014/main" id="{4F5AB3E2-A158-405E-D01E-5AEC3B9136BD}"/>
              </a:ext>
            </a:extLst>
          </p:cNvPr>
          <p:cNvSpPr/>
          <p:nvPr/>
        </p:nvSpPr>
        <p:spPr>
          <a:xfrm>
            <a:off x="5200559" y="3270626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497" name="テキスト ボックス 285">
            <a:extLst>
              <a:ext uri="{FF2B5EF4-FFF2-40B4-BE49-F238E27FC236}">
                <a16:creationId xmlns:a16="http://schemas.microsoft.com/office/drawing/2014/main" id="{AFDBAB1C-4ABC-92C0-947B-4C64A59D06FB}"/>
              </a:ext>
            </a:extLst>
          </p:cNvPr>
          <p:cNvSpPr txBox="1"/>
          <p:nvPr/>
        </p:nvSpPr>
        <p:spPr>
          <a:xfrm>
            <a:off x="5244912" y="3259930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98" name="テキスト ボックス 127">
            <a:extLst>
              <a:ext uri="{FF2B5EF4-FFF2-40B4-BE49-F238E27FC236}">
                <a16:creationId xmlns:a16="http://schemas.microsoft.com/office/drawing/2014/main" id="{2341E927-FB38-C195-CD36-0AA7CB167047}"/>
              </a:ext>
            </a:extLst>
          </p:cNvPr>
          <p:cNvSpPr txBox="1"/>
          <p:nvPr/>
        </p:nvSpPr>
        <p:spPr>
          <a:xfrm>
            <a:off x="5882139" y="3810014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99" name="図 157">
            <a:extLst>
              <a:ext uri="{FF2B5EF4-FFF2-40B4-BE49-F238E27FC236}">
                <a16:creationId xmlns:a16="http://schemas.microsoft.com/office/drawing/2014/main" id="{A0F444BB-E01D-74F3-21FA-371BB4144F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596" b="3166"/>
          <a:stretch/>
        </p:blipFill>
        <p:spPr>
          <a:xfrm>
            <a:off x="5871084" y="3822891"/>
            <a:ext cx="369329" cy="250725"/>
          </a:xfrm>
          <a:prstGeom prst="rect">
            <a:avLst/>
          </a:prstGeom>
        </p:spPr>
      </p:pic>
      <p:pic>
        <p:nvPicPr>
          <p:cNvPr id="500" name="図 159">
            <a:extLst>
              <a:ext uri="{FF2B5EF4-FFF2-40B4-BE49-F238E27FC236}">
                <a16:creationId xmlns:a16="http://schemas.microsoft.com/office/drawing/2014/main" id="{990E2EEC-F785-BB67-E629-3C1C51FED0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5573" y="3861031"/>
            <a:ext cx="266258" cy="135957"/>
          </a:xfrm>
          <a:prstGeom prst="rect">
            <a:avLst/>
          </a:prstGeom>
        </p:spPr>
      </p:pic>
      <p:sp>
        <p:nvSpPr>
          <p:cNvPr id="501" name="テキスト ボックス 285">
            <a:extLst>
              <a:ext uri="{FF2B5EF4-FFF2-40B4-BE49-F238E27FC236}">
                <a16:creationId xmlns:a16="http://schemas.microsoft.com/office/drawing/2014/main" id="{6BEE6984-06E0-6058-7FCA-B2D8463F0879}"/>
              </a:ext>
            </a:extLst>
          </p:cNvPr>
          <p:cNvSpPr txBox="1"/>
          <p:nvPr/>
        </p:nvSpPr>
        <p:spPr>
          <a:xfrm>
            <a:off x="5804746" y="3817242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Print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02" name="図 61">
            <a:extLst>
              <a:ext uri="{FF2B5EF4-FFF2-40B4-BE49-F238E27FC236}">
                <a16:creationId xmlns:a16="http://schemas.microsoft.com/office/drawing/2014/main" id="{32AF9C79-41E3-8942-5D0B-B70C3C2E55C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596" b="3166"/>
          <a:stretch/>
        </p:blipFill>
        <p:spPr>
          <a:xfrm>
            <a:off x="5278893" y="3812447"/>
            <a:ext cx="369329" cy="250725"/>
          </a:xfrm>
          <a:prstGeom prst="rect">
            <a:avLst/>
          </a:prstGeom>
        </p:spPr>
      </p:pic>
      <p:pic>
        <p:nvPicPr>
          <p:cNvPr id="503" name="図 456">
            <a:extLst>
              <a:ext uri="{FF2B5EF4-FFF2-40B4-BE49-F238E27FC236}">
                <a16:creationId xmlns:a16="http://schemas.microsoft.com/office/drawing/2014/main" id="{BFCBA2CE-3C84-32B5-348D-68E48273A9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1443" y="3870020"/>
            <a:ext cx="266258" cy="135957"/>
          </a:xfrm>
          <a:prstGeom prst="rect">
            <a:avLst/>
          </a:prstGeom>
        </p:spPr>
      </p:pic>
      <p:sp>
        <p:nvSpPr>
          <p:cNvPr id="504" name="テキスト ボックス 285">
            <a:extLst>
              <a:ext uri="{FF2B5EF4-FFF2-40B4-BE49-F238E27FC236}">
                <a16:creationId xmlns:a16="http://schemas.microsoft.com/office/drawing/2014/main" id="{6192FE9B-3D92-568A-63B4-8F27ABECEFEF}"/>
              </a:ext>
            </a:extLst>
          </p:cNvPr>
          <p:cNvSpPr txBox="1"/>
          <p:nvPr/>
        </p:nvSpPr>
        <p:spPr>
          <a:xfrm>
            <a:off x="5213425" y="3825403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05" name="テキスト ボックス 113">
            <a:extLst>
              <a:ext uri="{FF2B5EF4-FFF2-40B4-BE49-F238E27FC236}">
                <a16:creationId xmlns:a16="http://schemas.microsoft.com/office/drawing/2014/main" id="{FF7E6B05-F2AB-7E75-35CB-8BF31DD75703}"/>
              </a:ext>
            </a:extLst>
          </p:cNvPr>
          <p:cNvSpPr txBox="1"/>
          <p:nvPr/>
        </p:nvSpPr>
        <p:spPr>
          <a:xfrm>
            <a:off x="2598727" y="1562105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>
                <a:solidFill>
                  <a:srgbClr val="FF0000"/>
                </a:solidFill>
                <a:highlight>
                  <a:srgbClr val="FFFF00"/>
                </a:highlight>
              </a:rPr>
              <a:t>10.Print Tag Receive</a:t>
            </a:r>
            <a:endParaRPr kumimoji="1" lang="ja-JP" altLang="en-US" sz="11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506" name="テキスト ボックス 113">
            <a:extLst>
              <a:ext uri="{FF2B5EF4-FFF2-40B4-BE49-F238E27FC236}">
                <a16:creationId xmlns:a16="http://schemas.microsoft.com/office/drawing/2014/main" id="{DE60DAAF-99FB-D765-B53C-B2CE58D718C7}"/>
              </a:ext>
            </a:extLst>
          </p:cNvPr>
          <p:cNvSpPr txBox="1"/>
          <p:nvPr/>
        </p:nvSpPr>
        <p:spPr>
          <a:xfrm>
            <a:off x="4644383" y="1554244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>
                <a:solidFill>
                  <a:srgbClr val="FF0000"/>
                </a:solidFill>
                <a:highlight>
                  <a:srgbClr val="FFFF00"/>
                </a:highlight>
              </a:rPr>
              <a:t>11.Print Temporary Tag</a:t>
            </a:r>
            <a:endParaRPr kumimoji="1" lang="ja-JP" altLang="en-US" sz="11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507" name="Isosceles Triangle 506">
            <a:extLst>
              <a:ext uri="{FF2B5EF4-FFF2-40B4-BE49-F238E27FC236}">
                <a16:creationId xmlns:a16="http://schemas.microsoft.com/office/drawing/2014/main" id="{B7A2FCDC-D2F1-32D3-068B-367ADF63D5D2}"/>
              </a:ext>
            </a:extLst>
          </p:cNvPr>
          <p:cNvSpPr/>
          <p:nvPr/>
        </p:nvSpPr>
        <p:spPr>
          <a:xfrm>
            <a:off x="2279448" y="1572736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08" name="テキスト ボックス 135">
            <a:extLst>
              <a:ext uri="{FF2B5EF4-FFF2-40B4-BE49-F238E27FC236}">
                <a16:creationId xmlns:a16="http://schemas.microsoft.com/office/drawing/2014/main" id="{059C1F18-F8BA-2A76-8672-91F6720EA3C2}"/>
              </a:ext>
            </a:extLst>
          </p:cNvPr>
          <p:cNvSpPr txBox="1"/>
          <p:nvPr/>
        </p:nvSpPr>
        <p:spPr>
          <a:xfrm>
            <a:off x="703530" y="2156452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Connect tablet : Connected #001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47443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5-2. Tablet screen image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Tablet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pic>
        <p:nvPicPr>
          <p:cNvPr id="33" name="図 50">
            <a:extLst>
              <a:ext uri="{FF2B5EF4-FFF2-40B4-BE49-F238E27FC236}">
                <a16:creationId xmlns:a16="http://schemas.microsoft.com/office/drawing/2014/main" id="{7DF4EC02-7212-9011-8340-2FD186EA592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95" r="1966" b="5457"/>
          <a:stretch/>
        </p:blipFill>
        <p:spPr bwMode="auto">
          <a:xfrm>
            <a:off x="787275" y="1896155"/>
            <a:ext cx="5151399" cy="3219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1F8BC76C-E9F1-E432-F72B-1F5A08D7B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777" y="2012974"/>
            <a:ext cx="4866423" cy="3046705"/>
          </a:xfrm>
          <a:prstGeom prst="rect">
            <a:avLst/>
          </a:prstGeom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AE644FA8-5823-D332-C3BA-760E4CB10F92}"/>
              </a:ext>
            </a:extLst>
          </p:cNvPr>
          <p:cNvSpPr txBox="1"/>
          <p:nvPr/>
        </p:nvSpPr>
        <p:spPr>
          <a:xfrm>
            <a:off x="1888727" y="2828697"/>
            <a:ext cx="753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User ID</a:t>
            </a:r>
            <a:endParaRPr kumimoji="1" lang="ja-JP" altLang="en-US" sz="1100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039A14C7-1E38-5510-347B-2163E21A7CA1}"/>
              </a:ext>
            </a:extLst>
          </p:cNvPr>
          <p:cNvSpPr txBox="1"/>
          <p:nvPr/>
        </p:nvSpPr>
        <p:spPr>
          <a:xfrm>
            <a:off x="1894823" y="3256293"/>
            <a:ext cx="8081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Password</a:t>
            </a:r>
            <a:endParaRPr kumimoji="1" lang="ja-JP" altLang="en-US" sz="1100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0BA870F1-90F7-338E-2A3F-D60332390E38}"/>
              </a:ext>
            </a:extLst>
          </p:cNvPr>
          <p:cNvSpPr txBox="1"/>
          <p:nvPr/>
        </p:nvSpPr>
        <p:spPr>
          <a:xfrm>
            <a:off x="1882474" y="3679232"/>
            <a:ext cx="11416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Handy terminal</a:t>
            </a:r>
            <a:endParaRPr kumimoji="1" lang="ja-JP" altLang="en-US" sz="1100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B1760422-F6A0-FB5A-326C-1399F7EBA51F}"/>
              </a:ext>
            </a:extLst>
          </p:cNvPr>
          <p:cNvSpPr txBox="1"/>
          <p:nvPr/>
        </p:nvSpPr>
        <p:spPr>
          <a:xfrm>
            <a:off x="518141" y="5387965"/>
            <a:ext cx="11881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Main menu</a:t>
            </a:r>
            <a:endParaRPr kumimoji="1" lang="ja-JP" altLang="en-US" sz="1100" b="1" dirty="0"/>
          </a:p>
        </p:txBody>
      </p:sp>
      <p:pic>
        <p:nvPicPr>
          <p:cNvPr id="46" name="図 50">
            <a:extLst>
              <a:ext uri="{FF2B5EF4-FFF2-40B4-BE49-F238E27FC236}">
                <a16:creationId xmlns:a16="http://schemas.microsoft.com/office/drawing/2014/main" id="{B52B0749-C5CD-3CD1-08DD-322D5E0CF75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95" r="1966" b="5457"/>
          <a:stretch/>
        </p:blipFill>
        <p:spPr bwMode="auto">
          <a:xfrm>
            <a:off x="781824" y="5689587"/>
            <a:ext cx="5151399" cy="3219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19E9AD0B-E21D-B68C-FED4-6CB5F2DE9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326" y="5806406"/>
            <a:ext cx="4866423" cy="3046705"/>
          </a:xfrm>
          <a:prstGeom prst="rect">
            <a:avLst/>
          </a:prstGeom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97758C39-9C41-057B-B4E5-05B448D791D6}"/>
              </a:ext>
            </a:extLst>
          </p:cNvPr>
          <p:cNvSpPr txBox="1"/>
          <p:nvPr/>
        </p:nvSpPr>
        <p:spPr>
          <a:xfrm>
            <a:off x="2030709" y="6168115"/>
            <a:ext cx="1128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Handy terminal</a:t>
            </a:r>
            <a:endParaRPr kumimoji="1" lang="ja-JP" altLang="en-US" sz="1100" dirty="0"/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FD98AEE3-23A2-868F-88B8-8171042CB6C9}"/>
              </a:ext>
            </a:extLst>
          </p:cNvPr>
          <p:cNvSpPr/>
          <p:nvPr/>
        </p:nvSpPr>
        <p:spPr>
          <a:xfrm>
            <a:off x="3024145" y="2824910"/>
            <a:ext cx="1447800" cy="26161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7202F48B-C829-A87A-325F-BF86E74DEFE7}"/>
              </a:ext>
            </a:extLst>
          </p:cNvPr>
          <p:cNvSpPr/>
          <p:nvPr/>
        </p:nvSpPr>
        <p:spPr>
          <a:xfrm>
            <a:off x="3024145" y="3252532"/>
            <a:ext cx="1447800" cy="26161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F55CEEB9-496C-A7CD-329F-D6A9E9D851DC}"/>
              </a:ext>
            </a:extLst>
          </p:cNvPr>
          <p:cNvSpPr/>
          <p:nvPr/>
        </p:nvSpPr>
        <p:spPr>
          <a:xfrm>
            <a:off x="3024145" y="3679232"/>
            <a:ext cx="1447800" cy="26161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6A4D1E2B-C88D-0622-4D26-5FDDEAE1B8DA}"/>
              </a:ext>
            </a:extLst>
          </p:cNvPr>
          <p:cNvSpPr txBox="1"/>
          <p:nvPr/>
        </p:nvSpPr>
        <p:spPr>
          <a:xfrm>
            <a:off x="4214651" y="2840111"/>
            <a:ext cx="3291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/>
              <a:t>▼</a:t>
            </a: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57E2E3A1-07F1-6C95-249D-4F8ED391A795}"/>
              </a:ext>
            </a:extLst>
          </p:cNvPr>
          <p:cNvSpPr txBox="1"/>
          <p:nvPr/>
        </p:nvSpPr>
        <p:spPr>
          <a:xfrm>
            <a:off x="4214650" y="3688285"/>
            <a:ext cx="3291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/>
              <a:t>▼</a:t>
            </a: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EFA5D779-94CC-FD83-4278-4A3E636BA70A}"/>
              </a:ext>
            </a:extLst>
          </p:cNvPr>
          <p:cNvSpPr/>
          <p:nvPr/>
        </p:nvSpPr>
        <p:spPr>
          <a:xfrm>
            <a:off x="3159575" y="6168115"/>
            <a:ext cx="1447800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dirty="0">
                <a:solidFill>
                  <a:schemeClr val="tx1"/>
                </a:solidFill>
              </a:rPr>
              <a:t>Handy terminal #001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BC809CC8-9299-0A90-6E04-F9234F4405CD}"/>
              </a:ext>
            </a:extLst>
          </p:cNvPr>
          <p:cNvSpPr/>
          <p:nvPr/>
        </p:nvSpPr>
        <p:spPr>
          <a:xfrm>
            <a:off x="2060251" y="6689846"/>
            <a:ext cx="2547124" cy="35103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Meiji card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1466D910-6DFF-78B1-C4F5-80A674D3DE33}"/>
              </a:ext>
            </a:extLst>
          </p:cNvPr>
          <p:cNvSpPr/>
          <p:nvPr/>
        </p:nvSpPr>
        <p:spPr>
          <a:xfrm>
            <a:off x="2078975" y="7171987"/>
            <a:ext cx="2547124" cy="35103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Production Schedule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D79D2CD2-4D42-7260-B1C0-52C679B3C1D5}"/>
              </a:ext>
            </a:extLst>
          </p:cNvPr>
          <p:cNvSpPr txBox="1"/>
          <p:nvPr/>
        </p:nvSpPr>
        <p:spPr>
          <a:xfrm>
            <a:off x="523592" y="1594533"/>
            <a:ext cx="11881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User Login</a:t>
            </a:r>
            <a:endParaRPr kumimoji="1" lang="ja-JP" altLang="en-US" sz="1100" b="1" dirty="0"/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9D050A06-4643-4392-3581-B8D0BF87E9C0}"/>
              </a:ext>
            </a:extLst>
          </p:cNvPr>
          <p:cNvSpPr/>
          <p:nvPr/>
        </p:nvSpPr>
        <p:spPr>
          <a:xfrm>
            <a:off x="2078975" y="8155526"/>
            <a:ext cx="2547124" cy="35103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Logout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6" name="正方形/長方形 55">
            <a:extLst>
              <a:ext uri="{FF2B5EF4-FFF2-40B4-BE49-F238E27FC236}">
                <a16:creationId xmlns:a16="http://schemas.microsoft.com/office/drawing/2014/main" id="{1466D910-6DFF-78B1-C4F5-80A674D3DE33}"/>
              </a:ext>
            </a:extLst>
          </p:cNvPr>
          <p:cNvSpPr/>
          <p:nvPr/>
        </p:nvSpPr>
        <p:spPr>
          <a:xfrm>
            <a:off x="2060251" y="7639839"/>
            <a:ext cx="2547124" cy="35103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Monitor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" name="Rectangular Callout 1"/>
          <p:cNvSpPr/>
          <p:nvPr/>
        </p:nvSpPr>
        <p:spPr>
          <a:xfrm>
            <a:off x="4856716" y="6927438"/>
            <a:ext cx="1594884" cy="489098"/>
          </a:xfrm>
          <a:prstGeom prst="wedgeRectCallout">
            <a:avLst>
              <a:gd name="adj1" fmla="val -63833"/>
              <a:gd name="adj2" fmla="val -53712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sz="800" b="1" dirty="0">
                <a:solidFill>
                  <a:srgbClr val="FF0000"/>
                </a:solidFill>
              </a:rPr>
              <a:t>Display only when connected to receiving area handy.</a:t>
            </a:r>
          </a:p>
        </p:txBody>
      </p:sp>
    </p:spTree>
    <p:extLst>
      <p:ext uri="{BB962C8B-B14F-4D97-AF65-F5344CB8AC3E}">
        <p14:creationId xmlns:p14="http://schemas.microsoft.com/office/powerpoint/2010/main" val="1957172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5-2. Tablet screen image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Tablet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pic>
        <p:nvPicPr>
          <p:cNvPr id="33" name="図 50">
            <a:extLst>
              <a:ext uri="{FF2B5EF4-FFF2-40B4-BE49-F238E27FC236}">
                <a16:creationId xmlns:a16="http://schemas.microsoft.com/office/drawing/2014/main" id="{7DF4EC02-7212-9011-8340-2FD186EA592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95" r="1966" b="5457"/>
          <a:stretch/>
        </p:blipFill>
        <p:spPr bwMode="auto">
          <a:xfrm>
            <a:off x="787275" y="1896155"/>
            <a:ext cx="5151399" cy="3219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1F8BC76C-E9F1-E432-F72B-1F5A08D7B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777" y="2012974"/>
            <a:ext cx="4866423" cy="3046705"/>
          </a:xfrm>
          <a:prstGeom prst="rect">
            <a:avLst/>
          </a:prstGeom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97758C39-9C41-057B-B4E5-05B448D791D6}"/>
              </a:ext>
            </a:extLst>
          </p:cNvPr>
          <p:cNvSpPr txBox="1"/>
          <p:nvPr/>
        </p:nvSpPr>
        <p:spPr>
          <a:xfrm>
            <a:off x="2898187" y="1969916"/>
            <a:ext cx="1128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Handy terminal</a:t>
            </a:r>
            <a:endParaRPr kumimoji="1" lang="ja-JP" altLang="en-US" sz="1100" dirty="0"/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EFA5D779-94CC-FD83-4278-4A3E636BA70A}"/>
              </a:ext>
            </a:extLst>
          </p:cNvPr>
          <p:cNvSpPr/>
          <p:nvPr/>
        </p:nvSpPr>
        <p:spPr>
          <a:xfrm>
            <a:off x="4027053" y="1969916"/>
            <a:ext cx="1128866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dirty="0">
                <a:solidFill>
                  <a:schemeClr val="tx1"/>
                </a:solidFill>
              </a:rPr>
              <a:t>Handy terminal #001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D79D2CD2-4D42-7260-B1C0-52C679B3C1D5}"/>
              </a:ext>
            </a:extLst>
          </p:cNvPr>
          <p:cNvSpPr txBox="1"/>
          <p:nvPr/>
        </p:nvSpPr>
        <p:spPr>
          <a:xfrm>
            <a:off x="523592" y="1594533"/>
            <a:ext cx="2500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Production Schedule (all area)</a:t>
            </a:r>
            <a:endParaRPr kumimoji="1" lang="ja-JP" altLang="en-US" sz="1100" b="1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80E05C5-4B33-00FE-7619-59AF38C6D7E4}"/>
              </a:ext>
            </a:extLst>
          </p:cNvPr>
          <p:cNvSpPr txBox="1"/>
          <p:nvPr/>
        </p:nvSpPr>
        <p:spPr>
          <a:xfrm>
            <a:off x="777303" y="1922318"/>
            <a:ext cx="21042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Production Schedule</a:t>
            </a:r>
            <a:endParaRPr kumimoji="1" lang="ja-JP" altLang="en-US" sz="1100" b="1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6805FAB-42ED-081D-1D0B-295DCADFB25B}"/>
              </a:ext>
            </a:extLst>
          </p:cNvPr>
          <p:cNvSpPr/>
          <p:nvPr/>
        </p:nvSpPr>
        <p:spPr>
          <a:xfrm>
            <a:off x="5227780" y="1967505"/>
            <a:ext cx="563420" cy="261610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Main menu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graphicFrame>
        <p:nvGraphicFramePr>
          <p:cNvPr id="7" name="オブジェクト 6">
            <a:extLst>
              <a:ext uri="{FF2B5EF4-FFF2-40B4-BE49-F238E27FC236}">
                <a16:creationId xmlns:a16="http://schemas.microsoft.com/office/drawing/2014/main" id="{8AD23320-0446-E9CD-15BD-5545608B5B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6362098"/>
              </p:ext>
            </p:extLst>
          </p:nvPr>
        </p:nvGraphicFramePr>
        <p:xfrm>
          <a:off x="864190" y="2674560"/>
          <a:ext cx="4980350" cy="2379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1506477" imgH="5494112" progId="Excel.Sheet.12">
                  <p:embed/>
                </p:oleObj>
              </mc:Choice>
              <mc:Fallback>
                <p:oleObj name="Worksheet" r:id="rId4" imgW="11506477" imgH="5494112" progId="Excel.Sheet.12">
                  <p:embed/>
                  <p:pic>
                    <p:nvPicPr>
                      <p:cNvPr id="7" name="オブジェクト 6">
                        <a:extLst>
                          <a:ext uri="{FF2B5EF4-FFF2-40B4-BE49-F238E27FC236}">
                            <a16:creationId xmlns:a16="http://schemas.microsoft.com/office/drawing/2014/main" id="{8AD23320-0446-E9CD-15BD-5545608B5B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4190" y="2674560"/>
                        <a:ext cx="4980350" cy="237950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3FC0BEF-4A91-6BAB-7171-C60500DB86C6}"/>
              </a:ext>
            </a:extLst>
          </p:cNvPr>
          <p:cNvSpPr txBox="1"/>
          <p:nvPr/>
        </p:nvSpPr>
        <p:spPr>
          <a:xfrm>
            <a:off x="792038" y="2258851"/>
            <a:ext cx="1193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Contract No. (PC No.)</a:t>
            </a:r>
            <a:endParaRPr kumimoji="1" lang="ja-JP" altLang="en-US" sz="600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EA80302-BEE2-7F33-012E-4CF73C1D70D8}"/>
              </a:ext>
            </a:extLst>
          </p:cNvPr>
          <p:cNvSpPr/>
          <p:nvPr/>
        </p:nvSpPr>
        <p:spPr>
          <a:xfrm>
            <a:off x="1718687" y="2265368"/>
            <a:ext cx="929264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016C4D4-FB50-8E88-E6A5-CC4832C50AE0}"/>
              </a:ext>
            </a:extLst>
          </p:cNvPr>
          <p:cNvSpPr txBox="1"/>
          <p:nvPr/>
        </p:nvSpPr>
        <p:spPr>
          <a:xfrm>
            <a:off x="2708538" y="2253543"/>
            <a:ext cx="1193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Control No. (PC No.)</a:t>
            </a:r>
            <a:endParaRPr kumimoji="1" lang="ja-JP" altLang="en-US" sz="600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01E7C23-C66C-4E04-2558-5B34CF0C845D}"/>
              </a:ext>
            </a:extLst>
          </p:cNvPr>
          <p:cNvSpPr/>
          <p:nvPr/>
        </p:nvSpPr>
        <p:spPr>
          <a:xfrm>
            <a:off x="3635187" y="2260060"/>
            <a:ext cx="929264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A29572A-BF96-0144-0D73-2FDE1E4FB68B}"/>
              </a:ext>
            </a:extLst>
          </p:cNvPr>
          <p:cNvSpPr txBox="1"/>
          <p:nvPr/>
        </p:nvSpPr>
        <p:spPr>
          <a:xfrm>
            <a:off x="792038" y="2465106"/>
            <a:ext cx="1193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Part No.</a:t>
            </a:r>
            <a:endParaRPr kumimoji="1" lang="ja-JP" altLang="en-US" sz="600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7731C4E-CB34-D45A-2358-9C48D10ECF43}"/>
              </a:ext>
            </a:extLst>
          </p:cNvPr>
          <p:cNvSpPr/>
          <p:nvPr/>
        </p:nvSpPr>
        <p:spPr>
          <a:xfrm>
            <a:off x="1718687" y="2471623"/>
            <a:ext cx="929264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093B454-37AD-0CD9-FC8B-FFFF9DBABB92}"/>
              </a:ext>
            </a:extLst>
          </p:cNvPr>
          <p:cNvSpPr txBox="1"/>
          <p:nvPr/>
        </p:nvSpPr>
        <p:spPr>
          <a:xfrm>
            <a:off x="2708538" y="2465106"/>
            <a:ext cx="1193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Packing date</a:t>
            </a:r>
            <a:endParaRPr kumimoji="1" lang="ja-JP" altLang="en-US" sz="600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EA7C67A-B3EE-7D87-BD11-510FD54CD932}"/>
              </a:ext>
            </a:extLst>
          </p:cNvPr>
          <p:cNvSpPr/>
          <p:nvPr/>
        </p:nvSpPr>
        <p:spPr>
          <a:xfrm>
            <a:off x="3635187" y="2471623"/>
            <a:ext cx="929264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9E40F99-4716-2760-C72C-EF10866874EB}"/>
              </a:ext>
            </a:extLst>
          </p:cNvPr>
          <p:cNvSpPr txBox="1"/>
          <p:nvPr/>
        </p:nvSpPr>
        <p:spPr>
          <a:xfrm>
            <a:off x="4564451" y="2259305"/>
            <a:ext cx="7185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Status</a:t>
            </a:r>
            <a:endParaRPr kumimoji="1" lang="ja-JP" altLang="en-US" sz="600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2115FCC6-4852-BE30-2F43-7CA8C95E243E}"/>
              </a:ext>
            </a:extLst>
          </p:cNvPr>
          <p:cNvSpPr/>
          <p:nvPr/>
        </p:nvSpPr>
        <p:spPr>
          <a:xfrm>
            <a:off x="5291069" y="2265822"/>
            <a:ext cx="508161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F63D371B-8103-2CBB-6E98-D88761071D54}"/>
              </a:ext>
            </a:extLst>
          </p:cNvPr>
          <p:cNvSpPr/>
          <p:nvPr/>
        </p:nvSpPr>
        <p:spPr>
          <a:xfrm>
            <a:off x="4636312" y="2481963"/>
            <a:ext cx="1162918" cy="149222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Search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3113" y="5294897"/>
            <a:ext cx="33439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dirty="0"/>
              <a:t>Status</a:t>
            </a:r>
          </a:p>
          <a:p>
            <a:r>
              <a:rPr lang="en-US" sz="1000" dirty="0"/>
              <a:t>Imported</a:t>
            </a:r>
          </a:p>
          <a:p>
            <a:r>
              <a:rPr lang="en-US" sz="1000" dirty="0"/>
              <a:t>Received – completed on receiving area</a:t>
            </a:r>
          </a:p>
          <a:p>
            <a:r>
              <a:rPr lang="en-US" sz="1000" dirty="0"/>
              <a:t>Staged – completed on staging area</a:t>
            </a:r>
          </a:p>
          <a:p>
            <a:r>
              <a:rPr lang="en-US" sz="1000" dirty="0"/>
              <a:t>Inner Packed – completed on inner pack area</a:t>
            </a:r>
          </a:p>
          <a:p>
            <a:r>
              <a:rPr lang="en-US" sz="1000" dirty="0"/>
              <a:t>Outer Packed – completed on outer pack area</a:t>
            </a:r>
          </a:p>
          <a:p>
            <a:r>
              <a:rPr lang="en-US" sz="1000" dirty="0"/>
              <a:t>Cancel</a:t>
            </a:r>
          </a:p>
          <a:p>
            <a:r>
              <a:rPr lang="en-US" sz="1000" dirty="0"/>
              <a:t>Stop case</a:t>
            </a:r>
          </a:p>
          <a:p>
            <a:r>
              <a:rPr lang="en-US" sz="1000" dirty="0"/>
              <a:t>Working</a:t>
            </a:r>
            <a:endParaRPr lang="th-TH" sz="1000" dirty="0"/>
          </a:p>
          <a:p>
            <a:r>
              <a:rPr lang="en-US" sz="1000" dirty="0"/>
              <a:t>NG</a:t>
            </a:r>
          </a:p>
          <a:p>
            <a:endParaRPr lang="en-US" sz="1000" dirty="0"/>
          </a:p>
          <a:p>
            <a:r>
              <a:rPr lang="en-US" sz="1000" u="sng" dirty="0"/>
              <a:t>Current State</a:t>
            </a:r>
          </a:p>
          <a:p>
            <a:r>
              <a:rPr lang="en-US" sz="1000" dirty="0"/>
              <a:t>Imported</a:t>
            </a:r>
          </a:p>
          <a:p>
            <a:r>
              <a:rPr lang="en-US" sz="1000" dirty="0"/>
              <a:t>Receiving</a:t>
            </a:r>
          </a:p>
          <a:p>
            <a:r>
              <a:rPr lang="en-US" sz="1000" dirty="0"/>
              <a:t>Staging</a:t>
            </a:r>
          </a:p>
          <a:p>
            <a:r>
              <a:rPr lang="en-US" sz="1000" dirty="0"/>
              <a:t>Inner Packing</a:t>
            </a:r>
          </a:p>
          <a:p>
            <a:r>
              <a:rPr lang="en-US" sz="1000" dirty="0"/>
              <a:t>Outer Packing</a:t>
            </a:r>
          </a:p>
          <a:p>
            <a:r>
              <a:rPr lang="en-US" sz="1000" dirty="0"/>
              <a:t>Completed</a:t>
            </a:r>
          </a:p>
        </p:txBody>
      </p:sp>
    </p:spTree>
    <p:extLst>
      <p:ext uri="{BB962C8B-B14F-4D97-AF65-F5344CB8AC3E}">
        <p14:creationId xmlns:p14="http://schemas.microsoft.com/office/powerpoint/2010/main" val="17324364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5-2. Tablet screen image – Receiving area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Tablet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pic>
        <p:nvPicPr>
          <p:cNvPr id="33" name="図 50">
            <a:extLst>
              <a:ext uri="{FF2B5EF4-FFF2-40B4-BE49-F238E27FC236}">
                <a16:creationId xmlns:a16="http://schemas.microsoft.com/office/drawing/2014/main" id="{7DF4EC02-7212-9011-8340-2FD186EA592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95" r="1966" b="5457"/>
          <a:stretch/>
        </p:blipFill>
        <p:spPr bwMode="auto">
          <a:xfrm>
            <a:off x="787275" y="1896155"/>
            <a:ext cx="5151399" cy="3219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1F8BC76C-E9F1-E432-F72B-1F5A08D7B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777" y="2012974"/>
            <a:ext cx="4866423" cy="3046705"/>
          </a:xfrm>
          <a:prstGeom prst="rect">
            <a:avLst/>
          </a:prstGeom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97758C39-9C41-057B-B4E5-05B448D791D6}"/>
              </a:ext>
            </a:extLst>
          </p:cNvPr>
          <p:cNvSpPr txBox="1"/>
          <p:nvPr/>
        </p:nvSpPr>
        <p:spPr>
          <a:xfrm>
            <a:off x="2898187" y="1969916"/>
            <a:ext cx="1128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Handy terminal</a:t>
            </a:r>
            <a:endParaRPr kumimoji="1" lang="ja-JP" altLang="en-US" sz="1100" dirty="0"/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EFA5D779-94CC-FD83-4278-4A3E636BA70A}"/>
              </a:ext>
            </a:extLst>
          </p:cNvPr>
          <p:cNvSpPr/>
          <p:nvPr/>
        </p:nvSpPr>
        <p:spPr>
          <a:xfrm>
            <a:off x="4027053" y="1969916"/>
            <a:ext cx="1128866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dirty="0">
                <a:solidFill>
                  <a:schemeClr val="tx1"/>
                </a:solidFill>
              </a:rPr>
              <a:t>Handy terminal #001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D79D2CD2-4D42-7260-B1C0-52C679B3C1D5}"/>
              </a:ext>
            </a:extLst>
          </p:cNvPr>
          <p:cNvSpPr txBox="1"/>
          <p:nvPr/>
        </p:nvSpPr>
        <p:spPr>
          <a:xfrm>
            <a:off x="523591" y="1594533"/>
            <a:ext cx="29186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Receiving area - Meiji card tablet display</a:t>
            </a:r>
            <a:endParaRPr kumimoji="1" lang="ja-JP" altLang="en-US" sz="1100" b="1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80E05C5-4B33-00FE-7619-59AF38C6D7E4}"/>
              </a:ext>
            </a:extLst>
          </p:cNvPr>
          <p:cNvSpPr txBox="1"/>
          <p:nvPr/>
        </p:nvSpPr>
        <p:spPr>
          <a:xfrm>
            <a:off x="919326" y="1956873"/>
            <a:ext cx="21042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Receiving area Meiji card</a:t>
            </a:r>
            <a:endParaRPr kumimoji="1" lang="ja-JP" altLang="en-US" sz="1100" b="1" dirty="0"/>
          </a:p>
        </p:txBody>
      </p:sp>
      <p:pic>
        <p:nvPicPr>
          <p:cNvPr id="5" name="図 50">
            <a:extLst>
              <a:ext uri="{FF2B5EF4-FFF2-40B4-BE49-F238E27FC236}">
                <a16:creationId xmlns:a16="http://schemas.microsoft.com/office/drawing/2014/main" id="{02F04795-1263-E210-D5F5-7A7BDE8D8A9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95" r="1966" b="5457"/>
          <a:stretch/>
        </p:blipFill>
        <p:spPr bwMode="auto">
          <a:xfrm>
            <a:off x="781824" y="5534221"/>
            <a:ext cx="5151399" cy="3219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D4C07FE-9101-664F-9664-A8BD2F289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326" y="5651040"/>
            <a:ext cx="4866423" cy="304670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9DAB869-1805-1FFD-46F6-E820AB28C6CF}"/>
              </a:ext>
            </a:extLst>
          </p:cNvPr>
          <p:cNvSpPr txBox="1"/>
          <p:nvPr/>
        </p:nvSpPr>
        <p:spPr>
          <a:xfrm>
            <a:off x="518140" y="5232599"/>
            <a:ext cx="28876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Receiving area - Meiji card tablet display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03F0348-B16C-6912-6DE5-81E75EB251F5}"/>
              </a:ext>
            </a:extLst>
          </p:cNvPr>
          <p:cNvSpPr txBox="1"/>
          <p:nvPr/>
        </p:nvSpPr>
        <p:spPr>
          <a:xfrm>
            <a:off x="913875" y="5594939"/>
            <a:ext cx="21042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Receiving area Meiji card</a:t>
            </a:r>
            <a:endParaRPr kumimoji="1" lang="ja-JP" altLang="en-US" sz="1100" b="1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6544E5B-EF03-C43C-FF0E-B6E6D3594487}"/>
              </a:ext>
            </a:extLst>
          </p:cNvPr>
          <p:cNvSpPr/>
          <p:nvPr/>
        </p:nvSpPr>
        <p:spPr>
          <a:xfrm>
            <a:off x="929762" y="2318766"/>
            <a:ext cx="4866424" cy="272281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>
                <a:solidFill>
                  <a:schemeClr val="tx1"/>
                </a:solidFill>
              </a:rPr>
              <a:t>Waiting scan from Handy terminal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3DEAB27-63FA-A825-E348-54AD04619A98}"/>
              </a:ext>
            </a:extLst>
          </p:cNvPr>
          <p:cNvSpPr/>
          <p:nvPr/>
        </p:nvSpPr>
        <p:spPr>
          <a:xfrm>
            <a:off x="913657" y="5973368"/>
            <a:ext cx="4866424" cy="272281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>
                <a:solidFill>
                  <a:schemeClr val="tx1"/>
                </a:solidFill>
              </a:rPr>
              <a:t>Waiting scan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1EC76A5-CC18-4D93-5516-63220797BF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122"/>
          <a:stretch/>
        </p:blipFill>
        <p:spPr>
          <a:xfrm>
            <a:off x="1371113" y="6009377"/>
            <a:ext cx="3951512" cy="264208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6805FAB-42ED-081D-1D0B-295DCADFB25B}"/>
              </a:ext>
            </a:extLst>
          </p:cNvPr>
          <p:cNvSpPr/>
          <p:nvPr/>
        </p:nvSpPr>
        <p:spPr>
          <a:xfrm>
            <a:off x="5227780" y="1967505"/>
            <a:ext cx="563420" cy="261610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Main menu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24C3C62-D09C-FC0F-95D9-3815E883E2D0}"/>
              </a:ext>
            </a:extLst>
          </p:cNvPr>
          <p:cNvSpPr txBox="1"/>
          <p:nvPr/>
        </p:nvSpPr>
        <p:spPr>
          <a:xfrm>
            <a:off x="2867155" y="5591781"/>
            <a:ext cx="1128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Handy terminal</a:t>
            </a:r>
            <a:endParaRPr kumimoji="1" lang="ja-JP" altLang="en-US" sz="1100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3B29FED4-2293-B12C-C9E5-DB520B878FCF}"/>
              </a:ext>
            </a:extLst>
          </p:cNvPr>
          <p:cNvSpPr/>
          <p:nvPr/>
        </p:nvSpPr>
        <p:spPr>
          <a:xfrm>
            <a:off x="3996021" y="5591781"/>
            <a:ext cx="1128866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dirty="0">
                <a:solidFill>
                  <a:schemeClr val="tx1"/>
                </a:solidFill>
              </a:rPr>
              <a:t>Handy terminal #001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2C739FE-669D-A9CB-4105-66357007051C}"/>
              </a:ext>
            </a:extLst>
          </p:cNvPr>
          <p:cNvSpPr/>
          <p:nvPr/>
        </p:nvSpPr>
        <p:spPr>
          <a:xfrm>
            <a:off x="5196748" y="5589370"/>
            <a:ext cx="563420" cy="261610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Main menu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2151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28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5-2. Tablet screen image – Receiving area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Tablet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D79D2CD2-4D42-7260-B1C0-52C679B3C1D5}"/>
              </a:ext>
            </a:extLst>
          </p:cNvPr>
          <p:cNvSpPr txBox="1"/>
          <p:nvPr/>
        </p:nvSpPr>
        <p:spPr>
          <a:xfrm>
            <a:off x="523592" y="1594533"/>
            <a:ext cx="26821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DAY UNIT (INPUT DATA PO ORDER)</a:t>
            </a:r>
            <a:endParaRPr kumimoji="1" lang="ja-JP" altLang="en-US" sz="1100" b="1" dirty="0"/>
          </a:p>
        </p:txBody>
      </p:sp>
      <p:pic>
        <p:nvPicPr>
          <p:cNvPr id="4" name="図 50">
            <a:extLst>
              <a:ext uri="{FF2B5EF4-FFF2-40B4-BE49-F238E27FC236}">
                <a16:creationId xmlns:a16="http://schemas.microsoft.com/office/drawing/2014/main" id="{1B9D1533-B0DC-04F4-FEB0-5CAAE80CA45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95" r="1966" b="5457"/>
          <a:stretch/>
        </p:blipFill>
        <p:spPr bwMode="auto">
          <a:xfrm>
            <a:off x="787275" y="5451957"/>
            <a:ext cx="5151399" cy="3219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C72A2B3-880C-64AA-DFCB-EB5FB59AA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777" y="5568776"/>
            <a:ext cx="4866423" cy="304670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C0E9D61-3363-CC2B-7175-D7334AC3712F}"/>
              </a:ext>
            </a:extLst>
          </p:cNvPr>
          <p:cNvSpPr txBox="1"/>
          <p:nvPr/>
        </p:nvSpPr>
        <p:spPr>
          <a:xfrm>
            <a:off x="2898187" y="5525718"/>
            <a:ext cx="1128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Handy terminal</a:t>
            </a:r>
            <a:endParaRPr kumimoji="1" lang="ja-JP" altLang="en-US" sz="1100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0A93F00D-2C15-C5D1-44D6-47E1453BC18E}"/>
              </a:ext>
            </a:extLst>
          </p:cNvPr>
          <p:cNvSpPr/>
          <p:nvPr/>
        </p:nvSpPr>
        <p:spPr>
          <a:xfrm>
            <a:off x="4027053" y="5525718"/>
            <a:ext cx="1128866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dirty="0">
                <a:solidFill>
                  <a:schemeClr val="tx1"/>
                </a:solidFill>
              </a:rPr>
              <a:t>Handy terminal #001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EB9426D-1CCA-D4AF-8673-6CAED43E71C4}"/>
              </a:ext>
            </a:extLst>
          </p:cNvPr>
          <p:cNvSpPr txBox="1"/>
          <p:nvPr/>
        </p:nvSpPr>
        <p:spPr>
          <a:xfrm>
            <a:off x="523592" y="5150335"/>
            <a:ext cx="2500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Receiving Schedule - Monitor</a:t>
            </a:r>
            <a:endParaRPr kumimoji="1" lang="ja-JP" altLang="en-US" sz="1100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C2CF6E8-BEEF-E942-E1F7-A031A917F5AF}"/>
              </a:ext>
            </a:extLst>
          </p:cNvPr>
          <p:cNvSpPr txBox="1"/>
          <p:nvPr/>
        </p:nvSpPr>
        <p:spPr>
          <a:xfrm>
            <a:off x="777303" y="5478120"/>
            <a:ext cx="21042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Receiving Schedule</a:t>
            </a:r>
            <a:endParaRPr kumimoji="1" lang="ja-JP" altLang="en-US" sz="1100" b="1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5211F8CF-C536-9E53-2AA7-0159440E1FED}"/>
              </a:ext>
            </a:extLst>
          </p:cNvPr>
          <p:cNvSpPr/>
          <p:nvPr/>
        </p:nvSpPr>
        <p:spPr>
          <a:xfrm>
            <a:off x="5227780" y="5523307"/>
            <a:ext cx="563420" cy="261610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Main menu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E03F1AB-6B25-4739-6CA3-E1C70FF71659}"/>
              </a:ext>
            </a:extLst>
          </p:cNvPr>
          <p:cNvSpPr txBox="1"/>
          <p:nvPr/>
        </p:nvSpPr>
        <p:spPr>
          <a:xfrm>
            <a:off x="792039" y="5814653"/>
            <a:ext cx="6748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Code maker</a:t>
            </a:r>
            <a:endParaRPr kumimoji="1" lang="ja-JP" altLang="en-US" sz="600" dirty="0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7EEE2FC0-FE12-10A1-2D7C-1929904E5393}"/>
              </a:ext>
            </a:extLst>
          </p:cNvPr>
          <p:cNvSpPr/>
          <p:nvPr/>
        </p:nvSpPr>
        <p:spPr>
          <a:xfrm>
            <a:off x="1380542" y="5821170"/>
            <a:ext cx="674812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43CD5A1-511A-DF39-538C-AEB36F7A2F7F}"/>
              </a:ext>
            </a:extLst>
          </p:cNvPr>
          <p:cNvSpPr txBox="1"/>
          <p:nvPr/>
        </p:nvSpPr>
        <p:spPr>
          <a:xfrm>
            <a:off x="792038" y="6020908"/>
            <a:ext cx="6748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Color</a:t>
            </a:r>
            <a:endParaRPr kumimoji="1" lang="ja-JP" altLang="en-US" sz="600" dirty="0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997E1E07-27AD-A6BB-9C40-4589BE4108EF}"/>
              </a:ext>
            </a:extLst>
          </p:cNvPr>
          <p:cNvSpPr/>
          <p:nvPr/>
        </p:nvSpPr>
        <p:spPr>
          <a:xfrm>
            <a:off x="1380542" y="6027425"/>
            <a:ext cx="674812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D644C1D3-759F-163C-89F8-F55FEE918C9B}"/>
              </a:ext>
            </a:extLst>
          </p:cNvPr>
          <p:cNvSpPr txBox="1"/>
          <p:nvPr/>
        </p:nvSpPr>
        <p:spPr>
          <a:xfrm>
            <a:off x="4564451" y="5815107"/>
            <a:ext cx="7185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Status</a:t>
            </a:r>
            <a:endParaRPr kumimoji="1" lang="ja-JP" altLang="en-US" sz="600" dirty="0"/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7F8656E7-3D13-4134-DEC1-023360A401ED}"/>
              </a:ext>
            </a:extLst>
          </p:cNvPr>
          <p:cNvSpPr/>
          <p:nvPr/>
        </p:nvSpPr>
        <p:spPr>
          <a:xfrm>
            <a:off x="5291069" y="5821624"/>
            <a:ext cx="508161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004ADAC7-7F95-9643-9597-28C07566DA0F}"/>
              </a:ext>
            </a:extLst>
          </p:cNvPr>
          <p:cNvSpPr/>
          <p:nvPr/>
        </p:nvSpPr>
        <p:spPr>
          <a:xfrm>
            <a:off x="4636312" y="6037765"/>
            <a:ext cx="1162918" cy="149222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Search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38FB5F50-0109-6DCA-3C30-AA9D9EA82CD6}"/>
              </a:ext>
            </a:extLst>
          </p:cNvPr>
          <p:cNvSpPr txBox="1"/>
          <p:nvPr/>
        </p:nvSpPr>
        <p:spPr>
          <a:xfrm>
            <a:off x="2044922" y="5826887"/>
            <a:ext cx="6748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Part No.</a:t>
            </a:r>
            <a:endParaRPr kumimoji="1" lang="ja-JP" altLang="en-US" sz="600" dirty="0"/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88B734A6-70C7-43DB-75F5-262CCF52FAD2}"/>
              </a:ext>
            </a:extLst>
          </p:cNvPr>
          <p:cNvSpPr/>
          <p:nvPr/>
        </p:nvSpPr>
        <p:spPr>
          <a:xfrm>
            <a:off x="2633425" y="5833404"/>
            <a:ext cx="674812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0A3B1619-DF3D-8E5D-3F5B-75117BDF540D}"/>
              </a:ext>
            </a:extLst>
          </p:cNvPr>
          <p:cNvSpPr txBox="1"/>
          <p:nvPr/>
        </p:nvSpPr>
        <p:spPr>
          <a:xfrm>
            <a:off x="2044921" y="6033142"/>
            <a:ext cx="6748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Date</a:t>
            </a:r>
            <a:endParaRPr kumimoji="1" lang="ja-JP" altLang="en-US" sz="600" dirty="0"/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B1F7692E-406D-D993-20F8-11D7E2FC1DF0}"/>
              </a:ext>
            </a:extLst>
          </p:cNvPr>
          <p:cNvSpPr/>
          <p:nvPr/>
        </p:nvSpPr>
        <p:spPr>
          <a:xfrm>
            <a:off x="2633425" y="6039659"/>
            <a:ext cx="674812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1BC767C0-9417-624F-6276-AE71825BF43A}"/>
              </a:ext>
            </a:extLst>
          </p:cNvPr>
          <p:cNvSpPr txBox="1"/>
          <p:nvPr/>
        </p:nvSpPr>
        <p:spPr>
          <a:xfrm>
            <a:off x="3315128" y="5826887"/>
            <a:ext cx="6748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Part name</a:t>
            </a:r>
            <a:endParaRPr kumimoji="1" lang="ja-JP" altLang="en-US" sz="600" dirty="0"/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CD5D4BB5-AAFD-B8EF-FFC2-3E6EAA3C95B7}"/>
              </a:ext>
            </a:extLst>
          </p:cNvPr>
          <p:cNvSpPr/>
          <p:nvPr/>
        </p:nvSpPr>
        <p:spPr>
          <a:xfrm>
            <a:off x="3903631" y="5833404"/>
            <a:ext cx="674812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C28F5D46-47F4-0F1F-399B-48A74357BD86}"/>
              </a:ext>
            </a:extLst>
          </p:cNvPr>
          <p:cNvSpPr txBox="1"/>
          <p:nvPr/>
        </p:nvSpPr>
        <p:spPr>
          <a:xfrm>
            <a:off x="3315127" y="6033142"/>
            <a:ext cx="6748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PO No</a:t>
            </a:r>
            <a:endParaRPr kumimoji="1" lang="ja-JP" altLang="en-US" sz="600" dirty="0"/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FBCCAA84-84BB-380A-3336-B67BD1C667BA}"/>
              </a:ext>
            </a:extLst>
          </p:cNvPr>
          <p:cNvSpPr/>
          <p:nvPr/>
        </p:nvSpPr>
        <p:spPr>
          <a:xfrm>
            <a:off x="3903631" y="6039659"/>
            <a:ext cx="674812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190" y="6238847"/>
            <a:ext cx="4980350" cy="220699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6247" y="1916221"/>
            <a:ext cx="4552745" cy="312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493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29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5-2. Tablet screen image – Receiving area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Tablet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pic>
        <p:nvPicPr>
          <p:cNvPr id="4" name="図 50">
            <a:extLst>
              <a:ext uri="{FF2B5EF4-FFF2-40B4-BE49-F238E27FC236}">
                <a16:creationId xmlns:a16="http://schemas.microsoft.com/office/drawing/2014/main" id="{1B9D1533-B0DC-04F4-FEB0-5CAAE80CA45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95" r="1966" b="5457"/>
          <a:stretch/>
        </p:blipFill>
        <p:spPr bwMode="auto">
          <a:xfrm>
            <a:off x="946764" y="1969916"/>
            <a:ext cx="5151399" cy="3219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C72A2B3-880C-64AA-DFCB-EB5FB59AA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266" y="2086735"/>
            <a:ext cx="4866423" cy="304670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C0E9D61-3363-CC2B-7175-D7334AC3712F}"/>
              </a:ext>
            </a:extLst>
          </p:cNvPr>
          <p:cNvSpPr txBox="1"/>
          <p:nvPr/>
        </p:nvSpPr>
        <p:spPr>
          <a:xfrm>
            <a:off x="3057676" y="2043677"/>
            <a:ext cx="1128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Handy terminal</a:t>
            </a:r>
            <a:endParaRPr kumimoji="1" lang="ja-JP" altLang="en-US" sz="1100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0A93F00D-2C15-C5D1-44D6-47E1453BC18E}"/>
              </a:ext>
            </a:extLst>
          </p:cNvPr>
          <p:cNvSpPr/>
          <p:nvPr/>
        </p:nvSpPr>
        <p:spPr>
          <a:xfrm>
            <a:off x="4186542" y="2043677"/>
            <a:ext cx="1128866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dirty="0">
                <a:solidFill>
                  <a:schemeClr val="tx1"/>
                </a:solidFill>
              </a:rPr>
              <a:t>Handy terminal #001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EB9426D-1CCA-D4AF-8673-6CAED43E71C4}"/>
              </a:ext>
            </a:extLst>
          </p:cNvPr>
          <p:cNvSpPr txBox="1"/>
          <p:nvPr/>
        </p:nvSpPr>
        <p:spPr>
          <a:xfrm>
            <a:off x="579436" y="1609798"/>
            <a:ext cx="2500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Receiving Schedule – Monitor</a:t>
            </a:r>
            <a:endParaRPr kumimoji="1" lang="ja-JP" altLang="en-US" sz="1100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C2CF6E8-BEEF-E942-E1F7-A031A917F5AF}"/>
              </a:ext>
            </a:extLst>
          </p:cNvPr>
          <p:cNvSpPr txBox="1"/>
          <p:nvPr/>
        </p:nvSpPr>
        <p:spPr>
          <a:xfrm>
            <a:off x="936792" y="1996079"/>
            <a:ext cx="21042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Receiving Schedule</a:t>
            </a:r>
            <a:endParaRPr kumimoji="1" lang="ja-JP" altLang="en-US" sz="1100" b="1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5211F8CF-C536-9E53-2AA7-0159440E1FED}"/>
              </a:ext>
            </a:extLst>
          </p:cNvPr>
          <p:cNvSpPr/>
          <p:nvPr/>
        </p:nvSpPr>
        <p:spPr>
          <a:xfrm>
            <a:off x="5387269" y="2041266"/>
            <a:ext cx="563420" cy="261610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Main menu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E03F1AB-6B25-4739-6CA3-E1C70FF71659}"/>
              </a:ext>
            </a:extLst>
          </p:cNvPr>
          <p:cNvSpPr txBox="1"/>
          <p:nvPr/>
        </p:nvSpPr>
        <p:spPr>
          <a:xfrm>
            <a:off x="951528" y="2332612"/>
            <a:ext cx="6748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Code maker</a:t>
            </a:r>
            <a:endParaRPr kumimoji="1" lang="ja-JP" altLang="en-US" sz="600" dirty="0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7EEE2FC0-FE12-10A1-2D7C-1929904E5393}"/>
              </a:ext>
            </a:extLst>
          </p:cNvPr>
          <p:cNvSpPr/>
          <p:nvPr/>
        </p:nvSpPr>
        <p:spPr>
          <a:xfrm>
            <a:off x="1540031" y="2339129"/>
            <a:ext cx="674812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43CD5A1-511A-DF39-538C-AEB36F7A2F7F}"/>
              </a:ext>
            </a:extLst>
          </p:cNvPr>
          <p:cNvSpPr txBox="1"/>
          <p:nvPr/>
        </p:nvSpPr>
        <p:spPr>
          <a:xfrm>
            <a:off x="951527" y="2538867"/>
            <a:ext cx="6748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Color</a:t>
            </a:r>
            <a:endParaRPr kumimoji="1" lang="ja-JP" altLang="en-US" sz="600" dirty="0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997E1E07-27AD-A6BB-9C40-4589BE4108EF}"/>
              </a:ext>
            </a:extLst>
          </p:cNvPr>
          <p:cNvSpPr/>
          <p:nvPr/>
        </p:nvSpPr>
        <p:spPr>
          <a:xfrm>
            <a:off x="1540031" y="2545384"/>
            <a:ext cx="674812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D644C1D3-759F-163C-89F8-F55FEE918C9B}"/>
              </a:ext>
            </a:extLst>
          </p:cNvPr>
          <p:cNvSpPr txBox="1"/>
          <p:nvPr/>
        </p:nvSpPr>
        <p:spPr>
          <a:xfrm>
            <a:off x="4723940" y="2333066"/>
            <a:ext cx="7185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Status</a:t>
            </a:r>
            <a:endParaRPr kumimoji="1" lang="ja-JP" altLang="en-US" sz="600" dirty="0"/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7F8656E7-3D13-4134-DEC1-023360A401ED}"/>
              </a:ext>
            </a:extLst>
          </p:cNvPr>
          <p:cNvSpPr/>
          <p:nvPr/>
        </p:nvSpPr>
        <p:spPr>
          <a:xfrm>
            <a:off x="5450558" y="2339583"/>
            <a:ext cx="508161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004ADAC7-7F95-9643-9597-28C07566DA0F}"/>
              </a:ext>
            </a:extLst>
          </p:cNvPr>
          <p:cNvSpPr/>
          <p:nvPr/>
        </p:nvSpPr>
        <p:spPr>
          <a:xfrm>
            <a:off x="4795801" y="2555724"/>
            <a:ext cx="1162918" cy="149222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Search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38FB5F50-0109-6DCA-3C30-AA9D9EA82CD6}"/>
              </a:ext>
            </a:extLst>
          </p:cNvPr>
          <p:cNvSpPr txBox="1"/>
          <p:nvPr/>
        </p:nvSpPr>
        <p:spPr>
          <a:xfrm>
            <a:off x="2204411" y="2344846"/>
            <a:ext cx="6748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Part No.</a:t>
            </a:r>
            <a:endParaRPr kumimoji="1" lang="ja-JP" altLang="en-US" sz="600" dirty="0"/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88B734A6-70C7-43DB-75F5-262CCF52FAD2}"/>
              </a:ext>
            </a:extLst>
          </p:cNvPr>
          <p:cNvSpPr/>
          <p:nvPr/>
        </p:nvSpPr>
        <p:spPr>
          <a:xfrm>
            <a:off x="2792914" y="2351363"/>
            <a:ext cx="674812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0A3B1619-DF3D-8E5D-3F5B-75117BDF540D}"/>
              </a:ext>
            </a:extLst>
          </p:cNvPr>
          <p:cNvSpPr txBox="1"/>
          <p:nvPr/>
        </p:nvSpPr>
        <p:spPr>
          <a:xfrm>
            <a:off x="2204410" y="2551101"/>
            <a:ext cx="6748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Date</a:t>
            </a:r>
            <a:endParaRPr kumimoji="1" lang="ja-JP" altLang="en-US" sz="600" dirty="0"/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B1F7692E-406D-D993-20F8-11D7E2FC1DF0}"/>
              </a:ext>
            </a:extLst>
          </p:cNvPr>
          <p:cNvSpPr/>
          <p:nvPr/>
        </p:nvSpPr>
        <p:spPr>
          <a:xfrm>
            <a:off x="2792914" y="2557618"/>
            <a:ext cx="674812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1BC767C0-9417-624F-6276-AE71825BF43A}"/>
              </a:ext>
            </a:extLst>
          </p:cNvPr>
          <p:cNvSpPr txBox="1"/>
          <p:nvPr/>
        </p:nvSpPr>
        <p:spPr>
          <a:xfrm>
            <a:off x="3474617" y="2344846"/>
            <a:ext cx="6748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Part name</a:t>
            </a:r>
            <a:endParaRPr kumimoji="1" lang="ja-JP" altLang="en-US" sz="600" dirty="0"/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CD5D4BB5-AAFD-B8EF-FFC2-3E6EAA3C95B7}"/>
              </a:ext>
            </a:extLst>
          </p:cNvPr>
          <p:cNvSpPr/>
          <p:nvPr/>
        </p:nvSpPr>
        <p:spPr>
          <a:xfrm>
            <a:off x="4063120" y="2351363"/>
            <a:ext cx="674812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C28F5D46-47F4-0F1F-399B-48A74357BD86}"/>
              </a:ext>
            </a:extLst>
          </p:cNvPr>
          <p:cNvSpPr txBox="1"/>
          <p:nvPr/>
        </p:nvSpPr>
        <p:spPr>
          <a:xfrm>
            <a:off x="3474616" y="2551101"/>
            <a:ext cx="6748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PO No</a:t>
            </a:r>
            <a:endParaRPr kumimoji="1" lang="ja-JP" altLang="en-US" sz="600" dirty="0"/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FBCCAA84-84BB-380A-3336-B67BD1C667BA}"/>
              </a:ext>
            </a:extLst>
          </p:cNvPr>
          <p:cNvSpPr/>
          <p:nvPr/>
        </p:nvSpPr>
        <p:spPr>
          <a:xfrm>
            <a:off x="4063120" y="2557618"/>
            <a:ext cx="674812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679" y="2756806"/>
            <a:ext cx="4980350" cy="2206993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667319" y="2253526"/>
            <a:ext cx="247892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STATUS PO ORDER</a:t>
            </a:r>
          </a:p>
        </p:txBody>
      </p:sp>
      <p:sp>
        <p:nvSpPr>
          <p:cNvPr id="36" name="Down Arrow 35"/>
          <p:cNvSpPr/>
          <p:nvPr/>
        </p:nvSpPr>
        <p:spPr>
          <a:xfrm rot="19031536">
            <a:off x="3958793" y="2623823"/>
            <a:ext cx="310375" cy="267130"/>
          </a:xfrm>
          <a:prstGeom prst="down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5" name="図 56">
            <a:extLst>
              <a:ext uri="{FF2B5EF4-FFF2-40B4-BE49-F238E27FC236}">
                <a16:creationId xmlns:a16="http://schemas.microsoft.com/office/drawing/2014/main" id="{566CA66D-D2F7-3D33-89C6-F51D1CD6FC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63319">
            <a:off x="7176837" y="5538814"/>
            <a:ext cx="381779" cy="911559"/>
          </a:xfrm>
          <a:prstGeom prst="rect">
            <a:avLst/>
          </a:prstGeom>
        </p:spPr>
      </p:pic>
      <p:sp>
        <p:nvSpPr>
          <p:cNvPr id="8" name="Rectangular Callout 7"/>
          <p:cNvSpPr/>
          <p:nvPr/>
        </p:nvSpPr>
        <p:spPr>
          <a:xfrm>
            <a:off x="1976515" y="3205988"/>
            <a:ext cx="1937039" cy="458805"/>
          </a:xfrm>
          <a:prstGeom prst="wedgeRectCallout">
            <a:avLst>
              <a:gd name="adj1" fmla="val 68365"/>
              <a:gd name="adj2" fmla="val 1553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sz="800" b="1" dirty="0">
                <a:solidFill>
                  <a:schemeClr val="tx1"/>
                </a:solidFill>
              </a:rPr>
              <a:t>Display red font for </a:t>
            </a:r>
            <a:r>
              <a:rPr kumimoji="1" lang="en-US" sz="800" b="1" dirty="0" err="1">
                <a:solidFill>
                  <a:schemeClr val="tx1"/>
                </a:solidFill>
              </a:rPr>
              <a:t>unscan</a:t>
            </a:r>
            <a:r>
              <a:rPr kumimoji="1" lang="en-US" sz="800" b="1" dirty="0">
                <a:solidFill>
                  <a:schemeClr val="tx1"/>
                </a:solidFill>
              </a:rPr>
              <a:t> list.</a:t>
            </a:r>
          </a:p>
          <a:p>
            <a:r>
              <a:rPr kumimoji="1" lang="en-US" sz="800" b="1" dirty="0">
                <a:solidFill>
                  <a:schemeClr val="tx1"/>
                </a:solidFill>
              </a:rPr>
              <a:t>Change to green font color after scanned the delivery sheet.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850751" y="2905764"/>
            <a:ext cx="464658" cy="21010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4396EFF-4DF7-B7CC-8293-437259D7864E}"/>
              </a:ext>
            </a:extLst>
          </p:cNvPr>
          <p:cNvGrpSpPr/>
          <p:nvPr/>
        </p:nvGrpSpPr>
        <p:grpSpPr>
          <a:xfrm>
            <a:off x="969525" y="4352221"/>
            <a:ext cx="2315070" cy="1618954"/>
            <a:chOff x="969525" y="4352221"/>
            <a:chExt cx="2315070" cy="1618954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DD2EBEC-D178-FE10-CA0C-FE451EC95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9525" y="4352221"/>
              <a:ext cx="2315070" cy="1618954"/>
            </a:xfrm>
            <a:prstGeom prst="rect">
              <a:avLst/>
            </a:prstGeom>
          </p:spPr>
        </p:pic>
        <p:sp>
          <p:nvSpPr>
            <p:cNvPr id="61" name="Oval 60"/>
            <p:cNvSpPr/>
            <p:nvPr/>
          </p:nvSpPr>
          <p:spPr>
            <a:xfrm>
              <a:off x="2411914" y="5258213"/>
              <a:ext cx="629168" cy="38050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63" name="Rectangle 62"/>
          <p:cNvSpPr/>
          <p:nvPr/>
        </p:nvSpPr>
        <p:spPr>
          <a:xfrm>
            <a:off x="4262104" y="2907596"/>
            <a:ext cx="540364" cy="21010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288933" y="3963292"/>
            <a:ext cx="205020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Step 1 scan</a:t>
            </a:r>
          </a:p>
          <a:p>
            <a:pPr algn="ctr"/>
            <a:r>
              <a:rPr lang="en-US" sz="1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Part receive tag</a:t>
            </a:r>
          </a:p>
        </p:txBody>
      </p:sp>
      <p:sp>
        <p:nvSpPr>
          <p:cNvPr id="66" name="Rectangular Callout 65"/>
          <p:cNvSpPr/>
          <p:nvPr/>
        </p:nvSpPr>
        <p:spPr>
          <a:xfrm>
            <a:off x="4850751" y="5667135"/>
            <a:ext cx="1272830" cy="1074022"/>
          </a:xfrm>
          <a:prstGeom prst="wedgeRectCallout">
            <a:avLst>
              <a:gd name="adj1" fmla="val -20071"/>
              <a:gd name="adj2" fmla="val -104138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sz="800" b="1" dirty="0">
                <a:solidFill>
                  <a:schemeClr val="tx1"/>
                </a:solidFill>
              </a:rPr>
              <a:t>The balance will be increase in the real time.</a:t>
            </a:r>
          </a:p>
          <a:p>
            <a:r>
              <a:rPr kumimoji="1" lang="en-US" sz="800" b="1" dirty="0">
                <a:solidFill>
                  <a:schemeClr val="tx1"/>
                </a:solidFill>
              </a:rPr>
              <a:t>Green color for completed, yellow for working and red for new coming list.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2738102" y="4554474"/>
            <a:ext cx="1524002" cy="15240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0" name="図 56">
            <a:extLst>
              <a:ext uri="{FF2B5EF4-FFF2-40B4-BE49-F238E27FC236}">
                <a16:creationId xmlns:a16="http://schemas.microsoft.com/office/drawing/2014/main" id="{566CA66D-D2F7-3D33-89C6-F51D1CD6FC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63319">
            <a:off x="2984223" y="5103301"/>
            <a:ext cx="591284" cy="128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8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F2B628-9335-4B00-B73B-9012A52144F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400" b="1" dirty="0">
                <a:solidFill>
                  <a:schemeClr val="tx1"/>
                </a:solidFill>
              </a:rPr>
              <a:t>■</a:t>
            </a:r>
            <a:r>
              <a:rPr kumimoji="1" lang="en-US" altLang="ja-JP" sz="1400" b="1" dirty="0">
                <a:solidFill>
                  <a:schemeClr val="tx1"/>
                </a:solidFill>
              </a:rPr>
              <a:t>Contents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0BBF93-590E-46B1-959E-D6B1E58C4925}"/>
              </a:ext>
            </a:extLst>
          </p:cNvPr>
          <p:cNvSpPr txBox="1"/>
          <p:nvPr/>
        </p:nvSpPr>
        <p:spPr>
          <a:xfrm>
            <a:off x="406400" y="1025912"/>
            <a:ext cx="611706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1. Overview</a:t>
            </a:r>
          </a:p>
          <a:p>
            <a:r>
              <a:rPr kumimoji="1" lang="en-US" altLang="ja-JP" sz="1100" dirty="0"/>
              <a:t>2. Overall configuration diagram</a:t>
            </a:r>
          </a:p>
          <a:p>
            <a:r>
              <a:rPr kumimoji="1" lang="en-US" altLang="ja-JP" sz="1100" dirty="0"/>
              <a:t>3. Document information</a:t>
            </a:r>
          </a:p>
          <a:p>
            <a:r>
              <a:rPr kumimoji="1" lang="en-US" altLang="ja-JP" sz="1100" dirty="0"/>
              <a:t>4. Operation flow</a:t>
            </a:r>
          </a:p>
          <a:p>
            <a:r>
              <a:rPr kumimoji="1" lang="en-US" altLang="ja-JP" sz="1100" dirty="0"/>
              <a:t>5. System functional specifications</a:t>
            </a:r>
          </a:p>
          <a:p>
            <a:r>
              <a:rPr kumimoji="1" lang="en-US" altLang="ja-JP" sz="1100" dirty="0"/>
              <a:t>6. Q&amp;A</a:t>
            </a:r>
          </a:p>
          <a:p>
            <a:r>
              <a:rPr kumimoji="1" lang="en-US" altLang="ja-JP" sz="1100" dirty="0"/>
              <a:t>7. Sign off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7CAA9A5-8087-4AD4-B09F-ABE2347EA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084315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>
            <a:extLst>
              <a:ext uri="{FF2B5EF4-FFF2-40B4-BE49-F238E27FC236}">
                <a16:creationId xmlns:a16="http://schemas.microsoft.com/office/drawing/2014/main" id="{5F190FAB-C339-219A-683F-2D4E4EF04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581" y="2744321"/>
            <a:ext cx="1774348" cy="1808209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30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5-2. Tablet screen image – Staging area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Tablet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D79D2CD2-4D42-7260-B1C0-52C679B3C1D5}"/>
              </a:ext>
            </a:extLst>
          </p:cNvPr>
          <p:cNvSpPr txBox="1"/>
          <p:nvPr/>
        </p:nvSpPr>
        <p:spPr>
          <a:xfrm>
            <a:off x="620380" y="1635595"/>
            <a:ext cx="2500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Set part operation</a:t>
            </a:r>
            <a:endParaRPr kumimoji="1" lang="ja-JP" altLang="en-US" sz="11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041C92-30B7-AECD-7ABA-289C49676FD3}"/>
              </a:ext>
            </a:extLst>
          </p:cNvPr>
          <p:cNvSpPr/>
          <p:nvPr/>
        </p:nvSpPr>
        <p:spPr>
          <a:xfrm>
            <a:off x="888067" y="2140404"/>
            <a:ext cx="205020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Step 1 scan</a:t>
            </a:r>
          </a:p>
          <a:p>
            <a:pPr algn="ctr"/>
            <a:r>
              <a:rPr lang="en-US" sz="1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Part receive tag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BA22E8-8559-C1BC-61AF-AA353D0D5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382" y="2726421"/>
            <a:ext cx="2935949" cy="2035801"/>
          </a:xfrm>
          <a:prstGeom prst="rect">
            <a:avLst/>
          </a:prstGeom>
        </p:spPr>
      </p:pic>
      <p:pic>
        <p:nvPicPr>
          <p:cNvPr id="86" name="Picture 8"/>
          <p:cNvPicPr>
            <a:picLocks noChangeAspect="1" noChangeArrowheads="1"/>
          </p:cNvPicPr>
          <p:nvPr/>
        </p:nvPicPr>
        <p:blipFill>
          <a:blip r:embed="rId4"/>
          <a:srcRect l="15227" t="14583" r="15666" b="11458"/>
          <a:stretch>
            <a:fillRect/>
          </a:stretch>
        </p:blipFill>
        <p:spPr bwMode="auto">
          <a:xfrm>
            <a:off x="3565952" y="2787818"/>
            <a:ext cx="2885648" cy="1921779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C011DD75-54D4-8DB3-35DE-6872FB43F7F3}"/>
              </a:ext>
            </a:extLst>
          </p:cNvPr>
          <p:cNvSpPr/>
          <p:nvPr/>
        </p:nvSpPr>
        <p:spPr>
          <a:xfrm>
            <a:off x="2960021" y="3400540"/>
            <a:ext cx="476690" cy="328570"/>
          </a:xfrm>
          <a:prstGeom prst="rightArrow">
            <a:avLst/>
          </a:prstGeom>
          <a:solidFill>
            <a:srgbClr val="FFC0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pic>
        <p:nvPicPr>
          <p:cNvPr id="13" name="รูปภาพ 3">
            <a:extLst>
              <a:ext uri="{FF2B5EF4-FFF2-40B4-BE49-F238E27FC236}">
                <a16:creationId xmlns:a16="http://schemas.microsoft.com/office/drawing/2014/main" id="{418E1AF1-D60C-EC41-5FE8-D67F4EB9B92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07" y="5993715"/>
            <a:ext cx="1716979" cy="2217799"/>
          </a:xfrm>
          <a:prstGeom prst="rect">
            <a:avLst/>
          </a:prstGeom>
        </p:spPr>
      </p:pic>
      <p:pic>
        <p:nvPicPr>
          <p:cNvPr id="14" name="図 119">
            <a:extLst>
              <a:ext uri="{FF2B5EF4-FFF2-40B4-BE49-F238E27FC236}">
                <a16:creationId xmlns:a16="http://schemas.microsoft.com/office/drawing/2014/main" id="{91E4460B-A9A5-0B93-F973-85A8363DC2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954" y="6113819"/>
            <a:ext cx="1182132" cy="177846"/>
          </a:xfrm>
          <a:prstGeom prst="rect">
            <a:avLst/>
          </a:prstGeom>
        </p:spPr>
      </p:pic>
      <p:sp>
        <p:nvSpPr>
          <p:cNvPr id="15" name="テキスト ボックス 120">
            <a:extLst>
              <a:ext uri="{FF2B5EF4-FFF2-40B4-BE49-F238E27FC236}">
                <a16:creationId xmlns:a16="http://schemas.microsoft.com/office/drawing/2014/main" id="{545E3253-6810-D4DF-F240-E785768C3E76}"/>
              </a:ext>
            </a:extLst>
          </p:cNvPr>
          <p:cNvSpPr txBox="1"/>
          <p:nvPr/>
        </p:nvSpPr>
        <p:spPr>
          <a:xfrm>
            <a:off x="743206" y="6081956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Stock &amp; Staging area</a:t>
            </a:r>
          </a:p>
        </p:txBody>
      </p:sp>
      <p:pic>
        <p:nvPicPr>
          <p:cNvPr id="16" name="図 124">
            <a:extLst>
              <a:ext uri="{FF2B5EF4-FFF2-40B4-BE49-F238E27FC236}">
                <a16:creationId xmlns:a16="http://schemas.microsoft.com/office/drawing/2014/main" id="{FF7B764A-AA60-B590-0387-55B17F3358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810" y="6316019"/>
            <a:ext cx="1492073" cy="1592962"/>
          </a:xfrm>
          <a:prstGeom prst="rect">
            <a:avLst/>
          </a:prstGeom>
        </p:spPr>
      </p:pic>
      <p:sp>
        <p:nvSpPr>
          <p:cNvPr id="19" name="テキスト ボックス 127">
            <a:extLst>
              <a:ext uri="{FF2B5EF4-FFF2-40B4-BE49-F238E27FC236}">
                <a16:creationId xmlns:a16="http://schemas.microsoft.com/office/drawing/2014/main" id="{90120E70-B5AE-AF09-59FA-05CA5385DC04}"/>
              </a:ext>
            </a:extLst>
          </p:cNvPr>
          <p:cNvSpPr txBox="1"/>
          <p:nvPr/>
        </p:nvSpPr>
        <p:spPr>
          <a:xfrm>
            <a:off x="808596" y="7937393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0" name="図 124">
            <a:extLst>
              <a:ext uri="{FF2B5EF4-FFF2-40B4-BE49-F238E27FC236}">
                <a16:creationId xmlns:a16="http://schemas.microsoft.com/office/drawing/2014/main" id="{6D205A7A-EA85-83D3-A5B4-60F08129AF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860" y="7936081"/>
            <a:ext cx="1677020" cy="258554"/>
          </a:xfrm>
          <a:prstGeom prst="rect">
            <a:avLst/>
          </a:prstGeom>
        </p:spPr>
      </p:pic>
      <p:pic>
        <p:nvPicPr>
          <p:cNvPr id="21" name="図 351">
            <a:extLst>
              <a:ext uri="{FF2B5EF4-FFF2-40B4-BE49-F238E27FC236}">
                <a16:creationId xmlns:a16="http://schemas.microsoft.com/office/drawing/2014/main" id="{16C29C47-BBE9-795C-D5EC-6BDAE8A05F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596" b="3166"/>
          <a:stretch/>
        </p:blipFill>
        <p:spPr>
          <a:xfrm>
            <a:off x="797541" y="7950270"/>
            <a:ext cx="369329" cy="250725"/>
          </a:xfrm>
          <a:prstGeom prst="rect">
            <a:avLst/>
          </a:prstGeom>
        </p:spPr>
      </p:pic>
      <p:pic>
        <p:nvPicPr>
          <p:cNvPr id="22" name="図 124">
            <a:extLst>
              <a:ext uri="{FF2B5EF4-FFF2-40B4-BE49-F238E27FC236}">
                <a16:creationId xmlns:a16="http://schemas.microsoft.com/office/drawing/2014/main" id="{B5F164CA-F965-54B0-8DF8-E657910B0B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445" y="6318755"/>
            <a:ext cx="1492073" cy="208327"/>
          </a:xfrm>
          <a:prstGeom prst="rect">
            <a:avLst/>
          </a:prstGeom>
        </p:spPr>
      </p:pic>
      <p:sp>
        <p:nvSpPr>
          <p:cNvPr id="23" name="テキスト ボックス 135">
            <a:extLst>
              <a:ext uri="{FF2B5EF4-FFF2-40B4-BE49-F238E27FC236}">
                <a16:creationId xmlns:a16="http://schemas.microsoft.com/office/drawing/2014/main" id="{A1DBDF55-4114-5E70-C799-DB76C034CBD0}"/>
              </a:ext>
            </a:extLst>
          </p:cNvPr>
          <p:cNvSpPr txBox="1"/>
          <p:nvPr/>
        </p:nvSpPr>
        <p:spPr>
          <a:xfrm>
            <a:off x="760676" y="6309199"/>
            <a:ext cx="5364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テキスト ボックス 135">
            <a:extLst>
              <a:ext uri="{FF2B5EF4-FFF2-40B4-BE49-F238E27FC236}">
                <a16:creationId xmlns:a16="http://schemas.microsoft.com/office/drawing/2014/main" id="{D9C94FE0-5466-E603-0468-2AC10978D01B}"/>
              </a:ext>
            </a:extLst>
          </p:cNvPr>
          <p:cNvSpPr txBox="1"/>
          <p:nvPr/>
        </p:nvSpPr>
        <p:spPr>
          <a:xfrm>
            <a:off x="768625" y="6694051"/>
            <a:ext cx="49788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Color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5" name="図 356">
            <a:extLst>
              <a:ext uri="{FF2B5EF4-FFF2-40B4-BE49-F238E27FC236}">
                <a16:creationId xmlns:a16="http://schemas.microsoft.com/office/drawing/2014/main" id="{D3000B45-60D6-61DA-9E95-C1230E2E1B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030" y="7988410"/>
            <a:ext cx="266258" cy="135957"/>
          </a:xfrm>
          <a:prstGeom prst="rect">
            <a:avLst/>
          </a:prstGeom>
        </p:spPr>
      </p:pic>
      <p:sp>
        <p:nvSpPr>
          <p:cNvPr id="26" name="テキスト ボックス 285">
            <a:extLst>
              <a:ext uri="{FF2B5EF4-FFF2-40B4-BE49-F238E27FC236}">
                <a16:creationId xmlns:a16="http://schemas.microsoft.com/office/drawing/2014/main" id="{DF2F92A8-6BFD-3A66-FE9D-6B67D17B0D0D}"/>
              </a:ext>
            </a:extLst>
          </p:cNvPr>
          <p:cNvSpPr txBox="1"/>
          <p:nvPr/>
        </p:nvSpPr>
        <p:spPr>
          <a:xfrm>
            <a:off x="731203" y="7944621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テキスト ボックス 135">
            <a:extLst>
              <a:ext uri="{FF2B5EF4-FFF2-40B4-BE49-F238E27FC236}">
                <a16:creationId xmlns:a16="http://schemas.microsoft.com/office/drawing/2014/main" id="{24974C19-0EFF-27E9-CBC7-0BD1C33031C9}"/>
              </a:ext>
            </a:extLst>
          </p:cNvPr>
          <p:cNvSpPr txBox="1"/>
          <p:nvPr/>
        </p:nvSpPr>
        <p:spPr>
          <a:xfrm>
            <a:off x="1636295" y="6904856"/>
            <a:ext cx="5799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" name="テキスト ボックス 135">
            <a:extLst>
              <a:ext uri="{FF2B5EF4-FFF2-40B4-BE49-F238E27FC236}">
                <a16:creationId xmlns:a16="http://schemas.microsoft.com/office/drawing/2014/main" id="{EFA12A83-BB18-4E96-91F8-00306A9A8E31}"/>
              </a:ext>
            </a:extLst>
          </p:cNvPr>
          <p:cNvSpPr txBox="1"/>
          <p:nvPr/>
        </p:nvSpPr>
        <p:spPr>
          <a:xfrm>
            <a:off x="768625" y="6504020"/>
            <a:ext cx="97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Parts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9" name="正方形/長方形 360">
            <a:extLst>
              <a:ext uri="{FF2B5EF4-FFF2-40B4-BE49-F238E27FC236}">
                <a16:creationId xmlns:a16="http://schemas.microsoft.com/office/drawing/2014/main" id="{0342015B-B6A5-8C32-96D9-C9BE61FF93A8}"/>
              </a:ext>
            </a:extLst>
          </p:cNvPr>
          <p:cNvSpPr/>
          <p:nvPr/>
        </p:nvSpPr>
        <p:spPr>
          <a:xfrm>
            <a:off x="1344928" y="6337263"/>
            <a:ext cx="1060390" cy="1684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30" name="正方形/長方形 361">
            <a:extLst>
              <a:ext uri="{FF2B5EF4-FFF2-40B4-BE49-F238E27FC236}">
                <a16:creationId xmlns:a16="http://schemas.microsoft.com/office/drawing/2014/main" id="{021ED6E8-F341-43A2-8877-C3A9BF2FC3D5}"/>
              </a:ext>
            </a:extLst>
          </p:cNvPr>
          <p:cNvSpPr/>
          <p:nvPr/>
        </p:nvSpPr>
        <p:spPr>
          <a:xfrm>
            <a:off x="1343420" y="6531205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31" name="テキスト ボックス 285">
            <a:extLst>
              <a:ext uri="{FF2B5EF4-FFF2-40B4-BE49-F238E27FC236}">
                <a16:creationId xmlns:a16="http://schemas.microsoft.com/office/drawing/2014/main" id="{129F6617-DD0F-EBA6-A1CA-FE80F384D0DC}"/>
              </a:ext>
            </a:extLst>
          </p:cNvPr>
          <p:cNvSpPr txBox="1"/>
          <p:nvPr/>
        </p:nvSpPr>
        <p:spPr>
          <a:xfrm>
            <a:off x="1376550" y="6315318"/>
            <a:ext cx="1009952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テキスト ボックス 285">
            <a:extLst>
              <a:ext uri="{FF2B5EF4-FFF2-40B4-BE49-F238E27FC236}">
                <a16:creationId xmlns:a16="http://schemas.microsoft.com/office/drawing/2014/main" id="{FD312313-3496-4815-A8C3-915B51F38E03}"/>
              </a:ext>
            </a:extLst>
          </p:cNvPr>
          <p:cNvSpPr txBox="1"/>
          <p:nvPr/>
        </p:nvSpPr>
        <p:spPr>
          <a:xfrm>
            <a:off x="1387773" y="6520509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63240-T00-T000-H01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" name="正方形/長方形 364">
            <a:extLst>
              <a:ext uri="{FF2B5EF4-FFF2-40B4-BE49-F238E27FC236}">
                <a16:creationId xmlns:a16="http://schemas.microsoft.com/office/drawing/2014/main" id="{D8FDE543-6110-EADD-4FBC-059A89BAD51A}"/>
              </a:ext>
            </a:extLst>
          </p:cNvPr>
          <p:cNvSpPr/>
          <p:nvPr/>
        </p:nvSpPr>
        <p:spPr>
          <a:xfrm>
            <a:off x="1343420" y="6728521"/>
            <a:ext cx="359968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34" name="テキスト ボックス 285">
            <a:extLst>
              <a:ext uri="{FF2B5EF4-FFF2-40B4-BE49-F238E27FC236}">
                <a16:creationId xmlns:a16="http://schemas.microsoft.com/office/drawing/2014/main" id="{AA7BAB3B-6915-CD10-2894-20EC3E1D87A0}"/>
              </a:ext>
            </a:extLst>
          </p:cNvPr>
          <p:cNvSpPr txBox="1"/>
          <p:nvPr/>
        </p:nvSpPr>
        <p:spPr>
          <a:xfrm>
            <a:off x="1387774" y="6717825"/>
            <a:ext cx="227854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-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5" name="テキスト ボックス 135">
            <a:extLst>
              <a:ext uri="{FF2B5EF4-FFF2-40B4-BE49-F238E27FC236}">
                <a16:creationId xmlns:a16="http://schemas.microsoft.com/office/drawing/2014/main" id="{67AA93B3-6B58-AB40-56DC-5E098A590D3F}"/>
              </a:ext>
            </a:extLst>
          </p:cNvPr>
          <p:cNvSpPr txBox="1"/>
          <p:nvPr/>
        </p:nvSpPr>
        <p:spPr>
          <a:xfrm>
            <a:off x="768314" y="6892838"/>
            <a:ext cx="75769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6" name="正方形/長方形 367">
            <a:extLst>
              <a:ext uri="{FF2B5EF4-FFF2-40B4-BE49-F238E27FC236}">
                <a16:creationId xmlns:a16="http://schemas.microsoft.com/office/drawing/2014/main" id="{8A8A818E-1B04-2495-50FF-368D675B515C}"/>
              </a:ext>
            </a:extLst>
          </p:cNvPr>
          <p:cNvSpPr/>
          <p:nvPr/>
        </p:nvSpPr>
        <p:spPr>
          <a:xfrm>
            <a:off x="1343110" y="6927308"/>
            <a:ext cx="359967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37" name="テキスト ボックス 285">
            <a:extLst>
              <a:ext uri="{FF2B5EF4-FFF2-40B4-BE49-F238E27FC236}">
                <a16:creationId xmlns:a16="http://schemas.microsoft.com/office/drawing/2014/main" id="{71F3CE44-73C1-3AD6-7700-3EA723836B4A}"/>
              </a:ext>
            </a:extLst>
          </p:cNvPr>
          <p:cNvSpPr txBox="1"/>
          <p:nvPr/>
        </p:nvSpPr>
        <p:spPr>
          <a:xfrm>
            <a:off x="1291766" y="6916612"/>
            <a:ext cx="478189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88A-11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9" name="正方形/長方形 369">
            <a:extLst>
              <a:ext uri="{FF2B5EF4-FFF2-40B4-BE49-F238E27FC236}">
                <a16:creationId xmlns:a16="http://schemas.microsoft.com/office/drawing/2014/main" id="{942DD3EA-DEFF-5B7B-74E5-D4E8ED9D858D}"/>
              </a:ext>
            </a:extLst>
          </p:cNvPr>
          <p:cNvSpPr/>
          <p:nvPr/>
        </p:nvSpPr>
        <p:spPr>
          <a:xfrm>
            <a:off x="2112911" y="6932187"/>
            <a:ext cx="282415" cy="18271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41" name="テキスト ボックス 285">
            <a:extLst>
              <a:ext uri="{FF2B5EF4-FFF2-40B4-BE49-F238E27FC236}">
                <a16:creationId xmlns:a16="http://schemas.microsoft.com/office/drawing/2014/main" id="{9F9A7E11-1270-6101-ABAE-39DB0912105E}"/>
              </a:ext>
            </a:extLst>
          </p:cNvPr>
          <p:cNvSpPr txBox="1"/>
          <p:nvPr/>
        </p:nvSpPr>
        <p:spPr>
          <a:xfrm>
            <a:off x="2062348" y="6923010"/>
            <a:ext cx="361234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2" name="テキスト ボックス 127">
            <a:extLst>
              <a:ext uri="{FF2B5EF4-FFF2-40B4-BE49-F238E27FC236}">
                <a16:creationId xmlns:a16="http://schemas.microsoft.com/office/drawing/2014/main" id="{AF1DB736-D975-7525-014F-0AA82356EFB3}"/>
              </a:ext>
            </a:extLst>
          </p:cNvPr>
          <p:cNvSpPr txBox="1"/>
          <p:nvPr/>
        </p:nvSpPr>
        <p:spPr>
          <a:xfrm>
            <a:off x="2028951" y="7947837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3" name="図 372">
            <a:extLst>
              <a:ext uri="{FF2B5EF4-FFF2-40B4-BE49-F238E27FC236}">
                <a16:creationId xmlns:a16="http://schemas.microsoft.com/office/drawing/2014/main" id="{9B30BB62-A432-2D70-C73D-48DDE2472A5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596" b="3166"/>
          <a:stretch/>
        </p:blipFill>
        <p:spPr>
          <a:xfrm>
            <a:off x="2017896" y="7960714"/>
            <a:ext cx="369329" cy="250725"/>
          </a:xfrm>
          <a:prstGeom prst="rect">
            <a:avLst/>
          </a:prstGeom>
        </p:spPr>
      </p:pic>
      <p:pic>
        <p:nvPicPr>
          <p:cNvPr id="44" name="図 373">
            <a:extLst>
              <a:ext uri="{FF2B5EF4-FFF2-40B4-BE49-F238E27FC236}">
                <a16:creationId xmlns:a16="http://schemas.microsoft.com/office/drawing/2014/main" id="{B2E46929-FD83-F7EA-17AB-691FEFC066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2385" y="7998854"/>
            <a:ext cx="266258" cy="135957"/>
          </a:xfrm>
          <a:prstGeom prst="rect">
            <a:avLst/>
          </a:prstGeom>
        </p:spPr>
      </p:pic>
      <p:sp>
        <p:nvSpPr>
          <p:cNvPr id="45" name="テキスト ボックス 285">
            <a:extLst>
              <a:ext uri="{FF2B5EF4-FFF2-40B4-BE49-F238E27FC236}">
                <a16:creationId xmlns:a16="http://schemas.microsoft.com/office/drawing/2014/main" id="{63D7AB6A-6BB1-B8E6-0A88-928271E15F92}"/>
              </a:ext>
            </a:extLst>
          </p:cNvPr>
          <p:cNvSpPr txBox="1"/>
          <p:nvPr/>
        </p:nvSpPr>
        <p:spPr>
          <a:xfrm>
            <a:off x="1951558" y="7955065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Complete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6" name="テキスト ボックス 127">
            <a:extLst>
              <a:ext uri="{FF2B5EF4-FFF2-40B4-BE49-F238E27FC236}">
                <a16:creationId xmlns:a16="http://schemas.microsoft.com/office/drawing/2014/main" id="{F77A59F0-E580-864B-5EE1-50CB4C2390D1}"/>
              </a:ext>
            </a:extLst>
          </p:cNvPr>
          <p:cNvSpPr txBox="1"/>
          <p:nvPr/>
        </p:nvSpPr>
        <p:spPr>
          <a:xfrm>
            <a:off x="1626682" y="7947471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7" name="図 380">
            <a:extLst>
              <a:ext uri="{FF2B5EF4-FFF2-40B4-BE49-F238E27FC236}">
                <a16:creationId xmlns:a16="http://schemas.microsoft.com/office/drawing/2014/main" id="{1FFD46AE-21B3-B2EA-F3EF-16E711DF9C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596" b="3166"/>
          <a:stretch/>
        </p:blipFill>
        <p:spPr>
          <a:xfrm>
            <a:off x="1615627" y="7960348"/>
            <a:ext cx="369329" cy="250725"/>
          </a:xfrm>
          <a:prstGeom prst="rect">
            <a:avLst/>
          </a:prstGeom>
        </p:spPr>
      </p:pic>
      <p:pic>
        <p:nvPicPr>
          <p:cNvPr id="48" name="図 381">
            <a:extLst>
              <a:ext uri="{FF2B5EF4-FFF2-40B4-BE49-F238E27FC236}">
                <a16:creationId xmlns:a16="http://schemas.microsoft.com/office/drawing/2014/main" id="{4E4DBADB-177F-2C95-3C92-DDA605670D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0116" y="7998488"/>
            <a:ext cx="266258" cy="135957"/>
          </a:xfrm>
          <a:prstGeom prst="rect">
            <a:avLst/>
          </a:prstGeom>
        </p:spPr>
      </p:pic>
      <p:sp>
        <p:nvSpPr>
          <p:cNvPr id="49" name="テキスト ボックス 285">
            <a:extLst>
              <a:ext uri="{FF2B5EF4-FFF2-40B4-BE49-F238E27FC236}">
                <a16:creationId xmlns:a16="http://schemas.microsoft.com/office/drawing/2014/main" id="{1F1588F3-8564-293A-F7EE-920E684AF3AF}"/>
              </a:ext>
            </a:extLst>
          </p:cNvPr>
          <p:cNvSpPr txBox="1"/>
          <p:nvPr/>
        </p:nvSpPr>
        <p:spPr>
          <a:xfrm>
            <a:off x="1549289" y="7954699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Pending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0" name="テキスト ボックス 127">
            <a:extLst>
              <a:ext uri="{FF2B5EF4-FFF2-40B4-BE49-F238E27FC236}">
                <a16:creationId xmlns:a16="http://schemas.microsoft.com/office/drawing/2014/main" id="{B0AEC198-ADBC-549B-1F62-4EC0D3364337}"/>
              </a:ext>
            </a:extLst>
          </p:cNvPr>
          <p:cNvSpPr txBox="1"/>
          <p:nvPr/>
        </p:nvSpPr>
        <p:spPr>
          <a:xfrm>
            <a:off x="1239379" y="7940756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1" name="図 500">
            <a:extLst>
              <a:ext uri="{FF2B5EF4-FFF2-40B4-BE49-F238E27FC236}">
                <a16:creationId xmlns:a16="http://schemas.microsoft.com/office/drawing/2014/main" id="{FB61981E-5DCE-E731-6975-62750AEC543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596" b="3166"/>
          <a:stretch/>
        </p:blipFill>
        <p:spPr>
          <a:xfrm>
            <a:off x="1228324" y="7953633"/>
            <a:ext cx="369329" cy="250725"/>
          </a:xfrm>
          <a:prstGeom prst="rect">
            <a:avLst/>
          </a:prstGeom>
        </p:spPr>
      </p:pic>
      <p:pic>
        <p:nvPicPr>
          <p:cNvPr id="52" name="図 501">
            <a:extLst>
              <a:ext uri="{FF2B5EF4-FFF2-40B4-BE49-F238E27FC236}">
                <a16:creationId xmlns:a16="http://schemas.microsoft.com/office/drawing/2014/main" id="{4C7C4EBD-D02C-1E5C-990F-81462678B3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2813" y="7991773"/>
            <a:ext cx="266258" cy="135957"/>
          </a:xfrm>
          <a:prstGeom prst="rect">
            <a:avLst/>
          </a:prstGeom>
        </p:spPr>
      </p:pic>
      <p:sp>
        <p:nvSpPr>
          <p:cNvPr id="53" name="テキスト ボックス 285">
            <a:extLst>
              <a:ext uri="{FF2B5EF4-FFF2-40B4-BE49-F238E27FC236}">
                <a16:creationId xmlns:a16="http://schemas.microsoft.com/office/drawing/2014/main" id="{2A183737-8B79-CCEF-3BF5-FABC299F38F7}"/>
              </a:ext>
            </a:extLst>
          </p:cNvPr>
          <p:cNvSpPr txBox="1"/>
          <p:nvPr/>
        </p:nvSpPr>
        <p:spPr>
          <a:xfrm>
            <a:off x="1161986" y="7947984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4" name="図 344">
            <a:extLst>
              <a:ext uri="{FF2B5EF4-FFF2-40B4-BE49-F238E27FC236}">
                <a16:creationId xmlns:a16="http://schemas.microsoft.com/office/drawing/2014/main" id="{4C0AC439-35E1-51FB-5316-C892DE572D2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596" b="3166"/>
          <a:stretch/>
        </p:blipFill>
        <p:spPr>
          <a:xfrm>
            <a:off x="861775" y="7128249"/>
            <a:ext cx="183806" cy="250725"/>
          </a:xfrm>
          <a:prstGeom prst="rect">
            <a:avLst/>
          </a:prstGeom>
        </p:spPr>
      </p:pic>
      <p:pic>
        <p:nvPicPr>
          <p:cNvPr id="55" name="図 345">
            <a:extLst>
              <a:ext uri="{FF2B5EF4-FFF2-40B4-BE49-F238E27FC236}">
                <a16:creationId xmlns:a16="http://schemas.microsoft.com/office/drawing/2014/main" id="{3CC5EC5E-EEF2-EC79-6810-2DE20228CC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263" y="7166389"/>
            <a:ext cx="112166" cy="135957"/>
          </a:xfrm>
          <a:prstGeom prst="rect">
            <a:avLst/>
          </a:prstGeom>
        </p:spPr>
      </p:pic>
      <p:sp>
        <p:nvSpPr>
          <p:cNvPr id="56" name="テキスト ボックス 285">
            <a:extLst>
              <a:ext uri="{FF2B5EF4-FFF2-40B4-BE49-F238E27FC236}">
                <a16:creationId xmlns:a16="http://schemas.microsoft.com/office/drawing/2014/main" id="{AE1EB23D-42BF-8D25-673B-E5115A0333E7}"/>
              </a:ext>
            </a:extLst>
          </p:cNvPr>
          <p:cNvSpPr txBox="1"/>
          <p:nvPr/>
        </p:nvSpPr>
        <p:spPr>
          <a:xfrm>
            <a:off x="891957" y="7165780"/>
            <a:ext cx="141422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7" name="正方形/長方形 76">
            <a:extLst>
              <a:ext uri="{FF2B5EF4-FFF2-40B4-BE49-F238E27FC236}">
                <a16:creationId xmlns:a16="http://schemas.microsoft.com/office/drawing/2014/main" id="{4B97B475-BEA9-91D6-9447-1B0EA506609B}"/>
              </a:ext>
            </a:extLst>
          </p:cNvPr>
          <p:cNvSpPr/>
          <p:nvPr/>
        </p:nvSpPr>
        <p:spPr>
          <a:xfrm>
            <a:off x="1283056" y="7154341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59" name="テキスト ボックス 285">
            <a:extLst>
              <a:ext uri="{FF2B5EF4-FFF2-40B4-BE49-F238E27FC236}">
                <a16:creationId xmlns:a16="http://schemas.microsoft.com/office/drawing/2014/main" id="{DDDBE0E5-7547-D4CC-0FC9-AE0C3CEDFDDB}"/>
              </a:ext>
            </a:extLst>
          </p:cNvPr>
          <p:cNvSpPr txBox="1"/>
          <p:nvPr/>
        </p:nvSpPr>
        <p:spPr>
          <a:xfrm>
            <a:off x="1327409" y="7143645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OD10T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0" name="正方形/長方形 79">
            <a:extLst>
              <a:ext uri="{FF2B5EF4-FFF2-40B4-BE49-F238E27FC236}">
                <a16:creationId xmlns:a16="http://schemas.microsoft.com/office/drawing/2014/main" id="{0500E4EC-7F05-00C6-2601-060D96B58C26}"/>
              </a:ext>
            </a:extLst>
          </p:cNvPr>
          <p:cNvSpPr/>
          <p:nvPr/>
        </p:nvSpPr>
        <p:spPr>
          <a:xfrm>
            <a:off x="1280870" y="7358413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61" name="テキスト ボックス 285">
            <a:extLst>
              <a:ext uri="{FF2B5EF4-FFF2-40B4-BE49-F238E27FC236}">
                <a16:creationId xmlns:a16="http://schemas.microsoft.com/office/drawing/2014/main" id="{8D0FE3E2-E92A-03F6-E264-A60D9077F2A5}"/>
              </a:ext>
            </a:extLst>
          </p:cNvPr>
          <p:cNvSpPr txBox="1"/>
          <p:nvPr/>
        </p:nvSpPr>
        <p:spPr>
          <a:xfrm>
            <a:off x="1325223" y="7347717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OD11T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2" name="正方形/長方形 82">
            <a:extLst>
              <a:ext uri="{FF2B5EF4-FFF2-40B4-BE49-F238E27FC236}">
                <a16:creationId xmlns:a16="http://schemas.microsoft.com/office/drawing/2014/main" id="{F98FC7A6-3EBE-8B59-3757-D04BF55A55A6}"/>
              </a:ext>
            </a:extLst>
          </p:cNvPr>
          <p:cNvSpPr/>
          <p:nvPr/>
        </p:nvSpPr>
        <p:spPr>
          <a:xfrm>
            <a:off x="1280870" y="7568978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63" name="テキスト ボックス 285">
            <a:extLst>
              <a:ext uri="{FF2B5EF4-FFF2-40B4-BE49-F238E27FC236}">
                <a16:creationId xmlns:a16="http://schemas.microsoft.com/office/drawing/2014/main" id="{A6A95D88-4EBB-DA72-B3AC-426433BBA42F}"/>
              </a:ext>
            </a:extLst>
          </p:cNvPr>
          <p:cNvSpPr txBox="1"/>
          <p:nvPr/>
        </p:nvSpPr>
        <p:spPr>
          <a:xfrm>
            <a:off x="1325223" y="7558282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OD12T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4" name="正方形/長方形 85">
            <a:extLst>
              <a:ext uri="{FF2B5EF4-FFF2-40B4-BE49-F238E27FC236}">
                <a16:creationId xmlns:a16="http://schemas.microsoft.com/office/drawing/2014/main" id="{19C9325E-8147-5A65-3BD9-40BF7E020557}"/>
              </a:ext>
            </a:extLst>
          </p:cNvPr>
          <p:cNvSpPr/>
          <p:nvPr/>
        </p:nvSpPr>
        <p:spPr>
          <a:xfrm>
            <a:off x="1283056" y="7774344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65" name="テキスト ボックス 285">
            <a:extLst>
              <a:ext uri="{FF2B5EF4-FFF2-40B4-BE49-F238E27FC236}">
                <a16:creationId xmlns:a16="http://schemas.microsoft.com/office/drawing/2014/main" id="{5468D621-DFDC-AE5C-4493-FC83E8FF8746}"/>
              </a:ext>
            </a:extLst>
          </p:cNvPr>
          <p:cNvSpPr txBox="1"/>
          <p:nvPr/>
        </p:nvSpPr>
        <p:spPr>
          <a:xfrm>
            <a:off x="1327409" y="7763648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OD13T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6" name="図 88">
            <a:extLst>
              <a:ext uri="{FF2B5EF4-FFF2-40B4-BE49-F238E27FC236}">
                <a16:creationId xmlns:a16="http://schemas.microsoft.com/office/drawing/2014/main" id="{F81608F9-AFF2-17ED-A465-979024F42BF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591" r="7595" b="3165"/>
          <a:stretch/>
        </p:blipFill>
        <p:spPr>
          <a:xfrm>
            <a:off x="861775" y="7348264"/>
            <a:ext cx="183806" cy="236250"/>
          </a:xfrm>
          <a:prstGeom prst="rect">
            <a:avLst/>
          </a:prstGeom>
        </p:spPr>
      </p:pic>
      <p:pic>
        <p:nvPicPr>
          <p:cNvPr id="67" name="図 92">
            <a:extLst>
              <a:ext uri="{FF2B5EF4-FFF2-40B4-BE49-F238E27FC236}">
                <a16:creationId xmlns:a16="http://schemas.microsoft.com/office/drawing/2014/main" id="{C33F52B2-5B82-CDE0-A54C-8274C57DE8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263" y="7371929"/>
            <a:ext cx="112166" cy="135957"/>
          </a:xfrm>
          <a:prstGeom prst="rect">
            <a:avLst/>
          </a:prstGeom>
        </p:spPr>
      </p:pic>
      <p:sp>
        <p:nvSpPr>
          <p:cNvPr id="68" name="テキスト ボックス 285">
            <a:extLst>
              <a:ext uri="{FF2B5EF4-FFF2-40B4-BE49-F238E27FC236}">
                <a16:creationId xmlns:a16="http://schemas.microsoft.com/office/drawing/2014/main" id="{01B40011-2859-EA2F-2787-2154CC9D8619}"/>
              </a:ext>
            </a:extLst>
          </p:cNvPr>
          <p:cNvSpPr txBox="1"/>
          <p:nvPr/>
        </p:nvSpPr>
        <p:spPr>
          <a:xfrm>
            <a:off x="891957" y="7371320"/>
            <a:ext cx="141422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9" name="図 104">
            <a:extLst>
              <a:ext uri="{FF2B5EF4-FFF2-40B4-BE49-F238E27FC236}">
                <a16:creationId xmlns:a16="http://schemas.microsoft.com/office/drawing/2014/main" id="{64B923AB-6FB0-76DA-7E7D-C1632F7BE95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591" r="7595" b="3165"/>
          <a:stretch/>
        </p:blipFill>
        <p:spPr>
          <a:xfrm>
            <a:off x="861775" y="7550520"/>
            <a:ext cx="183806" cy="236250"/>
          </a:xfrm>
          <a:prstGeom prst="rect">
            <a:avLst/>
          </a:prstGeom>
        </p:spPr>
      </p:pic>
      <p:pic>
        <p:nvPicPr>
          <p:cNvPr id="70" name="図 105">
            <a:extLst>
              <a:ext uri="{FF2B5EF4-FFF2-40B4-BE49-F238E27FC236}">
                <a16:creationId xmlns:a16="http://schemas.microsoft.com/office/drawing/2014/main" id="{99BF6A39-6C24-B321-B135-8EBAE11A61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263" y="7574185"/>
            <a:ext cx="112166" cy="135957"/>
          </a:xfrm>
          <a:prstGeom prst="rect">
            <a:avLst/>
          </a:prstGeom>
        </p:spPr>
      </p:pic>
      <p:sp>
        <p:nvSpPr>
          <p:cNvPr id="71" name="テキスト ボックス 285">
            <a:extLst>
              <a:ext uri="{FF2B5EF4-FFF2-40B4-BE49-F238E27FC236}">
                <a16:creationId xmlns:a16="http://schemas.microsoft.com/office/drawing/2014/main" id="{9C6279E1-F311-6A9B-DD18-716F0F0B679E}"/>
              </a:ext>
            </a:extLst>
          </p:cNvPr>
          <p:cNvSpPr txBox="1"/>
          <p:nvPr/>
        </p:nvSpPr>
        <p:spPr>
          <a:xfrm>
            <a:off x="891957" y="7573576"/>
            <a:ext cx="141422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３</a:t>
            </a:r>
          </a:p>
        </p:txBody>
      </p:sp>
      <p:pic>
        <p:nvPicPr>
          <p:cNvPr id="72" name="図 108">
            <a:extLst>
              <a:ext uri="{FF2B5EF4-FFF2-40B4-BE49-F238E27FC236}">
                <a16:creationId xmlns:a16="http://schemas.microsoft.com/office/drawing/2014/main" id="{1D5D2974-57A9-E37F-D5CD-E444E2FFBDF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591" r="7595" b="12148"/>
          <a:stretch/>
        </p:blipFill>
        <p:spPr>
          <a:xfrm>
            <a:off x="862063" y="7750115"/>
            <a:ext cx="183806" cy="212991"/>
          </a:xfrm>
          <a:prstGeom prst="rect">
            <a:avLst/>
          </a:prstGeom>
        </p:spPr>
      </p:pic>
      <p:pic>
        <p:nvPicPr>
          <p:cNvPr id="73" name="図 115">
            <a:extLst>
              <a:ext uri="{FF2B5EF4-FFF2-40B4-BE49-F238E27FC236}">
                <a16:creationId xmlns:a16="http://schemas.microsoft.com/office/drawing/2014/main" id="{26D21FD6-FF12-4116-0CEF-8E3881A1A6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551" y="7773780"/>
            <a:ext cx="112166" cy="135957"/>
          </a:xfrm>
          <a:prstGeom prst="rect">
            <a:avLst/>
          </a:prstGeom>
        </p:spPr>
      </p:pic>
      <p:sp>
        <p:nvSpPr>
          <p:cNvPr id="74" name="テキスト ボックス 285">
            <a:extLst>
              <a:ext uri="{FF2B5EF4-FFF2-40B4-BE49-F238E27FC236}">
                <a16:creationId xmlns:a16="http://schemas.microsoft.com/office/drawing/2014/main" id="{4C4EEB23-9F57-AEA8-1528-151102F50880}"/>
              </a:ext>
            </a:extLst>
          </p:cNvPr>
          <p:cNvSpPr txBox="1"/>
          <p:nvPr/>
        </p:nvSpPr>
        <p:spPr>
          <a:xfrm>
            <a:off x="892245" y="7773171"/>
            <a:ext cx="141422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5" name="テキスト ボックス 135">
            <a:extLst>
              <a:ext uri="{FF2B5EF4-FFF2-40B4-BE49-F238E27FC236}">
                <a16:creationId xmlns:a16="http://schemas.microsoft.com/office/drawing/2014/main" id="{B511A9CE-45CA-F375-A7FC-2CBCE773537F}"/>
              </a:ext>
            </a:extLst>
          </p:cNvPr>
          <p:cNvSpPr txBox="1"/>
          <p:nvPr/>
        </p:nvSpPr>
        <p:spPr>
          <a:xfrm>
            <a:off x="1622877" y="6702483"/>
            <a:ext cx="49788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Maker</a:t>
            </a:r>
          </a:p>
        </p:txBody>
      </p:sp>
      <p:sp>
        <p:nvSpPr>
          <p:cNvPr id="76" name="正方形/長方形 367">
            <a:extLst>
              <a:ext uri="{FF2B5EF4-FFF2-40B4-BE49-F238E27FC236}">
                <a16:creationId xmlns:a16="http://schemas.microsoft.com/office/drawing/2014/main" id="{58868B8B-F199-37AC-507D-C3AE0F478ACF}"/>
              </a:ext>
            </a:extLst>
          </p:cNvPr>
          <p:cNvSpPr/>
          <p:nvPr/>
        </p:nvSpPr>
        <p:spPr>
          <a:xfrm>
            <a:off x="1993259" y="6729245"/>
            <a:ext cx="393243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77" name="テキスト ボックス 285">
            <a:extLst>
              <a:ext uri="{FF2B5EF4-FFF2-40B4-BE49-F238E27FC236}">
                <a16:creationId xmlns:a16="http://schemas.microsoft.com/office/drawing/2014/main" id="{F0470C68-4B0D-A330-C4E3-4337CD0F9747}"/>
              </a:ext>
            </a:extLst>
          </p:cNvPr>
          <p:cNvSpPr txBox="1"/>
          <p:nvPr/>
        </p:nvSpPr>
        <p:spPr>
          <a:xfrm>
            <a:off x="1964878" y="6707241"/>
            <a:ext cx="510861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88A-11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A5C0EDF-DB55-BF7B-2723-2706CB1DCA3E}"/>
              </a:ext>
            </a:extLst>
          </p:cNvPr>
          <p:cNvSpPr/>
          <p:nvPr/>
        </p:nvSpPr>
        <p:spPr>
          <a:xfrm>
            <a:off x="611192" y="5251517"/>
            <a:ext cx="205020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Step 3 </a:t>
            </a:r>
          </a:p>
          <a:p>
            <a:pPr algn="ctr"/>
            <a:r>
              <a:rPr lang="en-US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Check point</a:t>
            </a:r>
            <a:endParaRPr lang="en-US" sz="1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9" name="Arrow: Right 78">
            <a:extLst>
              <a:ext uri="{FF2B5EF4-FFF2-40B4-BE49-F238E27FC236}">
                <a16:creationId xmlns:a16="http://schemas.microsoft.com/office/drawing/2014/main" id="{483D796D-AE47-2FCC-439C-097EE2513F66}"/>
              </a:ext>
            </a:extLst>
          </p:cNvPr>
          <p:cNvSpPr/>
          <p:nvPr/>
        </p:nvSpPr>
        <p:spPr>
          <a:xfrm>
            <a:off x="2721676" y="6871098"/>
            <a:ext cx="476690" cy="328570"/>
          </a:xfrm>
          <a:prstGeom prst="rightArrow">
            <a:avLst/>
          </a:prstGeom>
          <a:solidFill>
            <a:srgbClr val="FFC0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AAB15C83-C563-6941-F933-CC01E8BFFC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3495" y="5998748"/>
            <a:ext cx="2925800" cy="2035802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0DFE4E43-B72E-F34D-3174-25E5C996158F}"/>
              </a:ext>
            </a:extLst>
          </p:cNvPr>
          <p:cNvSpPr/>
          <p:nvPr/>
        </p:nvSpPr>
        <p:spPr>
          <a:xfrm>
            <a:off x="3956841" y="2159707"/>
            <a:ext cx="205020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Step 2 </a:t>
            </a:r>
          </a:p>
          <a:p>
            <a:pPr algn="ctr"/>
            <a:r>
              <a:rPr lang="en-US" sz="1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Meiji card display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0F4ECD47-E924-17C7-C6A2-82D3D50AA2BD}"/>
              </a:ext>
            </a:extLst>
          </p:cNvPr>
          <p:cNvSpPr/>
          <p:nvPr/>
        </p:nvSpPr>
        <p:spPr>
          <a:xfrm>
            <a:off x="3849126" y="5254067"/>
            <a:ext cx="218658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Step 4 </a:t>
            </a:r>
          </a:p>
          <a:p>
            <a:pPr algn="ctr"/>
            <a:r>
              <a:rPr lang="en-US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Tablet data display</a:t>
            </a:r>
            <a:endParaRPr lang="en-US" sz="1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4" name="Arrow: Right 83">
            <a:extLst>
              <a:ext uri="{FF2B5EF4-FFF2-40B4-BE49-F238E27FC236}">
                <a16:creationId xmlns:a16="http://schemas.microsoft.com/office/drawing/2014/main" id="{5A17BC16-E975-8742-F5EE-DE23BAD02A38}"/>
              </a:ext>
            </a:extLst>
          </p:cNvPr>
          <p:cNvSpPr/>
          <p:nvPr/>
        </p:nvSpPr>
        <p:spPr>
          <a:xfrm rot="8539269">
            <a:off x="2480911" y="4975490"/>
            <a:ext cx="905417" cy="328570"/>
          </a:xfrm>
          <a:prstGeom prst="rightArrow">
            <a:avLst/>
          </a:prstGeom>
          <a:solidFill>
            <a:srgbClr val="FFC0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96" name="Isosceles Triangle 95">
            <a:extLst>
              <a:ext uri="{FF2B5EF4-FFF2-40B4-BE49-F238E27FC236}">
                <a16:creationId xmlns:a16="http://schemas.microsoft.com/office/drawing/2014/main" id="{1E0F65B9-CF4F-49C7-A4C8-B1DED3596D73}"/>
              </a:ext>
            </a:extLst>
          </p:cNvPr>
          <p:cNvSpPr/>
          <p:nvPr/>
        </p:nvSpPr>
        <p:spPr>
          <a:xfrm>
            <a:off x="4526550" y="122585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5130E93-4635-8548-F631-09F2A267CCE4}"/>
              </a:ext>
            </a:extLst>
          </p:cNvPr>
          <p:cNvGrpSpPr/>
          <p:nvPr/>
        </p:nvGrpSpPr>
        <p:grpSpPr>
          <a:xfrm>
            <a:off x="1701903" y="3892475"/>
            <a:ext cx="851720" cy="1368264"/>
            <a:chOff x="1553598" y="3816149"/>
            <a:chExt cx="964004" cy="1529482"/>
          </a:xfrm>
        </p:grpSpPr>
        <p:sp>
          <p:nvSpPr>
            <p:cNvPr id="101" name="Isosceles Triangle 100">
              <a:extLst>
                <a:ext uri="{FF2B5EF4-FFF2-40B4-BE49-F238E27FC236}">
                  <a16:creationId xmlns:a16="http://schemas.microsoft.com/office/drawing/2014/main" id="{6963EF14-2404-9599-6CFE-A6482308AB7D}"/>
                </a:ext>
              </a:extLst>
            </p:cNvPr>
            <p:cNvSpPr/>
            <p:nvPr/>
          </p:nvSpPr>
          <p:spPr>
            <a:xfrm rot="13094208">
              <a:off x="1949809" y="3816149"/>
              <a:ext cx="567793" cy="706238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42000">
                  <a:srgbClr val="FF0000"/>
                </a:gs>
                <a:gs pos="100000">
                  <a:srgbClr val="FF0000">
                    <a:alpha val="2000"/>
                  </a:srgbClr>
                </a:gs>
              </a:gsLst>
              <a:lin ang="5400000" scaled="0"/>
              <a:tileRect/>
            </a:gra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endParaRPr kumimoji="1" lang="en-US" sz="600" kern="0" dirty="0">
                <a:solidFill>
                  <a:prstClr val="black"/>
                </a:solidFill>
              </a:endParaRPr>
            </a:p>
          </p:txBody>
        </p:sp>
        <p:pic>
          <p:nvPicPr>
            <p:cNvPr id="8" name="図 56">
              <a:extLst>
                <a:ext uri="{FF2B5EF4-FFF2-40B4-BE49-F238E27FC236}">
                  <a16:creationId xmlns:a16="http://schemas.microsoft.com/office/drawing/2014/main" id="{83C7E10E-FB88-0809-0765-82B2A1544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77764">
              <a:off x="1553598" y="4058051"/>
              <a:ext cx="591284" cy="12875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3120CE1-AB26-8D20-B3CF-207607722074}"/>
              </a:ext>
            </a:extLst>
          </p:cNvPr>
          <p:cNvGrpSpPr/>
          <p:nvPr/>
        </p:nvGrpSpPr>
        <p:grpSpPr>
          <a:xfrm>
            <a:off x="3577809" y="4754138"/>
            <a:ext cx="2459809" cy="574799"/>
            <a:chOff x="3812953" y="2743200"/>
            <a:chExt cx="4446160" cy="10851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813A4AB-6F42-9C75-F749-5DE207642B27}"/>
                </a:ext>
              </a:extLst>
            </p:cNvPr>
            <p:cNvSpPr/>
            <p:nvPr/>
          </p:nvSpPr>
          <p:spPr>
            <a:xfrm>
              <a:off x="3880021" y="2743200"/>
              <a:ext cx="4379092" cy="1085104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rtlCol="0" anchor="t"/>
            <a:lstStyle/>
            <a:p>
              <a:pPr defTabSz="914400"/>
              <a:r>
                <a:rPr kumimoji="1" lang="en-US" sz="800" kern="0" dirty="0">
                  <a:solidFill>
                    <a:prstClr val="black"/>
                  </a:solidFill>
                </a:rPr>
                <a:t>Display the confirmation dialog while user scans the other control.</a:t>
              </a:r>
            </a:p>
            <a:p>
              <a:pPr defTabSz="914400"/>
              <a:r>
                <a:rPr kumimoji="1" lang="en-US" sz="800" kern="0" dirty="0">
                  <a:solidFill>
                    <a:prstClr val="black"/>
                  </a:solidFill>
                </a:rPr>
                <a:t>Yes =&gt; switch control</a:t>
              </a:r>
            </a:p>
            <a:p>
              <a:pPr defTabSz="914400"/>
              <a:r>
                <a:rPr kumimoji="1" lang="en-US" sz="800" kern="0" dirty="0">
                  <a:solidFill>
                    <a:prstClr val="black"/>
                  </a:solidFill>
                </a:rPr>
                <a:t>No =&gt; cancel the scan</a:t>
              </a:r>
            </a:p>
          </p:txBody>
        </p:sp>
        <p:pic>
          <p:nvPicPr>
            <p:cNvPr id="5" name="Graphic 4" descr="Lightbulb with solid fill">
              <a:extLst>
                <a:ext uri="{FF2B5EF4-FFF2-40B4-BE49-F238E27FC236}">
                  <a16:creationId xmlns:a16="http://schemas.microsoft.com/office/drawing/2014/main" id="{B071EC9E-C0D1-34D1-52A1-1205AAE91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12953" y="2877986"/>
              <a:ext cx="783939" cy="783939"/>
            </a:xfrm>
            <a:prstGeom prst="rect">
              <a:avLst/>
            </a:prstGeom>
          </p:spPr>
        </p:pic>
      </p:grp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3553E2DC-9E88-E34D-43DA-622E74AF4669}"/>
              </a:ext>
            </a:extLst>
          </p:cNvPr>
          <p:cNvSpPr/>
          <p:nvPr/>
        </p:nvSpPr>
        <p:spPr>
          <a:xfrm>
            <a:off x="5767614" y="4599186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83807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31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5-2. Tablet screen image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Tablet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pic>
        <p:nvPicPr>
          <p:cNvPr id="4" name="図 50">
            <a:extLst>
              <a:ext uri="{FF2B5EF4-FFF2-40B4-BE49-F238E27FC236}">
                <a16:creationId xmlns:a16="http://schemas.microsoft.com/office/drawing/2014/main" id="{1B9D1533-B0DC-04F4-FEB0-5CAAE80CA45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95" r="1966" b="5457"/>
          <a:stretch/>
        </p:blipFill>
        <p:spPr bwMode="auto">
          <a:xfrm>
            <a:off x="760694" y="2031451"/>
            <a:ext cx="5151399" cy="3219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C72A2B3-880C-64AA-DFCB-EB5FB59AA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021" y="2067336"/>
            <a:ext cx="4866423" cy="304670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C0E9D61-3363-CC2B-7175-D7334AC3712F}"/>
              </a:ext>
            </a:extLst>
          </p:cNvPr>
          <p:cNvSpPr txBox="1"/>
          <p:nvPr/>
        </p:nvSpPr>
        <p:spPr>
          <a:xfrm>
            <a:off x="2871606" y="2105212"/>
            <a:ext cx="1128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Handy terminal</a:t>
            </a:r>
            <a:endParaRPr kumimoji="1" lang="ja-JP" altLang="en-US" sz="1100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0A93F00D-2C15-C5D1-44D6-47E1453BC18E}"/>
              </a:ext>
            </a:extLst>
          </p:cNvPr>
          <p:cNvSpPr/>
          <p:nvPr/>
        </p:nvSpPr>
        <p:spPr>
          <a:xfrm>
            <a:off x="4000472" y="2105212"/>
            <a:ext cx="1128866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dirty="0">
                <a:solidFill>
                  <a:schemeClr val="tx1"/>
                </a:solidFill>
              </a:rPr>
              <a:t>Handy terminal #001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EB9426D-1CCA-D4AF-8673-6CAED43E71C4}"/>
              </a:ext>
            </a:extLst>
          </p:cNvPr>
          <p:cNvSpPr txBox="1"/>
          <p:nvPr/>
        </p:nvSpPr>
        <p:spPr>
          <a:xfrm>
            <a:off x="467936" y="1662181"/>
            <a:ext cx="2500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Outer Packing Schedule - Monitor</a:t>
            </a:r>
            <a:endParaRPr kumimoji="1" lang="ja-JP" altLang="en-US" sz="1100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C2CF6E8-BEEF-E942-E1F7-A031A917F5AF}"/>
              </a:ext>
            </a:extLst>
          </p:cNvPr>
          <p:cNvSpPr txBox="1"/>
          <p:nvPr/>
        </p:nvSpPr>
        <p:spPr>
          <a:xfrm>
            <a:off x="750722" y="2057614"/>
            <a:ext cx="21042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Outer Packing Schedule</a:t>
            </a:r>
            <a:endParaRPr kumimoji="1" lang="ja-JP" altLang="en-US" sz="1100" b="1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5211F8CF-C536-9E53-2AA7-0159440E1FED}"/>
              </a:ext>
            </a:extLst>
          </p:cNvPr>
          <p:cNvSpPr/>
          <p:nvPr/>
        </p:nvSpPr>
        <p:spPr>
          <a:xfrm>
            <a:off x="5201199" y="2102801"/>
            <a:ext cx="563420" cy="261610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Main menu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E03F1AB-6B25-4739-6CA3-E1C70FF71659}"/>
              </a:ext>
            </a:extLst>
          </p:cNvPr>
          <p:cNvSpPr txBox="1"/>
          <p:nvPr/>
        </p:nvSpPr>
        <p:spPr>
          <a:xfrm>
            <a:off x="765458" y="2394147"/>
            <a:ext cx="6748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Code maker</a:t>
            </a:r>
            <a:endParaRPr kumimoji="1" lang="ja-JP" altLang="en-US" sz="600" dirty="0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7EEE2FC0-FE12-10A1-2D7C-1929904E5393}"/>
              </a:ext>
            </a:extLst>
          </p:cNvPr>
          <p:cNvSpPr/>
          <p:nvPr/>
        </p:nvSpPr>
        <p:spPr>
          <a:xfrm>
            <a:off x="1353961" y="2400664"/>
            <a:ext cx="674812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43CD5A1-511A-DF39-538C-AEB36F7A2F7F}"/>
              </a:ext>
            </a:extLst>
          </p:cNvPr>
          <p:cNvSpPr txBox="1"/>
          <p:nvPr/>
        </p:nvSpPr>
        <p:spPr>
          <a:xfrm>
            <a:off x="765457" y="2600402"/>
            <a:ext cx="6748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Color</a:t>
            </a:r>
            <a:endParaRPr kumimoji="1" lang="ja-JP" altLang="en-US" sz="600" dirty="0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997E1E07-27AD-A6BB-9C40-4589BE4108EF}"/>
              </a:ext>
            </a:extLst>
          </p:cNvPr>
          <p:cNvSpPr/>
          <p:nvPr/>
        </p:nvSpPr>
        <p:spPr>
          <a:xfrm>
            <a:off x="1353961" y="2606919"/>
            <a:ext cx="674812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D644C1D3-759F-163C-89F8-F55FEE918C9B}"/>
              </a:ext>
            </a:extLst>
          </p:cNvPr>
          <p:cNvSpPr txBox="1"/>
          <p:nvPr/>
        </p:nvSpPr>
        <p:spPr>
          <a:xfrm>
            <a:off x="4537870" y="2394601"/>
            <a:ext cx="7185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Status</a:t>
            </a:r>
            <a:endParaRPr kumimoji="1" lang="ja-JP" altLang="en-US" sz="600" dirty="0"/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7F8656E7-3D13-4134-DEC1-023360A401ED}"/>
              </a:ext>
            </a:extLst>
          </p:cNvPr>
          <p:cNvSpPr/>
          <p:nvPr/>
        </p:nvSpPr>
        <p:spPr>
          <a:xfrm>
            <a:off x="5264488" y="2401118"/>
            <a:ext cx="508161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004ADAC7-7F95-9643-9597-28C07566DA0F}"/>
              </a:ext>
            </a:extLst>
          </p:cNvPr>
          <p:cNvSpPr/>
          <p:nvPr/>
        </p:nvSpPr>
        <p:spPr>
          <a:xfrm>
            <a:off x="4609731" y="2617259"/>
            <a:ext cx="1161778" cy="149222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Search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38FB5F50-0109-6DCA-3C30-AA9D9EA82CD6}"/>
              </a:ext>
            </a:extLst>
          </p:cNvPr>
          <p:cNvSpPr txBox="1"/>
          <p:nvPr/>
        </p:nvSpPr>
        <p:spPr>
          <a:xfrm>
            <a:off x="2018341" y="2406381"/>
            <a:ext cx="6748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Part No.</a:t>
            </a:r>
            <a:endParaRPr kumimoji="1" lang="ja-JP" altLang="en-US" sz="600" dirty="0"/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88B734A6-70C7-43DB-75F5-262CCF52FAD2}"/>
              </a:ext>
            </a:extLst>
          </p:cNvPr>
          <p:cNvSpPr/>
          <p:nvPr/>
        </p:nvSpPr>
        <p:spPr>
          <a:xfrm>
            <a:off x="2606844" y="2412898"/>
            <a:ext cx="674812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0A3B1619-DF3D-8E5D-3F5B-75117BDF540D}"/>
              </a:ext>
            </a:extLst>
          </p:cNvPr>
          <p:cNvSpPr txBox="1"/>
          <p:nvPr/>
        </p:nvSpPr>
        <p:spPr>
          <a:xfrm>
            <a:off x="2018340" y="2612636"/>
            <a:ext cx="6748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Date</a:t>
            </a:r>
            <a:endParaRPr kumimoji="1" lang="ja-JP" altLang="en-US" sz="600" dirty="0"/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B1F7692E-406D-D993-20F8-11D7E2FC1DF0}"/>
              </a:ext>
            </a:extLst>
          </p:cNvPr>
          <p:cNvSpPr/>
          <p:nvPr/>
        </p:nvSpPr>
        <p:spPr>
          <a:xfrm>
            <a:off x="2606844" y="2619153"/>
            <a:ext cx="674812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1BC767C0-9417-624F-6276-AE71825BF43A}"/>
              </a:ext>
            </a:extLst>
          </p:cNvPr>
          <p:cNvSpPr txBox="1"/>
          <p:nvPr/>
        </p:nvSpPr>
        <p:spPr>
          <a:xfrm>
            <a:off x="3288547" y="2406381"/>
            <a:ext cx="6748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Part name</a:t>
            </a:r>
            <a:endParaRPr kumimoji="1" lang="ja-JP" altLang="en-US" sz="600" dirty="0"/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CD5D4BB5-AAFD-B8EF-FFC2-3E6EAA3C95B7}"/>
              </a:ext>
            </a:extLst>
          </p:cNvPr>
          <p:cNvSpPr/>
          <p:nvPr/>
        </p:nvSpPr>
        <p:spPr>
          <a:xfrm>
            <a:off x="3877050" y="2412898"/>
            <a:ext cx="674812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C28F5D46-47F4-0F1F-399B-48A74357BD86}"/>
              </a:ext>
            </a:extLst>
          </p:cNvPr>
          <p:cNvSpPr txBox="1"/>
          <p:nvPr/>
        </p:nvSpPr>
        <p:spPr>
          <a:xfrm>
            <a:off x="3288546" y="2612636"/>
            <a:ext cx="6748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PO No</a:t>
            </a:r>
            <a:endParaRPr kumimoji="1" lang="ja-JP" altLang="en-US" sz="600" dirty="0"/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FBCCAA84-84BB-380A-3336-B67BD1C667BA}"/>
              </a:ext>
            </a:extLst>
          </p:cNvPr>
          <p:cNvSpPr/>
          <p:nvPr/>
        </p:nvSpPr>
        <p:spPr>
          <a:xfrm>
            <a:off x="3877050" y="2619153"/>
            <a:ext cx="674812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18EE7E75-10B1-6D2B-6156-25D8FB169F07}"/>
              </a:ext>
            </a:extLst>
          </p:cNvPr>
          <p:cNvSpPr/>
          <p:nvPr/>
        </p:nvSpPr>
        <p:spPr>
          <a:xfrm>
            <a:off x="4406303" y="4576779"/>
            <a:ext cx="1879539" cy="36913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600" dirty="0">
                <a:solidFill>
                  <a:srgbClr val="FF0000"/>
                </a:solidFill>
              </a:rPr>
              <a:t>Material status will be implemented in Phase 2.</a:t>
            </a:r>
          </a:p>
          <a:p>
            <a:r>
              <a:rPr kumimoji="1" lang="en-US" altLang="ja-JP" sz="600" dirty="0">
                <a:solidFill>
                  <a:srgbClr val="FF0000"/>
                </a:solidFill>
              </a:rPr>
              <a:t>Phase 1 is blank.</a:t>
            </a:r>
            <a:endParaRPr kumimoji="1" lang="ja-JP" altLang="en-US" sz="6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284" y="3145643"/>
            <a:ext cx="4997791" cy="1267046"/>
          </a:xfrm>
          <a:prstGeom prst="rect">
            <a:avLst/>
          </a:prstGeom>
        </p:spPr>
      </p:pic>
      <p:sp>
        <p:nvSpPr>
          <p:cNvPr id="63" name="正方形/長方形 40">
            <a:extLst>
              <a:ext uri="{FF2B5EF4-FFF2-40B4-BE49-F238E27FC236}">
                <a16:creationId xmlns:a16="http://schemas.microsoft.com/office/drawing/2014/main" id="{004ADAC7-7F95-9643-9597-28C07566DA0F}"/>
              </a:ext>
            </a:extLst>
          </p:cNvPr>
          <p:cNvSpPr/>
          <p:nvPr/>
        </p:nvSpPr>
        <p:spPr>
          <a:xfrm>
            <a:off x="844782" y="2906942"/>
            <a:ext cx="674863" cy="149222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Stop case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135" y="4157747"/>
            <a:ext cx="4980196" cy="124323"/>
          </a:xfrm>
          <a:prstGeom prst="rect">
            <a:avLst/>
          </a:prstGeom>
          <a:solidFill>
            <a:srgbClr val="FFFF00">
              <a:alpha val="33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800" b="1" dirty="0">
              <a:solidFill>
                <a:schemeClr val="tx1"/>
              </a:solidFill>
            </a:endParaRPr>
          </a:p>
        </p:txBody>
      </p:sp>
      <p:sp>
        <p:nvSpPr>
          <p:cNvPr id="65" name="Rectangular Callout 64"/>
          <p:cNvSpPr/>
          <p:nvPr/>
        </p:nvSpPr>
        <p:spPr>
          <a:xfrm>
            <a:off x="803358" y="4835970"/>
            <a:ext cx="2991575" cy="1457873"/>
          </a:xfrm>
          <a:prstGeom prst="wedgeRectCallout">
            <a:avLst>
              <a:gd name="adj1" fmla="val -38575"/>
              <a:gd name="adj2" fmla="val -88876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sz="800" b="1" dirty="0">
                <a:solidFill>
                  <a:schemeClr val="tx1"/>
                </a:solidFill>
              </a:rPr>
              <a:t>Able to set status to STOPCASE,  SUB_LEADER_CONFIRM and LEADER_CONFIRM by click the designated list and button.</a:t>
            </a:r>
          </a:p>
          <a:p>
            <a:r>
              <a:rPr kumimoji="1" lang="en-US" sz="800" b="1" dirty="0">
                <a:solidFill>
                  <a:srgbClr val="FF0000"/>
                </a:solidFill>
              </a:rPr>
              <a:t>If the login user hasn’t permission, the user/password dialog will be appear to request an allowance.</a:t>
            </a:r>
          </a:p>
          <a:p>
            <a:endParaRPr kumimoji="1" lang="en-US" sz="800" b="1" dirty="0">
              <a:solidFill>
                <a:schemeClr val="tx1"/>
              </a:solidFill>
            </a:endParaRPr>
          </a:p>
          <a:p>
            <a:r>
              <a:rPr kumimoji="1" lang="en-US" sz="800" b="1" dirty="0">
                <a:solidFill>
                  <a:schemeClr val="tx1"/>
                </a:solidFill>
              </a:rPr>
              <a:t>* SUB_LEADER_CONFIRM can be confirm if OUTER is completed only</a:t>
            </a:r>
          </a:p>
          <a:p>
            <a:r>
              <a:rPr kumimoji="1" lang="en-US" sz="800" b="1" dirty="0">
                <a:solidFill>
                  <a:schemeClr val="tx1"/>
                </a:solidFill>
              </a:rPr>
              <a:t>** LEADER_CONFIRM can be confirm if SUB_LEADER_CONFIRM has been already confirmed only.</a:t>
            </a:r>
            <a:endParaRPr kumimoji="1" lang="en-US" sz="800" b="1" dirty="0">
              <a:solidFill>
                <a:srgbClr val="FF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008319" y="5500726"/>
            <a:ext cx="1849583" cy="1586235"/>
            <a:chOff x="3211456" y="5110567"/>
            <a:chExt cx="1849583" cy="1586235"/>
          </a:xfrm>
        </p:grpSpPr>
        <p:sp>
          <p:nvSpPr>
            <p:cNvPr id="68" name="Rectangle 67"/>
            <p:cNvSpPr/>
            <p:nvPr/>
          </p:nvSpPr>
          <p:spPr>
            <a:xfrm>
              <a:off x="3211456" y="5110567"/>
              <a:ext cx="1849583" cy="158623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sz="11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Require access grant</a:t>
              </a:r>
            </a:p>
            <a:p>
              <a:pPr algn="ctr"/>
              <a:r>
                <a:rPr kumimoji="1" lang="en-US" sz="8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Enter password</a:t>
              </a:r>
            </a:p>
            <a:p>
              <a:pPr algn="ctr"/>
              <a:endParaRPr kumimoji="1" lang="en-US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kumimoji="1" lang="en-US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kumimoji="1" lang="en-US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kumimoji="1" lang="en-US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kumimoji="1" lang="en-US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kumimoji="1" 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kumimoji="1" 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3610786" y="5930220"/>
              <a:ext cx="1141650" cy="334005"/>
            </a:xfrm>
            <a:prstGeom prst="rect">
              <a:avLst/>
            </a:prstGeom>
            <a:solidFill>
              <a:srgbClr val="F68686"/>
            </a:solidFill>
            <a:ln w="31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**************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3540018" y="6350772"/>
              <a:ext cx="529253" cy="21688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sz="7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OK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142635" y="6346947"/>
              <a:ext cx="671421" cy="21688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sz="7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Cancel</a:t>
              </a:r>
            </a:p>
          </p:txBody>
        </p:sp>
        <p:sp>
          <p:nvSpPr>
            <p:cNvPr id="74" name="正方形/長方形 50">
              <a:extLst>
                <a:ext uri="{FF2B5EF4-FFF2-40B4-BE49-F238E27FC236}">
                  <a16:creationId xmlns:a16="http://schemas.microsoft.com/office/drawing/2014/main" id="{F55CEEB9-496C-A7CD-329F-D6A9E9D851DC}"/>
                </a:ext>
              </a:extLst>
            </p:cNvPr>
            <p:cNvSpPr/>
            <p:nvPr/>
          </p:nvSpPr>
          <p:spPr>
            <a:xfrm>
              <a:off x="3395663" y="5603530"/>
              <a:ext cx="1447800" cy="26161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75" name="テキスト ボックス 52">
              <a:extLst>
                <a:ext uri="{FF2B5EF4-FFF2-40B4-BE49-F238E27FC236}">
                  <a16:creationId xmlns:a16="http://schemas.microsoft.com/office/drawing/2014/main" id="{57E2E3A1-07F1-6C95-249D-4F8ED391A795}"/>
                </a:ext>
              </a:extLst>
            </p:cNvPr>
            <p:cNvSpPr txBox="1"/>
            <p:nvPr/>
          </p:nvSpPr>
          <p:spPr>
            <a:xfrm>
              <a:off x="4586168" y="5612583"/>
              <a:ext cx="32915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100" dirty="0"/>
                <a:t>▼</a:t>
              </a:r>
            </a:p>
          </p:txBody>
        </p:sp>
      </p:grpSp>
      <p:sp>
        <p:nvSpPr>
          <p:cNvPr id="78" name="正方形/長方形 40">
            <a:extLst>
              <a:ext uri="{FF2B5EF4-FFF2-40B4-BE49-F238E27FC236}">
                <a16:creationId xmlns:a16="http://schemas.microsoft.com/office/drawing/2014/main" id="{004ADAC7-7F95-9643-9597-28C07566DA0F}"/>
              </a:ext>
            </a:extLst>
          </p:cNvPr>
          <p:cNvSpPr/>
          <p:nvPr/>
        </p:nvSpPr>
        <p:spPr>
          <a:xfrm>
            <a:off x="1573058" y="2906893"/>
            <a:ext cx="1263741" cy="149222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Sub Leader Confirm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79" name="正方形/長方形 40">
            <a:extLst>
              <a:ext uri="{FF2B5EF4-FFF2-40B4-BE49-F238E27FC236}">
                <a16:creationId xmlns:a16="http://schemas.microsoft.com/office/drawing/2014/main" id="{004ADAC7-7F95-9643-9597-28C07566DA0F}"/>
              </a:ext>
            </a:extLst>
          </p:cNvPr>
          <p:cNvSpPr/>
          <p:nvPr/>
        </p:nvSpPr>
        <p:spPr>
          <a:xfrm>
            <a:off x="2890212" y="2903444"/>
            <a:ext cx="1150160" cy="149222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Leader Confirm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>
            <a:off x="3407958" y="5462382"/>
            <a:ext cx="638852" cy="20555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33735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42428" y="8233328"/>
            <a:ext cx="1543050" cy="527403"/>
          </a:xfrm>
        </p:spPr>
        <p:txBody>
          <a:bodyPr/>
          <a:lstStyle/>
          <a:p>
            <a:fld id="{FABEA90D-F275-432F-8053-456A4E092F4A}" type="slidenum">
              <a:rPr kumimoji="1" lang="ja-JP" altLang="en-US" smtClean="0"/>
              <a:t>32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5-3. PC application screen image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399" y="1528359"/>
            <a:ext cx="6171821" cy="76634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CB633E-0927-98A9-17D9-FAE4ABB7D106}"/>
              </a:ext>
            </a:extLst>
          </p:cNvPr>
          <p:cNvSpPr txBox="1"/>
          <p:nvPr/>
        </p:nvSpPr>
        <p:spPr>
          <a:xfrm>
            <a:off x="518141" y="5387965"/>
            <a:ext cx="11881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Main menu</a:t>
            </a:r>
            <a:endParaRPr kumimoji="1" lang="ja-JP" altLang="en-US" sz="1100" b="1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40E5231-6E46-748B-3432-A446121E1695}"/>
              </a:ext>
            </a:extLst>
          </p:cNvPr>
          <p:cNvSpPr txBox="1"/>
          <p:nvPr/>
        </p:nvSpPr>
        <p:spPr>
          <a:xfrm>
            <a:off x="523592" y="1594533"/>
            <a:ext cx="11881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User Login</a:t>
            </a:r>
            <a:endParaRPr kumimoji="1" lang="ja-JP" altLang="en-US" sz="1100" b="1" dirty="0"/>
          </a:p>
        </p:txBody>
      </p:sp>
      <p:pic>
        <p:nvPicPr>
          <p:cNvPr id="118" name="Picture 1">
            <a:extLst>
              <a:ext uri="{FF2B5EF4-FFF2-40B4-BE49-F238E27FC236}">
                <a16:creationId xmlns:a16="http://schemas.microsoft.com/office/drawing/2014/main" id="{8DDE0931-FEED-8E23-B8DC-E381122BA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046" y="2014510"/>
            <a:ext cx="3552834" cy="2938490"/>
          </a:xfrm>
          <a:prstGeom prst="rect">
            <a:avLst/>
          </a:prstGeom>
        </p:spPr>
      </p:pic>
      <p:pic>
        <p:nvPicPr>
          <p:cNvPr id="119" name="図 118">
            <a:extLst>
              <a:ext uri="{FF2B5EF4-FFF2-40B4-BE49-F238E27FC236}">
                <a16:creationId xmlns:a16="http://schemas.microsoft.com/office/drawing/2014/main" id="{D62EB572-FAFC-7E48-5D45-1BB16C642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074" y="2261158"/>
            <a:ext cx="1680164" cy="364390"/>
          </a:xfrm>
          <a:prstGeom prst="rect">
            <a:avLst/>
          </a:prstGeom>
        </p:spPr>
      </p:pic>
      <p:pic>
        <p:nvPicPr>
          <p:cNvPr id="120" name="図 119">
            <a:extLst>
              <a:ext uri="{FF2B5EF4-FFF2-40B4-BE49-F238E27FC236}">
                <a16:creationId xmlns:a16="http://schemas.microsoft.com/office/drawing/2014/main" id="{11E7E2D0-A345-B3C7-2F4A-1A74C61E3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711" y="2036692"/>
            <a:ext cx="1478408" cy="464860"/>
          </a:xfrm>
          <a:prstGeom prst="rect">
            <a:avLst/>
          </a:prstGeom>
        </p:spPr>
      </p:pic>
      <p:pic>
        <p:nvPicPr>
          <p:cNvPr id="122" name="図 121">
            <a:extLst>
              <a:ext uri="{FF2B5EF4-FFF2-40B4-BE49-F238E27FC236}">
                <a16:creationId xmlns:a16="http://schemas.microsoft.com/office/drawing/2014/main" id="{87CBF844-755A-74DA-82DE-A11F50F396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7" b="6178"/>
          <a:stretch/>
        </p:blipFill>
        <p:spPr>
          <a:xfrm>
            <a:off x="588141" y="5780894"/>
            <a:ext cx="5638800" cy="2782324"/>
          </a:xfrm>
          <a:prstGeom prst="rect">
            <a:avLst/>
          </a:prstGeom>
        </p:spPr>
      </p:pic>
      <p:pic>
        <p:nvPicPr>
          <p:cNvPr id="123" name="図 122">
            <a:extLst>
              <a:ext uri="{FF2B5EF4-FFF2-40B4-BE49-F238E27FC236}">
                <a16:creationId xmlns:a16="http://schemas.microsoft.com/office/drawing/2014/main" id="{276C1B4A-F479-4BDF-5081-674440260E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161" y="6024324"/>
            <a:ext cx="4677420" cy="2538894"/>
          </a:xfrm>
          <a:prstGeom prst="rect">
            <a:avLst/>
          </a:prstGeom>
        </p:spPr>
      </p:pic>
      <p:pic>
        <p:nvPicPr>
          <p:cNvPr id="125" name="図 124">
            <a:extLst>
              <a:ext uri="{FF2B5EF4-FFF2-40B4-BE49-F238E27FC236}">
                <a16:creationId xmlns:a16="http://schemas.microsoft.com/office/drawing/2014/main" id="{9F110871-D072-31C6-B444-6A06A09932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7506" y="5790836"/>
            <a:ext cx="1115075" cy="205057"/>
          </a:xfrm>
          <a:prstGeom prst="rect">
            <a:avLst/>
          </a:prstGeom>
        </p:spPr>
      </p:pic>
      <p:pic>
        <p:nvPicPr>
          <p:cNvPr id="126" name="図 125">
            <a:extLst>
              <a:ext uri="{FF2B5EF4-FFF2-40B4-BE49-F238E27FC236}">
                <a16:creationId xmlns:a16="http://schemas.microsoft.com/office/drawing/2014/main" id="{736C73E6-D7B4-3DD4-05F5-D26DFFD570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702" y="6053623"/>
            <a:ext cx="718200" cy="143073"/>
          </a:xfrm>
          <a:prstGeom prst="rect">
            <a:avLst/>
          </a:prstGeom>
        </p:spPr>
      </p:pic>
      <p:pic>
        <p:nvPicPr>
          <p:cNvPr id="127" name="図 126">
            <a:extLst>
              <a:ext uri="{FF2B5EF4-FFF2-40B4-BE49-F238E27FC236}">
                <a16:creationId xmlns:a16="http://schemas.microsoft.com/office/drawing/2014/main" id="{4F79B2F2-B16E-8041-19FD-304DA9721A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702" y="6317323"/>
            <a:ext cx="718200" cy="143073"/>
          </a:xfrm>
          <a:prstGeom prst="rect">
            <a:avLst/>
          </a:prstGeom>
        </p:spPr>
      </p:pic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CCE0EFBC-90F0-09AE-0856-FDB0D7BC4B7C}"/>
              </a:ext>
            </a:extLst>
          </p:cNvPr>
          <p:cNvSpPr txBox="1"/>
          <p:nvPr/>
        </p:nvSpPr>
        <p:spPr>
          <a:xfrm>
            <a:off x="654181" y="6298088"/>
            <a:ext cx="680721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Schedule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sp>
        <p:nvSpPr>
          <p:cNvPr id="129" name="楕円 128">
            <a:extLst>
              <a:ext uri="{FF2B5EF4-FFF2-40B4-BE49-F238E27FC236}">
                <a16:creationId xmlns:a16="http://schemas.microsoft.com/office/drawing/2014/main" id="{EAC385A4-C001-87D3-F3B9-C194A41BDCC7}"/>
              </a:ext>
            </a:extLst>
          </p:cNvPr>
          <p:cNvSpPr/>
          <p:nvPr/>
        </p:nvSpPr>
        <p:spPr>
          <a:xfrm>
            <a:off x="1500639" y="6278507"/>
            <a:ext cx="165470" cy="16547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chemeClr val="bg1"/>
                </a:solidFill>
              </a:rPr>
              <a:t>1</a:t>
            </a:r>
            <a:endParaRPr kumimoji="1" lang="ja-JP" altLang="en-US" sz="700" kern="0" dirty="0">
              <a:solidFill>
                <a:schemeClr val="bg1"/>
              </a:solidFill>
            </a:endParaRPr>
          </a:p>
        </p:txBody>
      </p:sp>
      <p:sp>
        <p:nvSpPr>
          <p:cNvPr id="130" name="正方形/長方形 129">
            <a:extLst>
              <a:ext uri="{FF2B5EF4-FFF2-40B4-BE49-F238E27FC236}">
                <a16:creationId xmlns:a16="http://schemas.microsoft.com/office/drawing/2014/main" id="{6AABF20B-AC33-438A-F68E-24ED40BC1DEB}"/>
              </a:ext>
            </a:extLst>
          </p:cNvPr>
          <p:cNvSpPr/>
          <p:nvPr/>
        </p:nvSpPr>
        <p:spPr>
          <a:xfrm>
            <a:off x="516693" y="6278507"/>
            <a:ext cx="946467" cy="205701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132" name="正方形/長方形 131">
            <a:extLst>
              <a:ext uri="{FF2B5EF4-FFF2-40B4-BE49-F238E27FC236}">
                <a16:creationId xmlns:a16="http://schemas.microsoft.com/office/drawing/2014/main" id="{4894A4D1-9AB2-DAE3-E63E-4E39AE0B18F0}"/>
              </a:ext>
            </a:extLst>
          </p:cNvPr>
          <p:cNvSpPr/>
          <p:nvPr/>
        </p:nvSpPr>
        <p:spPr>
          <a:xfrm>
            <a:off x="516692" y="6778814"/>
            <a:ext cx="946467" cy="205701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133" name="楕円 132">
            <a:extLst>
              <a:ext uri="{FF2B5EF4-FFF2-40B4-BE49-F238E27FC236}">
                <a16:creationId xmlns:a16="http://schemas.microsoft.com/office/drawing/2014/main" id="{EA5F68E2-BD06-66C1-D534-22CCE9E3EFDD}"/>
              </a:ext>
            </a:extLst>
          </p:cNvPr>
          <p:cNvSpPr/>
          <p:nvPr/>
        </p:nvSpPr>
        <p:spPr>
          <a:xfrm>
            <a:off x="1505510" y="6798929"/>
            <a:ext cx="165470" cy="16547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chemeClr val="bg1"/>
                </a:solidFill>
              </a:rPr>
              <a:t>2</a:t>
            </a:r>
            <a:endParaRPr kumimoji="1" lang="ja-JP" altLang="en-US" sz="700" kern="0" dirty="0">
              <a:solidFill>
                <a:schemeClr val="bg1"/>
              </a:solidFill>
            </a:endParaRPr>
          </a:p>
        </p:txBody>
      </p:sp>
      <p:pic>
        <p:nvPicPr>
          <p:cNvPr id="135" name="図 134">
            <a:extLst>
              <a:ext uri="{FF2B5EF4-FFF2-40B4-BE49-F238E27FC236}">
                <a16:creationId xmlns:a16="http://schemas.microsoft.com/office/drawing/2014/main" id="{21E564BC-373E-F141-70A8-8C2D3A26D9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6908" y="6062642"/>
            <a:ext cx="911865" cy="293831"/>
          </a:xfrm>
          <a:prstGeom prst="rect">
            <a:avLst/>
          </a:prstGeom>
        </p:spPr>
      </p:pic>
      <p:sp>
        <p:nvSpPr>
          <p:cNvPr id="137" name="テキスト ボックス 136">
            <a:extLst>
              <a:ext uri="{FF2B5EF4-FFF2-40B4-BE49-F238E27FC236}">
                <a16:creationId xmlns:a16="http://schemas.microsoft.com/office/drawing/2014/main" id="{11E402D5-B414-D1D7-405E-554CEF133126}"/>
              </a:ext>
            </a:extLst>
          </p:cNvPr>
          <p:cNvSpPr txBox="1"/>
          <p:nvPr/>
        </p:nvSpPr>
        <p:spPr>
          <a:xfrm>
            <a:off x="2148971" y="6143198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Production Schedule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cxnSp>
        <p:nvCxnSpPr>
          <p:cNvPr id="143" name="コネクタ: カギ線 142">
            <a:extLst>
              <a:ext uri="{FF2B5EF4-FFF2-40B4-BE49-F238E27FC236}">
                <a16:creationId xmlns:a16="http://schemas.microsoft.com/office/drawing/2014/main" id="{9277F4BD-DD8B-33B5-6716-E4B51E051EAB}"/>
              </a:ext>
            </a:extLst>
          </p:cNvPr>
          <p:cNvCxnSpPr>
            <a:cxnSpLocks/>
            <a:stCxn id="197" idx="3"/>
            <a:endCxn id="144" idx="2"/>
          </p:cNvCxnSpPr>
          <p:nvPr/>
        </p:nvCxnSpPr>
        <p:spPr>
          <a:xfrm>
            <a:off x="4075357" y="6376968"/>
            <a:ext cx="864450" cy="49345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楕円 143">
            <a:extLst>
              <a:ext uri="{FF2B5EF4-FFF2-40B4-BE49-F238E27FC236}">
                <a16:creationId xmlns:a16="http://schemas.microsoft.com/office/drawing/2014/main" id="{6ABB097B-21E2-B258-0E97-69A6F794BBD2}"/>
              </a:ext>
            </a:extLst>
          </p:cNvPr>
          <p:cNvSpPr/>
          <p:nvPr/>
        </p:nvSpPr>
        <p:spPr>
          <a:xfrm>
            <a:off x="4939807" y="6269107"/>
            <a:ext cx="1176138" cy="314412"/>
          </a:xfrm>
          <a:prstGeom prst="ellips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800" kern="0" dirty="0">
                <a:solidFill>
                  <a:prstClr val="black"/>
                </a:solidFill>
              </a:rPr>
              <a:t>Schedule</a:t>
            </a:r>
            <a:endParaRPr kumimoji="1" lang="ja-JP" altLang="en-US" sz="800" kern="0" dirty="0">
              <a:solidFill>
                <a:prstClr val="black"/>
              </a:solidFill>
            </a:endParaRPr>
          </a:p>
        </p:txBody>
      </p:sp>
      <p:pic>
        <p:nvPicPr>
          <p:cNvPr id="165" name="図 164">
            <a:extLst>
              <a:ext uri="{FF2B5EF4-FFF2-40B4-BE49-F238E27FC236}">
                <a16:creationId xmlns:a16="http://schemas.microsoft.com/office/drawing/2014/main" id="{0FFC1E0A-7801-F59E-8814-7F350686FC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8946" y="7687498"/>
            <a:ext cx="911865" cy="293831"/>
          </a:xfrm>
          <a:prstGeom prst="rect">
            <a:avLst/>
          </a:prstGeom>
        </p:spPr>
      </p:pic>
      <p:sp>
        <p:nvSpPr>
          <p:cNvPr id="166" name="テキスト ボックス 165">
            <a:extLst>
              <a:ext uri="{FF2B5EF4-FFF2-40B4-BE49-F238E27FC236}">
                <a16:creationId xmlns:a16="http://schemas.microsoft.com/office/drawing/2014/main" id="{CFBFA2CA-4BE6-1680-95E8-9810DA73AE1D}"/>
              </a:ext>
            </a:extLst>
          </p:cNvPr>
          <p:cNvSpPr txBox="1"/>
          <p:nvPr/>
        </p:nvSpPr>
        <p:spPr>
          <a:xfrm>
            <a:off x="3115301" y="7749774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Package Type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67" name="図 166">
            <a:extLst>
              <a:ext uri="{FF2B5EF4-FFF2-40B4-BE49-F238E27FC236}">
                <a16:creationId xmlns:a16="http://schemas.microsoft.com/office/drawing/2014/main" id="{F81DF8C2-7C13-53A3-2558-57C7865A10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6493" y="7051944"/>
            <a:ext cx="911865" cy="293831"/>
          </a:xfrm>
          <a:prstGeom prst="rect">
            <a:avLst/>
          </a:prstGeom>
        </p:spPr>
      </p:pic>
      <p:sp>
        <p:nvSpPr>
          <p:cNvPr id="168" name="テキスト ボックス 167">
            <a:extLst>
              <a:ext uri="{FF2B5EF4-FFF2-40B4-BE49-F238E27FC236}">
                <a16:creationId xmlns:a16="http://schemas.microsoft.com/office/drawing/2014/main" id="{2C929DA1-6990-5CD0-6694-36610D9E0EF5}"/>
              </a:ext>
            </a:extLst>
          </p:cNvPr>
          <p:cNvSpPr txBox="1"/>
          <p:nvPr/>
        </p:nvSpPr>
        <p:spPr>
          <a:xfrm>
            <a:off x="3112848" y="7114220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Department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69" name="図 168">
            <a:extLst>
              <a:ext uri="{FF2B5EF4-FFF2-40B4-BE49-F238E27FC236}">
                <a16:creationId xmlns:a16="http://schemas.microsoft.com/office/drawing/2014/main" id="{1A312B7B-A00B-76B5-3095-92FB078466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9670" y="7367297"/>
            <a:ext cx="911865" cy="293831"/>
          </a:xfrm>
          <a:prstGeom prst="rect">
            <a:avLst/>
          </a:prstGeom>
        </p:spPr>
      </p:pic>
      <p:sp>
        <p:nvSpPr>
          <p:cNvPr id="170" name="テキスト ボックス 169">
            <a:extLst>
              <a:ext uri="{FF2B5EF4-FFF2-40B4-BE49-F238E27FC236}">
                <a16:creationId xmlns:a16="http://schemas.microsoft.com/office/drawing/2014/main" id="{EBFE8AD1-B78F-8D29-C7E5-C38F1CC68C92}"/>
              </a:ext>
            </a:extLst>
          </p:cNvPr>
          <p:cNvSpPr txBox="1"/>
          <p:nvPr/>
        </p:nvSpPr>
        <p:spPr>
          <a:xfrm>
            <a:off x="3116025" y="7429573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Name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71" name="図 170">
            <a:extLst>
              <a:ext uri="{FF2B5EF4-FFF2-40B4-BE49-F238E27FC236}">
                <a16:creationId xmlns:a16="http://schemas.microsoft.com/office/drawing/2014/main" id="{88B16B5B-7539-8E3E-9E5E-E767953A32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5531" y="8306314"/>
            <a:ext cx="911865" cy="293831"/>
          </a:xfrm>
          <a:prstGeom prst="rect">
            <a:avLst/>
          </a:prstGeom>
        </p:spPr>
      </p:pic>
      <p:sp>
        <p:nvSpPr>
          <p:cNvPr id="172" name="テキスト ボックス 171">
            <a:extLst>
              <a:ext uri="{FF2B5EF4-FFF2-40B4-BE49-F238E27FC236}">
                <a16:creationId xmlns:a16="http://schemas.microsoft.com/office/drawing/2014/main" id="{2283BE9B-B352-F219-E8A1-D810A2B593EB}"/>
              </a:ext>
            </a:extLst>
          </p:cNvPr>
          <p:cNvSpPr txBox="1"/>
          <p:nvPr/>
        </p:nvSpPr>
        <p:spPr>
          <a:xfrm>
            <a:off x="2151886" y="8368590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Supplier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73" name="図 172">
            <a:extLst>
              <a:ext uri="{FF2B5EF4-FFF2-40B4-BE49-F238E27FC236}">
                <a16:creationId xmlns:a16="http://schemas.microsoft.com/office/drawing/2014/main" id="{5D89EE14-EF94-0E34-9275-401DE18D0A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4898" y="8621667"/>
            <a:ext cx="911865" cy="293831"/>
          </a:xfrm>
          <a:prstGeom prst="rect">
            <a:avLst/>
          </a:prstGeom>
        </p:spPr>
      </p:pic>
      <p:sp>
        <p:nvSpPr>
          <p:cNvPr id="174" name="テキスト ボックス 173">
            <a:extLst>
              <a:ext uri="{FF2B5EF4-FFF2-40B4-BE49-F238E27FC236}">
                <a16:creationId xmlns:a16="http://schemas.microsoft.com/office/drawing/2014/main" id="{1D6910F0-88EA-66A9-B726-CC35868E444B}"/>
              </a:ext>
            </a:extLst>
          </p:cNvPr>
          <p:cNvSpPr txBox="1"/>
          <p:nvPr/>
        </p:nvSpPr>
        <p:spPr>
          <a:xfrm>
            <a:off x="2151253" y="8683943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Customer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75" name="図 174">
            <a:extLst>
              <a:ext uri="{FF2B5EF4-FFF2-40B4-BE49-F238E27FC236}">
                <a16:creationId xmlns:a16="http://schemas.microsoft.com/office/drawing/2014/main" id="{73B55ECB-FFE5-D09D-D79D-3A367B79F0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3078" y="7670760"/>
            <a:ext cx="911865" cy="293831"/>
          </a:xfrm>
          <a:prstGeom prst="rect">
            <a:avLst/>
          </a:prstGeom>
        </p:spPr>
      </p:pic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9A9BC794-30BE-FFFD-203A-B6438DF44B03}"/>
              </a:ext>
            </a:extLst>
          </p:cNvPr>
          <p:cNvSpPr txBox="1"/>
          <p:nvPr/>
        </p:nvSpPr>
        <p:spPr>
          <a:xfrm>
            <a:off x="2152610" y="7710667"/>
            <a:ext cx="86932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User Credential Master	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77" name="図 176">
            <a:extLst>
              <a:ext uri="{FF2B5EF4-FFF2-40B4-BE49-F238E27FC236}">
                <a16:creationId xmlns:a16="http://schemas.microsoft.com/office/drawing/2014/main" id="{071D9A7D-7B02-320E-CFCC-0868933084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6255" y="7986113"/>
            <a:ext cx="911865" cy="293831"/>
          </a:xfrm>
          <a:prstGeom prst="rect">
            <a:avLst/>
          </a:prstGeom>
        </p:spPr>
      </p:pic>
      <p:sp>
        <p:nvSpPr>
          <p:cNvPr id="178" name="テキスト ボックス 177">
            <a:extLst>
              <a:ext uri="{FF2B5EF4-FFF2-40B4-BE49-F238E27FC236}">
                <a16:creationId xmlns:a16="http://schemas.microsoft.com/office/drawing/2014/main" id="{C7EC6520-D2F1-8B27-EEC2-C9D672F911C4}"/>
              </a:ext>
            </a:extLst>
          </p:cNvPr>
          <p:cNvSpPr txBox="1"/>
          <p:nvPr/>
        </p:nvSpPr>
        <p:spPr>
          <a:xfrm>
            <a:off x="2152610" y="8048389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Authority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79" name="図 178">
            <a:extLst>
              <a:ext uri="{FF2B5EF4-FFF2-40B4-BE49-F238E27FC236}">
                <a16:creationId xmlns:a16="http://schemas.microsoft.com/office/drawing/2014/main" id="{86200B34-3FE4-0389-3D98-A13E0426F0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9901" y="7043842"/>
            <a:ext cx="911865" cy="293831"/>
          </a:xfrm>
          <a:prstGeom prst="rect">
            <a:avLst/>
          </a:prstGeom>
        </p:spPr>
      </p:pic>
      <p:sp>
        <p:nvSpPr>
          <p:cNvPr id="180" name="テキスト ボックス 179">
            <a:extLst>
              <a:ext uri="{FF2B5EF4-FFF2-40B4-BE49-F238E27FC236}">
                <a16:creationId xmlns:a16="http://schemas.microsoft.com/office/drawing/2014/main" id="{B8BCBEE7-C60E-7F98-9853-EE9DA3DD8D27}"/>
              </a:ext>
            </a:extLst>
          </p:cNvPr>
          <p:cNvSpPr txBox="1"/>
          <p:nvPr/>
        </p:nvSpPr>
        <p:spPr>
          <a:xfrm>
            <a:off x="2146256" y="7106118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Item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81" name="図 180">
            <a:extLst>
              <a:ext uri="{FF2B5EF4-FFF2-40B4-BE49-F238E27FC236}">
                <a16:creationId xmlns:a16="http://schemas.microsoft.com/office/drawing/2014/main" id="{FCA24612-34F1-0CCF-FA38-400740F54F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3078" y="7359195"/>
            <a:ext cx="911865" cy="293831"/>
          </a:xfrm>
          <a:prstGeom prst="rect">
            <a:avLst/>
          </a:prstGeom>
        </p:spPr>
      </p:pic>
      <p:sp>
        <p:nvSpPr>
          <p:cNvPr id="182" name="テキスト ボックス 181">
            <a:extLst>
              <a:ext uri="{FF2B5EF4-FFF2-40B4-BE49-F238E27FC236}">
                <a16:creationId xmlns:a16="http://schemas.microsoft.com/office/drawing/2014/main" id="{89C47B53-EFC5-9CF4-3942-03C9A3C5C1A3}"/>
              </a:ext>
            </a:extLst>
          </p:cNvPr>
          <p:cNvSpPr txBox="1"/>
          <p:nvPr/>
        </p:nvSpPr>
        <p:spPr>
          <a:xfrm>
            <a:off x="2149433" y="7421471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Location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85" name="図 184">
            <a:extLst>
              <a:ext uri="{FF2B5EF4-FFF2-40B4-BE49-F238E27FC236}">
                <a16:creationId xmlns:a16="http://schemas.microsoft.com/office/drawing/2014/main" id="{B68D7561-4241-3CA5-3E3F-CCC033C0AC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6262" y="8003803"/>
            <a:ext cx="911865" cy="293831"/>
          </a:xfrm>
          <a:prstGeom prst="rect">
            <a:avLst/>
          </a:prstGeom>
        </p:spPr>
      </p:pic>
      <p:sp>
        <p:nvSpPr>
          <p:cNvPr id="186" name="テキスト ボックス 185">
            <a:extLst>
              <a:ext uri="{FF2B5EF4-FFF2-40B4-BE49-F238E27FC236}">
                <a16:creationId xmlns:a16="http://schemas.microsoft.com/office/drawing/2014/main" id="{E7228979-9468-CD02-85B6-F8384BA27D71}"/>
              </a:ext>
            </a:extLst>
          </p:cNvPr>
          <p:cNvSpPr txBox="1"/>
          <p:nvPr/>
        </p:nvSpPr>
        <p:spPr>
          <a:xfrm>
            <a:off x="3112617" y="8066079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Calendar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sp>
        <p:nvSpPr>
          <p:cNvPr id="187" name="正方形/長方形 186">
            <a:extLst>
              <a:ext uri="{FF2B5EF4-FFF2-40B4-BE49-F238E27FC236}">
                <a16:creationId xmlns:a16="http://schemas.microsoft.com/office/drawing/2014/main" id="{2B5FCA22-33D0-8CFF-FAB7-A50ED8F8ECEB}"/>
              </a:ext>
            </a:extLst>
          </p:cNvPr>
          <p:cNvSpPr/>
          <p:nvPr/>
        </p:nvSpPr>
        <p:spPr>
          <a:xfrm>
            <a:off x="2040660" y="7013730"/>
            <a:ext cx="2034697" cy="1975222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pic>
        <p:nvPicPr>
          <p:cNvPr id="189" name="図 188">
            <a:extLst>
              <a:ext uri="{FF2B5EF4-FFF2-40B4-BE49-F238E27FC236}">
                <a16:creationId xmlns:a16="http://schemas.microsoft.com/office/drawing/2014/main" id="{BCCEF9FB-B482-135E-E555-05CF6B8A54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939" y="6583519"/>
            <a:ext cx="723963" cy="115439"/>
          </a:xfrm>
          <a:prstGeom prst="rect">
            <a:avLst/>
          </a:prstGeom>
        </p:spPr>
      </p:pic>
      <p:pic>
        <p:nvPicPr>
          <p:cNvPr id="190" name="図 189">
            <a:extLst>
              <a:ext uri="{FF2B5EF4-FFF2-40B4-BE49-F238E27FC236}">
                <a16:creationId xmlns:a16="http://schemas.microsoft.com/office/drawing/2014/main" id="{9BA9AC37-0B2F-F52E-B6E9-9565C2B22C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6262" y="8313296"/>
            <a:ext cx="911865" cy="293831"/>
          </a:xfrm>
          <a:prstGeom prst="rect">
            <a:avLst/>
          </a:prstGeom>
        </p:spPr>
      </p:pic>
      <p:sp>
        <p:nvSpPr>
          <p:cNvPr id="191" name="テキスト ボックス 190">
            <a:extLst>
              <a:ext uri="{FF2B5EF4-FFF2-40B4-BE49-F238E27FC236}">
                <a16:creationId xmlns:a16="http://schemas.microsoft.com/office/drawing/2014/main" id="{3454B61B-0BC9-377D-CC24-511A11255FE6}"/>
              </a:ext>
            </a:extLst>
          </p:cNvPr>
          <p:cNvSpPr txBox="1"/>
          <p:nvPr/>
        </p:nvSpPr>
        <p:spPr>
          <a:xfrm>
            <a:off x="3112617" y="8375572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Pending Reason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92" name="図 191">
            <a:extLst>
              <a:ext uri="{FF2B5EF4-FFF2-40B4-BE49-F238E27FC236}">
                <a16:creationId xmlns:a16="http://schemas.microsoft.com/office/drawing/2014/main" id="{54FFDCD2-493A-4A08-EA82-C998E551DF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2265" y="6371596"/>
            <a:ext cx="911865" cy="293831"/>
          </a:xfrm>
          <a:prstGeom prst="rect">
            <a:avLst/>
          </a:prstGeom>
        </p:spPr>
      </p:pic>
      <p:sp>
        <p:nvSpPr>
          <p:cNvPr id="193" name="テキスト ボックス 192">
            <a:extLst>
              <a:ext uri="{FF2B5EF4-FFF2-40B4-BE49-F238E27FC236}">
                <a16:creationId xmlns:a16="http://schemas.microsoft.com/office/drawing/2014/main" id="{32955BD7-2CA3-E806-D536-80E7EFA859EB}"/>
              </a:ext>
            </a:extLst>
          </p:cNvPr>
          <p:cNvSpPr txBox="1"/>
          <p:nvPr/>
        </p:nvSpPr>
        <p:spPr>
          <a:xfrm>
            <a:off x="2144328" y="6409288"/>
            <a:ext cx="86932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Production Schedule Detail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95" name="図 194">
            <a:extLst>
              <a:ext uri="{FF2B5EF4-FFF2-40B4-BE49-F238E27FC236}">
                <a16:creationId xmlns:a16="http://schemas.microsoft.com/office/drawing/2014/main" id="{11CADC13-E86B-59CD-4244-CE93EDD114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5080" y="6062642"/>
            <a:ext cx="911865" cy="293831"/>
          </a:xfrm>
          <a:prstGeom prst="rect">
            <a:avLst/>
          </a:prstGeom>
        </p:spPr>
      </p:pic>
      <p:sp>
        <p:nvSpPr>
          <p:cNvPr id="196" name="テキスト ボックス 195">
            <a:extLst>
              <a:ext uri="{FF2B5EF4-FFF2-40B4-BE49-F238E27FC236}">
                <a16:creationId xmlns:a16="http://schemas.microsoft.com/office/drawing/2014/main" id="{C85A302E-63EA-7A47-FED1-118403F2A04C}"/>
              </a:ext>
            </a:extLst>
          </p:cNvPr>
          <p:cNvSpPr txBox="1"/>
          <p:nvPr/>
        </p:nvSpPr>
        <p:spPr>
          <a:xfrm>
            <a:off x="3097143" y="6143198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Log history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sp>
        <p:nvSpPr>
          <p:cNvPr id="197" name="正方形/長方形 196">
            <a:extLst>
              <a:ext uri="{FF2B5EF4-FFF2-40B4-BE49-F238E27FC236}">
                <a16:creationId xmlns:a16="http://schemas.microsoft.com/office/drawing/2014/main" id="{F36AE350-879E-447E-27A8-FB39CD76AAD5}"/>
              </a:ext>
            </a:extLst>
          </p:cNvPr>
          <p:cNvSpPr/>
          <p:nvPr/>
        </p:nvSpPr>
        <p:spPr>
          <a:xfrm>
            <a:off x="2040660" y="6012919"/>
            <a:ext cx="2034697" cy="728097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cxnSp>
        <p:nvCxnSpPr>
          <p:cNvPr id="200" name="コネクタ: カギ線 199">
            <a:extLst>
              <a:ext uri="{FF2B5EF4-FFF2-40B4-BE49-F238E27FC236}">
                <a16:creationId xmlns:a16="http://schemas.microsoft.com/office/drawing/2014/main" id="{1A3AAA30-FC76-ED57-C277-31FED8BFA22C}"/>
              </a:ext>
            </a:extLst>
          </p:cNvPr>
          <p:cNvCxnSpPr>
            <a:cxnSpLocks/>
            <a:endCxn id="201" idx="2"/>
          </p:cNvCxnSpPr>
          <p:nvPr/>
        </p:nvCxnSpPr>
        <p:spPr>
          <a:xfrm>
            <a:off x="4087675" y="8003803"/>
            <a:ext cx="830719" cy="177080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楕円 200">
            <a:extLst>
              <a:ext uri="{FF2B5EF4-FFF2-40B4-BE49-F238E27FC236}">
                <a16:creationId xmlns:a16="http://schemas.microsoft.com/office/drawing/2014/main" id="{9A0BA736-3DE5-A660-CBEE-8766E8120E44}"/>
              </a:ext>
            </a:extLst>
          </p:cNvPr>
          <p:cNvSpPr/>
          <p:nvPr/>
        </p:nvSpPr>
        <p:spPr>
          <a:xfrm>
            <a:off x="4918394" y="8023677"/>
            <a:ext cx="1176138" cy="314412"/>
          </a:xfrm>
          <a:prstGeom prst="ellips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800" kern="0" dirty="0">
                <a:solidFill>
                  <a:prstClr val="black"/>
                </a:solidFill>
              </a:rPr>
              <a:t>Master</a:t>
            </a:r>
            <a:endParaRPr kumimoji="1" lang="ja-JP" altLang="en-US" sz="800" kern="0" dirty="0">
              <a:solidFill>
                <a:prstClr val="black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075357" y="8600145"/>
            <a:ext cx="2125662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Prepare 4 check point in advance.</a:t>
            </a:r>
          </a:p>
          <a:p>
            <a:r>
              <a:rPr lang="en-US" sz="1000" dirty="0"/>
              <a:t>It should be the same for each part. User is able to adjust.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31F09F-200E-395C-A7FA-9B2C72660B05}"/>
              </a:ext>
            </a:extLst>
          </p:cNvPr>
          <p:cNvGrpSpPr/>
          <p:nvPr/>
        </p:nvGrpSpPr>
        <p:grpSpPr>
          <a:xfrm>
            <a:off x="4515139" y="2129164"/>
            <a:ext cx="1936461" cy="628377"/>
            <a:chOff x="3812953" y="2743200"/>
            <a:chExt cx="3500197" cy="118624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A335B8-08C2-7506-941C-30007CFD82C3}"/>
                </a:ext>
              </a:extLst>
            </p:cNvPr>
            <p:cNvSpPr/>
            <p:nvPr/>
          </p:nvSpPr>
          <p:spPr>
            <a:xfrm>
              <a:off x="3880021" y="2743200"/>
              <a:ext cx="3433129" cy="1186249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rtlCol="0" anchor="t"/>
            <a:lstStyle/>
            <a:p>
              <a:r>
                <a:rPr kumimoji="1" lang="en-US" sz="900" dirty="0">
                  <a:solidFill>
                    <a:schemeClr val="tx1"/>
                  </a:solidFill>
                </a:rPr>
                <a:t>Prevent the concurrent access by the same user.</a:t>
              </a:r>
            </a:p>
          </p:txBody>
        </p:sp>
        <p:pic>
          <p:nvPicPr>
            <p:cNvPr id="8" name="Graphic 7" descr="Lightbulb with solid fill">
              <a:extLst>
                <a:ext uri="{FF2B5EF4-FFF2-40B4-BE49-F238E27FC236}">
                  <a16:creationId xmlns:a16="http://schemas.microsoft.com/office/drawing/2014/main" id="{AADF466F-E6C3-6287-411E-B7C802AB6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812953" y="2877986"/>
              <a:ext cx="783939" cy="783939"/>
            </a:xfrm>
            <a:prstGeom prst="rect">
              <a:avLst/>
            </a:prstGeom>
          </p:spPr>
        </p:pic>
      </p:grp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E3AD1031-60C2-15AF-F9E4-256F6B05C504}"/>
              </a:ext>
            </a:extLst>
          </p:cNvPr>
          <p:cNvSpPr/>
          <p:nvPr/>
        </p:nvSpPr>
        <p:spPr>
          <a:xfrm>
            <a:off x="6198414" y="2522738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456441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5-3. PC application screen image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40E5231-6E46-748B-3432-A446121E1695}"/>
              </a:ext>
            </a:extLst>
          </p:cNvPr>
          <p:cNvSpPr txBox="1"/>
          <p:nvPr/>
        </p:nvSpPr>
        <p:spPr>
          <a:xfrm>
            <a:off x="523591" y="1594533"/>
            <a:ext cx="20752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Production Schedule</a:t>
            </a:r>
            <a:endParaRPr kumimoji="1" lang="ja-JP" altLang="en-US" sz="1100" b="1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458610F-8EAC-8CAE-F8E4-D4C3B45FF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92" y="1945311"/>
            <a:ext cx="5912124" cy="306975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DE38206-B398-1001-4C49-1E296853E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672" y="1953215"/>
            <a:ext cx="1680164" cy="17150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7D95D59-1391-4B08-A9C5-DB2DE6000EBA}"/>
              </a:ext>
            </a:extLst>
          </p:cNvPr>
          <p:cNvSpPr txBox="1"/>
          <p:nvPr/>
        </p:nvSpPr>
        <p:spPr>
          <a:xfrm>
            <a:off x="2298364" y="1944562"/>
            <a:ext cx="25394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200" b="0" i="0" dirty="0">
                <a:solidFill>
                  <a:schemeClr val="bg1"/>
                </a:solidFill>
                <a:effectLst/>
                <a:latin typeface="Josefin Sans" panose="020B0604020202020204" pitchFamily="2" charset="0"/>
              </a:rPr>
              <a:t>Production Schedule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A1C54D0-EE5E-81F6-E411-CDB21EDC64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320"/>
          <a:stretch/>
        </p:blipFill>
        <p:spPr>
          <a:xfrm>
            <a:off x="615125" y="2275134"/>
            <a:ext cx="1867677" cy="19495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CE234D-6604-6DB4-601F-45063A221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9680" y="2529614"/>
            <a:ext cx="1455971" cy="14083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37C9A2C-5F6F-DFD5-C0EC-52E05698C2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415" y="2275134"/>
            <a:ext cx="436077" cy="462582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02C2BD3-7B5F-EFE7-296F-32E230E427BF}"/>
              </a:ext>
            </a:extLst>
          </p:cNvPr>
          <p:cNvSpPr txBox="1"/>
          <p:nvPr/>
        </p:nvSpPr>
        <p:spPr>
          <a:xfrm>
            <a:off x="542493" y="2269980"/>
            <a:ext cx="62992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Josefin Sans" panose="020B0604020202020204" pitchFamily="2" charset="0"/>
              </a:rPr>
              <a:t>Year Month</a:t>
            </a:r>
            <a:endParaRPr lang="ja-JP" altLang="en-US" sz="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EF4BE4DD-147B-B081-B674-16CE121C8F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845" y="2228578"/>
            <a:ext cx="2539492" cy="20996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DAEE3CA9-F4AD-9AA3-69A1-738EF707C3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9102" y="2970847"/>
            <a:ext cx="486134" cy="182896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BC19EA0B-318E-7F21-01FF-424D6F1160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0007" y="2982567"/>
            <a:ext cx="198120" cy="182896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4F8F4955-A9DF-16A8-3976-AFEF75A06D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0047" y="2982567"/>
            <a:ext cx="243840" cy="182896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6AF68EB5-014B-8F98-EC6A-DFB67074B7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5049" y="2967759"/>
            <a:ext cx="243840" cy="182896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33BBD399-46D9-771F-8675-8763282F52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3700" y="2982567"/>
            <a:ext cx="264731" cy="182896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D33D6B8C-56AE-CB6B-20CE-3BE66A7BED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9686" y="2982567"/>
            <a:ext cx="267685" cy="182896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B31F793A-543E-619F-C128-D023FD4BEE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5628" y="2982567"/>
            <a:ext cx="2742564" cy="182896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9014E7A4-6C35-3007-4792-B56CB22FE4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2558" y="2967759"/>
            <a:ext cx="376861" cy="182896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8AD63236-52DC-CCD2-205F-230C04C4E6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895" y="2980878"/>
            <a:ext cx="267014" cy="182896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A1E06D18-E7EC-08F9-F7CD-CA407245335A}"/>
              </a:ext>
            </a:extLst>
          </p:cNvPr>
          <p:cNvSpPr txBox="1"/>
          <p:nvPr/>
        </p:nvSpPr>
        <p:spPr>
          <a:xfrm>
            <a:off x="846302" y="2956131"/>
            <a:ext cx="4360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Invoice date</a:t>
            </a:r>
            <a:endParaRPr lang="ja-JP" altLang="en-US" sz="500" dirty="0"/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C277EB4F-1FE6-18A7-10C0-CDB65BC5D4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4086" y="3198223"/>
            <a:ext cx="4799336" cy="281327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ECF31926-EC42-E5F6-04E8-A588930594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4085" y="3524030"/>
            <a:ext cx="4799336" cy="281327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3801776F-3D74-8947-3686-82AA618B18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5292" y="3861027"/>
            <a:ext cx="4778129" cy="281327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236DF8B8-7501-4933-65D6-57568F02C7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5291" y="4186834"/>
            <a:ext cx="4778129" cy="281327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501EFBF5-297F-D26E-3C60-A4ED844F3B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4086" y="4523831"/>
            <a:ext cx="4778129" cy="281327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6259D5D9-19A9-1181-8AB3-4B42EA1CB4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4085" y="4849639"/>
            <a:ext cx="4778129" cy="165429"/>
          </a:xfrm>
          <a:prstGeom prst="rect">
            <a:avLst/>
          </a:prstGeom>
        </p:spPr>
      </p:pic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3F12F443-1169-EE00-BD1E-DDAA76595B4D}"/>
              </a:ext>
            </a:extLst>
          </p:cNvPr>
          <p:cNvSpPr txBox="1"/>
          <p:nvPr/>
        </p:nvSpPr>
        <p:spPr>
          <a:xfrm>
            <a:off x="1292582" y="2951708"/>
            <a:ext cx="54224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Invoice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no</a:t>
            </a:r>
            <a:endParaRPr lang="ja-JP" altLang="en-US" sz="500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F0D67682-5CB9-6279-7183-5FFAF11A12C0}"/>
              </a:ext>
            </a:extLst>
          </p:cNvPr>
          <p:cNvSpPr txBox="1"/>
          <p:nvPr/>
        </p:nvSpPr>
        <p:spPr>
          <a:xfrm>
            <a:off x="1842583" y="2981378"/>
            <a:ext cx="436076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IV Type</a:t>
            </a:r>
            <a:endParaRPr lang="ja-JP" altLang="en-US" sz="500" dirty="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00A2BBD6-947B-5CB0-2747-9C0B0C014FFC}"/>
              </a:ext>
            </a:extLst>
          </p:cNvPr>
          <p:cNvSpPr txBox="1"/>
          <p:nvPr/>
        </p:nvSpPr>
        <p:spPr>
          <a:xfrm>
            <a:off x="2213387" y="2950453"/>
            <a:ext cx="4360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Order no</a:t>
            </a:r>
            <a:endParaRPr lang="ja-JP" altLang="en-US" sz="500" dirty="0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9DD88F6-C823-43AE-1B81-562EBA61C83E}"/>
              </a:ext>
            </a:extLst>
          </p:cNvPr>
          <p:cNvSpPr txBox="1"/>
          <p:nvPr/>
        </p:nvSpPr>
        <p:spPr>
          <a:xfrm>
            <a:off x="2615140" y="2947052"/>
            <a:ext cx="50573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Customer code</a:t>
            </a:r>
            <a:endParaRPr lang="ja-JP" altLang="en-US" sz="500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3565CA93-BEB0-37A5-981C-1BA06F8FAAFA}"/>
              </a:ext>
            </a:extLst>
          </p:cNvPr>
          <p:cNvSpPr txBox="1"/>
          <p:nvPr/>
        </p:nvSpPr>
        <p:spPr>
          <a:xfrm>
            <a:off x="3035288" y="2974568"/>
            <a:ext cx="82696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Customer name</a:t>
            </a:r>
            <a:endParaRPr lang="ja-JP" altLang="en-US" sz="500" dirty="0"/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A7B7BBBF-CBB0-9738-32BE-AC3D6AF0D5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7786" y="2947052"/>
            <a:ext cx="196504" cy="187920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4B3C5F12-9D46-7A99-AEC4-ADDD421799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5250" y="2947052"/>
            <a:ext cx="434757" cy="187920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EBBFC1F1-41C7-5009-B400-C11BC71C0E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4067" y="2956131"/>
            <a:ext cx="227584" cy="187920"/>
          </a:xfrm>
          <a:prstGeom prst="rect">
            <a:avLst/>
          </a:prstGeom>
        </p:spPr>
      </p:pic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10A745E3-9C1F-47A5-9A1F-9F8886EFA187}"/>
              </a:ext>
            </a:extLst>
          </p:cNvPr>
          <p:cNvSpPr txBox="1"/>
          <p:nvPr/>
        </p:nvSpPr>
        <p:spPr>
          <a:xfrm>
            <a:off x="4332109" y="2990278"/>
            <a:ext cx="48670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Route</a:t>
            </a:r>
            <a:endParaRPr lang="ja-JP" altLang="en-US" sz="500" dirty="0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2BFF8A33-03D1-188F-DA6A-0F4DCE26F1B6}"/>
              </a:ext>
            </a:extLst>
          </p:cNvPr>
          <p:cNvSpPr txBox="1"/>
          <p:nvPr/>
        </p:nvSpPr>
        <p:spPr>
          <a:xfrm>
            <a:off x="4741651" y="2987363"/>
            <a:ext cx="48670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Type</a:t>
            </a:r>
            <a:endParaRPr lang="ja-JP" altLang="en-US" sz="500" dirty="0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86C23E2C-A675-446B-E3D0-2C0470293828}"/>
              </a:ext>
            </a:extLst>
          </p:cNvPr>
          <p:cNvSpPr txBox="1"/>
          <p:nvPr/>
        </p:nvSpPr>
        <p:spPr>
          <a:xfrm>
            <a:off x="5082673" y="2987735"/>
            <a:ext cx="48670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Status</a:t>
            </a:r>
            <a:endParaRPr lang="ja-JP" altLang="en-US" sz="500" dirty="0"/>
          </a:p>
        </p:txBody>
      </p:sp>
      <p:pic>
        <p:nvPicPr>
          <p:cNvPr id="59" name="図 58">
            <a:extLst>
              <a:ext uri="{FF2B5EF4-FFF2-40B4-BE49-F238E27FC236}">
                <a16:creationId xmlns:a16="http://schemas.microsoft.com/office/drawing/2014/main" id="{5987A99B-1A04-9DC0-5C88-8C80BF25CB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928" y="2499611"/>
            <a:ext cx="1455971" cy="140839"/>
          </a:xfrm>
          <a:prstGeom prst="rect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2CF4F371-FAB9-69F1-C7EA-38D0E2B9A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99" y="2479265"/>
            <a:ext cx="436077" cy="208108"/>
          </a:xfrm>
          <a:prstGeom prst="rect">
            <a:avLst/>
          </a:prstGeom>
        </p:spPr>
      </p:pic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3F091A9A-9BEF-89D5-413A-857EB29E1AFF}"/>
              </a:ext>
            </a:extLst>
          </p:cNvPr>
          <p:cNvSpPr txBox="1"/>
          <p:nvPr/>
        </p:nvSpPr>
        <p:spPr>
          <a:xfrm>
            <a:off x="558230" y="2478032"/>
            <a:ext cx="62992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Josefin Sans" panose="020B0604020202020204" pitchFamily="2" charset="0"/>
              </a:rPr>
              <a:t>Invoice no</a:t>
            </a:r>
            <a:endParaRPr lang="ja-JP" altLang="en-US" sz="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2" name="図 61">
            <a:extLst>
              <a:ext uri="{FF2B5EF4-FFF2-40B4-BE49-F238E27FC236}">
                <a16:creationId xmlns:a16="http://schemas.microsoft.com/office/drawing/2014/main" id="{BC55B5FA-2307-F27F-34E6-4F53EEB20C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0835" y="2505396"/>
            <a:ext cx="561733" cy="216480"/>
          </a:xfrm>
          <a:prstGeom prst="rect">
            <a:avLst/>
          </a:prstGeom>
        </p:spPr>
      </p:pic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B48BB813-7AE0-BB29-DFC1-F5DDD7CECD6B}"/>
              </a:ext>
            </a:extLst>
          </p:cNvPr>
          <p:cNvSpPr txBox="1"/>
          <p:nvPr/>
        </p:nvSpPr>
        <p:spPr>
          <a:xfrm>
            <a:off x="2499956" y="2501457"/>
            <a:ext cx="62992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Josefin Sans" panose="020B0604020202020204" pitchFamily="2" charset="0"/>
              </a:rPr>
              <a:t>Customer</a:t>
            </a:r>
            <a:endParaRPr lang="ja-JP" altLang="en-US" sz="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4" name="楕円 63">
            <a:extLst>
              <a:ext uri="{FF2B5EF4-FFF2-40B4-BE49-F238E27FC236}">
                <a16:creationId xmlns:a16="http://schemas.microsoft.com/office/drawing/2014/main" id="{2975DF6B-839F-44BE-FD1E-75CAA0463F3D}"/>
              </a:ext>
            </a:extLst>
          </p:cNvPr>
          <p:cNvSpPr/>
          <p:nvPr/>
        </p:nvSpPr>
        <p:spPr>
          <a:xfrm flipV="1">
            <a:off x="6237030" y="3250859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65" name="楕円 64">
            <a:extLst>
              <a:ext uri="{FF2B5EF4-FFF2-40B4-BE49-F238E27FC236}">
                <a16:creationId xmlns:a16="http://schemas.microsoft.com/office/drawing/2014/main" id="{1AFA268E-4827-8F3B-CCA8-D94300CC4595}"/>
              </a:ext>
            </a:extLst>
          </p:cNvPr>
          <p:cNvSpPr/>
          <p:nvPr/>
        </p:nvSpPr>
        <p:spPr>
          <a:xfrm flipV="1">
            <a:off x="6237030" y="3321031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66" name="楕円 65">
            <a:extLst>
              <a:ext uri="{FF2B5EF4-FFF2-40B4-BE49-F238E27FC236}">
                <a16:creationId xmlns:a16="http://schemas.microsoft.com/office/drawing/2014/main" id="{A6D7ADE6-0786-C205-4F7F-ED056C4B7C12}"/>
              </a:ext>
            </a:extLst>
          </p:cNvPr>
          <p:cNvSpPr/>
          <p:nvPr/>
        </p:nvSpPr>
        <p:spPr>
          <a:xfrm flipV="1">
            <a:off x="6237030" y="3389398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67" name="楕円 66">
            <a:extLst>
              <a:ext uri="{FF2B5EF4-FFF2-40B4-BE49-F238E27FC236}">
                <a16:creationId xmlns:a16="http://schemas.microsoft.com/office/drawing/2014/main" id="{5535DDF9-3C64-9A75-4CE0-A500EF542F95}"/>
              </a:ext>
            </a:extLst>
          </p:cNvPr>
          <p:cNvSpPr/>
          <p:nvPr/>
        </p:nvSpPr>
        <p:spPr>
          <a:xfrm flipV="1">
            <a:off x="6237637" y="3569552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68" name="楕円 67">
            <a:extLst>
              <a:ext uri="{FF2B5EF4-FFF2-40B4-BE49-F238E27FC236}">
                <a16:creationId xmlns:a16="http://schemas.microsoft.com/office/drawing/2014/main" id="{BFED8F74-6E6C-EB31-3C78-E47362C14342}"/>
              </a:ext>
            </a:extLst>
          </p:cNvPr>
          <p:cNvSpPr/>
          <p:nvPr/>
        </p:nvSpPr>
        <p:spPr>
          <a:xfrm flipV="1">
            <a:off x="6237637" y="3639724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69" name="楕円 68">
            <a:extLst>
              <a:ext uri="{FF2B5EF4-FFF2-40B4-BE49-F238E27FC236}">
                <a16:creationId xmlns:a16="http://schemas.microsoft.com/office/drawing/2014/main" id="{5526455D-14E2-AB64-758A-89E0C859C8FD}"/>
              </a:ext>
            </a:extLst>
          </p:cNvPr>
          <p:cNvSpPr/>
          <p:nvPr/>
        </p:nvSpPr>
        <p:spPr>
          <a:xfrm flipV="1">
            <a:off x="6237637" y="3708091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0" name="楕円 69">
            <a:extLst>
              <a:ext uri="{FF2B5EF4-FFF2-40B4-BE49-F238E27FC236}">
                <a16:creationId xmlns:a16="http://schemas.microsoft.com/office/drawing/2014/main" id="{1F432FA8-91C6-B1A8-55F0-6EE2AF3F5F45}"/>
              </a:ext>
            </a:extLst>
          </p:cNvPr>
          <p:cNvSpPr/>
          <p:nvPr/>
        </p:nvSpPr>
        <p:spPr>
          <a:xfrm flipV="1">
            <a:off x="6237030" y="3921403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1" name="楕円 70">
            <a:extLst>
              <a:ext uri="{FF2B5EF4-FFF2-40B4-BE49-F238E27FC236}">
                <a16:creationId xmlns:a16="http://schemas.microsoft.com/office/drawing/2014/main" id="{40D5ACF6-5D89-122B-B0AF-A58C47EE4D82}"/>
              </a:ext>
            </a:extLst>
          </p:cNvPr>
          <p:cNvSpPr/>
          <p:nvPr/>
        </p:nvSpPr>
        <p:spPr>
          <a:xfrm flipV="1">
            <a:off x="6237030" y="3991575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2" name="楕円 71">
            <a:extLst>
              <a:ext uri="{FF2B5EF4-FFF2-40B4-BE49-F238E27FC236}">
                <a16:creationId xmlns:a16="http://schemas.microsoft.com/office/drawing/2014/main" id="{88258AA2-C560-DD80-9309-9C0DC24F28AA}"/>
              </a:ext>
            </a:extLst>
          </p:cNvPr>
          <p:cNvSpPr/>
          <p:nvPr/>
        </p:nvSpPr>
        <p:spPr>
          <a:xfrm flipV="1">
            <a:off x="6237030" y="4059942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3" name="楕円 72">
            <a:extLst>
              <a:ext uri="{FF2B5EF4-FFF2-40B4-BE49-F238E27FC236}">
                <a16:creationId xmlns:a16="http://schemas.microsoft.com/office/drawing/2014/main" id="{822FF7AB-2E95-3825-2132-79039D1BA15D}"/>
              </a:ext>
            </a:extLst>
          </p:cNvPr>
          <p:cNvSpPr/>
          <p:nvPr/>
        </p:nvSpPr>
        <p:spPr>
          <a:xfrm flipV="1">
            <a:off x="6237030" y="4242981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4" name="楕円 73">
            <a:extLst>
              <a:ext uri="{FF2B5EF4-FFF2-40B4-BE49-F238E27FC236}">
                <a16:creationId xmlns:a16="http://schemas.microsoft.com/office/drawing/2014/main" id="{2AEEE412-26F7-BE58-7A51-5B3A4D61C30E}"/>
              </a:ext>
            </a:extLst>
          </p:cNvPr>
          <p:cNvSpPr/>
          <p:nvPr/>
        </p:nvSpPr>
        <p:spPr>
          <a:xfrm flipV="1">
            <a:off x="6237030" y="4313153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5" name="楕円 74">
            <a:extLst>
              <a:ext uri="{FF2B5EF4-FFF2-40B4-BE49-F238E27FC236}">
                <a16:creationId xmlns:a16="http://schemas.microsoft.com/office/drawing/2014/main" id="{FE3A2C3E-D24D-0CFC-375E-6CC8D8BA69B7}"/>
              </a:ext>
            </a:extLst>
          </p:cNvPr>
          <p:cNvSpPr/>
          <p:nvPr/>
        </p:nvSpPr>
        <p:spPr>
          <a:xfrm flipV="1">
            <a:off x="6237030" y="4381520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6" name="楕円 75">
            <a:extLst>
              <a:ext uri="{FF2B5EF4-FFF2-40B4-BE49-F238E27FC236}">
                <a16:creationId xmlns:a16="http://schemas.microsoft.com/office/drawing/2014/main" id="{3E0BA48F-57E8-6082-5D4A-B26A5A061A3F}"/>
              </a:ext>
            </a:extLst>
          </p:cNvPr>
          <p:cNvSpPr/>
          <p:nvPr/>
        </p:nvSpPr>
        <p:spPr>
          <a:xfrm flipV="1">
            <a:off x="6235603" y="4577003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7" name="楕円 76">
            <a:extLst>
              <a:ext uri="{FF2B5EF4-FFF2-40B4-BE49-F238E27FC236}">
                <a16:creationId xmlns:a16="http://schemas.microsoft.com/office/drawing/2014/main" id="{6FCE9C53-ABB6-F238-854E-2527B6438F2E}"/>
              </a:ext>
            </a:extLst>
          </p:cNvPr>
          <p:cNvSpPr/>
          <p:nvPr/>
        </p:nvSpPr>
        <p:spPr>
          <a:xfrm flipV="1">
            <a:off x="6235603" y="4647175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8" name="楕円 77">
            <a:extLst>
              <a:ext uri="{FF2B5EF4-FFF2-40B4-BE49-F238E27FC236}">
                <a16:creationId xmlns:a16="http://schemas.microsoft.com/office/drawing/2014/main" id="{A1E786AC-599C-3791-D222-23FFD06A39AB}"/>
              </a:ext>
            </a:extLst>
          </p:cNvPr>
          <p:cNvSpPr/>
          <p:nvPr/>
        </p:nvSpPr>
        <p:spPr>
          <a:xfrm flipV="1">
            <a:off x="6235603" y="4715542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9" name="楕円 78">
            <a:extLst>
              <a:ext uri="{FF2B5EF4-FFF2-40B4-BE49-F238E27FC236}">
                <a16:creationId xmlns:a16="http://schemas.microsoft.com/office/drawing/2014/main" id="{E15ACAC0-23F5-BC73-4D69-72083FB630EF}"/>
              </a:ext>
            </a:extLst>
          </p:cNvPr>
          <p:cNvSpPr/>
          <p:nvPr/>
        </p:nvSpPr>
        <p:spPr>
          <a:xfrm flipV="1">
            <a:off x="6235134" y="4884658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80" name="楕円 79">
            <a:extLst>
              <a:ext uri="{FF2B5EF4-FFF2-40B4-BE49-F238E27FC236}">
                <a16:creationId xmlns:a16="http://schemas.microsoft.com/office/drawing/2014/main" id="{1F0AF9AC-39BD-87E0-A638-527DE2CE6F3B}"/>
              </a:ext>
            </a:extLst>
          </p:cNvPr>
          <p:cNvSpPr/>
          <p:nvPr/>
        </p:nvSpPr>
        <p:spPr>
          <a:xfrm flipV="1">
            <a:off x="6235134" y="4954830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pic>
        <p:nvPicPr>
          <p:cNvPr id="83" name="図 82">
            <a:extLst>
              <a:ext uri="{FF2B5EF4-FFF2-40B4-BE49-F238E27FC236}">
                <a16:creationId xmlns:a16="http://schemas.microsoft.com/office/drawing/2014/main" id="{831BB2AA-9FF1-A4FF-AD61-4305579D4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464" y="2482714"/>
            <a:ext cx="436077" cy="182439"/>
          </a:xfrm>
          <a:prstGeom prst="rect">
            <a:avLst/>
          </a:prstGeom>
        </p:spPr>
      </p:pic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376AFA39-EED0-3DC6-C6BD-539688A5D57E}"/>
              </a:ext>
            </a:extLst>
          </p:cNvPr>
          <p:cNvSpPr txBox="1"/>
          <p:nvPr/>
        </p:nvSpPr>
        <p:spPr>
          <a:xfrm>
            <a:off x="5571371" y="2488001"/>
            <a:ext cx="43607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0" i="0" dirty="0">
                <a:solidFill>
                  <a:schemeClr val="bg1"/>
                </a:solidFill>
                <a:effectLst/>
                <a:latin typeface="Josefin Sans" panose="020B0604020202020204" pitchFamily="2" charset="0"/>
              </a:rPr>
              <a:t>Import</a:t>
            </a:r>
            <a:endParaRPr lang="ja-JP" altLang="en-US" sz="500" dirty="0">
              <a:solidFill>
                <a:schemeClr val="bg1"/>
              </a:solidFill>
            </a:endParaRPr>
          </a:p>
        </p:txBody>
      </p:sp>
      <p:pic>
        <p:nvPicPr>
          <p:cNvPr id="85" name="図 84">
            <a:extLst>
              <a:ext uri="{FF2B5EF4-FFF2-40B4-BE49-F238E27FC236}">
                <a16:creationId xmlns:a16="http://schemas.microsoft.com/office/drawing/2014/main" id="{A2FE599E-694A-4F4C-E09A-3DFD94555C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429" y="3242360"/>
            <a:ext cx="311037" cy="227620"/>
          </a:xfrm>
          <a:prstGeom prst="rect">
            <a:avLst/>
          </a:prstGeom>
        </p:spPr>
      </p:pic>
      <p:pic>
        <p:nvPicPr>
          <p:cNvPr id="86" name="図 85">
            <a:extLst>
              <a:ext uri="{FF2B5EF4-FFF2-40B4-BE49-F238E27FC236}">
                <a16:creationId xmlns:a16="http://schemas.microsoft.com/office/drawing/2014/main" id="{1B6659C9-4492-ABCE-04D9-ED21EBFD0C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5863" y="3564963"/>
            <a:ext cx="295548" cy="220999"/>
          </a:xfrm>
          <a:prstGeom prst="rect">
            <a:avLst/>
          </a:prstGeom>
        </p:spPr>
      </p:pic>
      <p:pic>
        <p:nvPicPr>
          <p:cNvPr id="87" name="図 86">
            <a:extLst>
              <a:ext uri="{FF2B5EF4-FFF2-40B4-BE49-F238E27FC236}">
                <a16:creationId xmlns:a16="http://schemas.microsoft.com/office/drawing/2014/main" id="{7FF98A2A-30B9-386C-B405-9D1E43E841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2585" y="3885630"/>
            <a:ext cx="311037" cy="227620"/>
          </a:xfrm>
          <a:prstGeom prst="rect">
            <a:avLst/>
          </a:prstGeom>
        </p:spPr>
      </p:pic>
      <p:pic>
        <p:nvPicPr>
          <p:cNvPr id="88" name="図 87">
            <a:extLst>
              <a:ext uri="{FF2B5EF4-FFF2-40B4-BE49-F238E27FC236}">
                <a16:creationId xmlns:a16="http://schemas.microsoft.com/office/drawing/2014/main" id="{FC373EEC-E304-2115-6867-6AF9FF36CC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9019" y="4208233"/>
            <a:ext cx="295548" cy="220999"/>
          </a:xfrm>
          <a:prstGeom prst="rect">
            <a:avLst/>
          </a:prstGeom>
        </p:spPr>
      </p:pic>
      <p:pic>
        <p:nvPicPr>
          <p:cNvPr id="89" name="図 88">
            <a:extLst>
              <a:ext uri="{FF2B5EF4-FFF2-40B4-BE49-F238E27FC236}">
                <a16:creationId xmlns:a16="http://schemas.microsoft.com/office/drawing/2014/main" id="{8CD39FBC-87BC-77BF-C0AC-54C0499B79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4950" y="4563139"/>
            <a:ext cx="311037" cy="227620"/>
          </a:xfrm>
          <a:prstGeom prst="rect">
            <a:avLst/>
          </a:prstGeom>
        </p:spPr>
      </p:pic>
      <p:pic>
        <p:nvPicPr>
          <p:cNvPr id="90" name="図 89">
            <a:extLst>
              <a:ext uri="{FF2B5EF4-FFF2-40B4-BE49-F238E27FC236}">
                <a16:creationId xmlns:a16="http://schemas.microsoft.com/office/drawing/2014/main" id="{46628500-5A20-5888-85EA-E00C95EC01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1384" y="4885743"/>
            <a:ext cx="295548" cy="137272"/>
          </a:xfrm>
          <a:prstGeom prst="rect">
            <a:avLst/>
          </a:prstGeom>
        </p:spPr>
      </p:pic>
      <p:pic>
        <p:nvPicPr>
          <p:cNvPr id="93" name="図 92">
            <a:extLst>
              <a:ext uri="{FF2B5EF4-FFF2-40B4-BE49-F238E27FC236}">
                <a16:creationId xmlns:a16="http://schemas.microsoft.com/office/drawing/2014/main" id="{228CDBAA-5F13-D527-F397-DF9C034A1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922" y="2482667"/>
            <a:ext cx="388008" cy="182439"/>
          </a:xfrm>
          <a:prstGeom prst="rect">
            <a:avLst/>
          </a:prstGeom>
        </p:spPr>
      </p:pic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42EE4B7C-4A3B-1D0C-346F-EF009B61A8B2}"/>
              </a:ext>
            </a:extLst>
          </p:cNvPr>
          <p:cNvSpPr txBox="1"/>
          <p:nvPr/>
        </p:nvSpPr>
        <p:spPr>
          <a:xfrm>
            <a:off x="5999346" y="2487954"/>
            <a:ext cx="436077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0" i="0" dirty="0">
                <a:solidFill>
                  <a:schemeClr val="bg1"/>
                </a:solidFill>
                <a:effectLst/>
                <a:latin typeface="Josefin Sans" panose="020B0604020202020204" pitchFamily="2" charset="0"/>
              </a:rPr>
              <a:t>Delete</a:t>
            </a:r>
            <a:endParaRPr lang="ja-JP" altLang="en-US" sz="500" dirty="0">
              <a:solidFill>
                <a:schemeClr val="bg1"/>
              </a:solidFill>
            </a:endParaRPr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40628FAE-FC5C-6193-A61F-9F21BF2C3E33}"/>
              </a:ext>
            </a:extLst>
          </p:cNvPr>
          <p:cNvSpPr txBox="1"/>
          <p:nvPr/>
        </p:nvSpPr>
        <p:spPr>
          <a:xfrm>
            <a:off x="5493746" y="2982616"/>
            <a:ext cx="48670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Short Ship</a:t>
            </a:r>
            <a:endParaRPr lang="ja-JP" altLang="en-US" sz="500" dirty="0"/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CEF6F0A5-8C6C-64BA-7EA8-1D7AAB9B10A0}"/>
              </a:ext>
            </a:extLst>
          </p:cNvPr>
          <p:cNvSpPr txBox="1"/>
          <p:nvPr/>
        </p:nvSpPr>
        <p:spPr>
          <a:xfrm>
            <a:off x="5812592" y="2987363"/>
            <a:ext cx="48670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Photo</a:t>
            </a:r>
            <a:endParaRPr lang="ja-JP" altLang="en-US" sz="500" dirty="0"/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4430FE89-3B73-C8DC-00ED-74C9287BD0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307" y="2984085"/>
            <a:ext cx="5342778" cy="182896"/>
          </a:xfrm>
          <a:prstGeom prst="rect">
            <a:avLst/>
          </a:prstGeom>
        </p:spPr>
      </p:pic>
      <p:graphicFrame>
        <p:nvGraphicFramePr>
          <p:cNvPr id="113" name="オブジェクト 112">
            <a:extLst>
              <a:ext uri="{FF2B5EF4-FFF2-40B4-BE49-F238E27FC236}">
                <a16:creationId xmlns:a16="http://schemas.microsoft.com/office/drawing/2014/main" id="{6B49B130-06A5-A192-C555-052475FB32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2879275"/>
              </p:ext>
            </p:extLst>
          </p:nvPr>
        </p:nvGraphicFramePr>
        <p:xfrm>
          <a:off x="900914" y="2964910"/>
          <a:ext cx="5239574" cy="2142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2" imgW="11506477" imgH="4625432" progId="Excel.Sheet.12">
                  <p:embed/>
                </p:oleObj>
              </mc:Choice>
              <mc:Fallback>
                <p:oleObj name="Worksheet" r:id="rId12" imgW="11506477" imgH="462543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00914" y="2964910"/>
                        <a:ext cx="5239574" cy="21428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図 7">
            <a:extLst>
              <a:ext uri="{FF2B5EF4-FFF2-40B4-BE49-F238E27FC236}">
                <a16:creationId xmlns:a16="http://schemas.microsoft.com/office/drawing/2014/main" id="{3E15682B-CE4F-31EE-268B-7377D2124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127" y="2225824"/>
            <a:ext cx="3702152" cy="462582"/>
          </a:xfrm>
          <a:prstGeom prst="rect">
            <a:avLst/>
          </a:prstGeom>
        </p:spPr>
      </p:pic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1C737B75-8AA5-FE75-F243-9F79EB04CDF5}"/>
              </a:ext>
            </a:extLst>
          </p:cNvPr>
          <p:cNvSpPr txBox="1"/>
          <p:nvPr/>
        </p:nvSpPr>
        <p:spPr>
          <a:xfrm>
            <a:off x="623915" y="2252629"/>
            <a:ext cx="1193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Contract No. (PC No.)</a:t>
            </a:r>
            <a:endParaRPr kumimoji="1" lang="ja-JP" altLang="en-US" sz="600" dirty="0"/>
          </a:p>
        </p:txBody>
      </p:sp>
      <p:sp>
        <p:nvSpPr>
          <p:cNvPr id="115" name="正方形/長方形 114">
            <a:extLst>
              <a:ext uri="{FF2B5EF4-FFF2-40B4-BE49-F238E27FC236}">
                <a16:creationId xmlns:a16="http://schemas.microsoft.com/office/drawing/2014/main" id="{2C7F4B9C-A8C0-265D-7917-547F3EB2E450}"/>
              </a:ext>
            </a:extLst>
          </p:cNvPr>
          <p:cNvSpPr/>
          <p:nvPr/>
        </p:nvSpPr>
        <p:spPr>
          <a:xfrm>
            <a:off x="1550564" y="2259146"/>
            <a:ext cx="929264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FBBCBE48-248F-F961-3407-BC20F8115188}"/>
              </a:ext>
            </a:extLst>
          </p:cNvPr>
          <p:cNvSpPr txBox="1"/>
          <p:nvPr/>
        </p:nvSpPr>
        <p:spPr>
          <a:xfrm>
            <a:off x="2540415" y="2247321"/>
            <a:ext cx="1193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Control No. (PC No.)</a:t>
            </a:r>
            <a:endParaRPr kumimoji="1" lang="ja-JP" altLang="en-US" sz="600" dirty="0"/>
          </a:p>
        </p:txBody>
      </p:sp>
      <p:sp>
        <p:nvSpPr>
          <p:cNvPr id="117" name="正方形/長方形 116">
            <a:extLst>
              <a:ext uri="{FF2B5EF4-FFF2-40B4-BE49-F238E27FC236}">
                <a16:creationId xmlns:a16="http://schemas.microsoft.com/office/drawing/2014/main" id="{40FDD487-038A-E12A-EDA9-550F0DAC777E}"/>
              </a:ext>
            </a:extLst>
          </p:cNvPr>
          <p:cNvSpPr/>
          <p:nvPr/>
        </p:nvSpPr>
        <p:spPr>
          <a:xfrm>
            <a:off x="3467064" y="2253838"/>
            <a:ext cx="929264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16F9DB40-9F34-1B66-7444-0484CDB254B3}"/>
              </a:ext>
            </a:extLst>
          </p:cNvPr>
          <p:cNvSpPr txBox="1"/>
          <p:nvPr/>
        </p:nvSpPr>
        <p:spPr>
          <a:xfrm>
            <a:off x="623915" y="2458884"/>
            <a:ext cx="1193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Part No.</a:t>
            </a:r>
            <a:endParaRPr kumimoji="1" lang="ja-JP" altLang="en-US" sz="600" dirty="0"/>
          </a:p>
        </p:txBody>
      </p:sp>
      <p:sp>
        <p:nvSpPr>
          <p:cNvPr id="124" name="正方形/長方形 123">
            <a:extLst>
              <a:ext uri="{FF2B5EF4-FFF2-40B4-BE49-F238E27FC236}">
                <a16:creationId xmlns:a16="http://schemas.microsoft.com/office/drawing/2014/main" id="{0F9558E4-4692-0653-7F06-8FD1C79B7053}"/>
              </a:ext>
            </a:extLst>
          </p:cNvPr>
          <p:cNvSpPr/>
          <p:nvPr/>
        </p:nvSpPr>
        <p:spPr>
          <a:xfrm>
            <a:off x="1550564" y="2465401"/>
            <a:ext cx="929264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72215E95-27B3-BED2-CC62-1AD26E69C7EC}"/>
              </a:ext>
            </a:extLst>
          </p:cNvPr>
          <p:cNvSpPr txBox="1"/>
          <p:nvPr/>
        </p:nvSpPr>
        <p:spPr>
          <a:xfrm>
            <a:off x="2540415" y="2458884"/>
            <a:ext cx="1193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Packing date</a:t>
            </a:r>
            <a:endParaRPr kumimoji="1" lang="ja-JP" altLang="en-US" sz="600" dirty="0"/>
          </a:p>
        </p:txBody>
      </p:sp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10D61A86-EADA-8835-637C-CB1BC1115595}"/>
              </a:ext>
            </a:extLst>
          </p:cNvPr>
          <p:cNvSpPr/>
          <p:nvPr/>
        </p:nvSpPr>
        <p:spPr>
          <a:xfrm>
            <a:off x="3467064" y="2465401"/>
            <a:ext cx="929264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36" name="テキスト ボックス 135">
            <a:extLst>
              <a:ext uri="{FF2B5EF4-FFF2-40B4-BE49-F238E27FC236}">
                <a16:creationId xmlns:a16="http://schemas.microsoft.com/office/drawing/2014/main" id="{D5AC7F2E-C1B5-BFA0-3099-8E3BF25621ED}"/>
              </a:ext>
            </a:extLst>
          </p:cNvPr>
          <p:cNvSpPr txBox="1"/>
          <p:nvPr/>
        </p:nvSpPr>
        <p:spPr>
          <a:xfrm>
            <a:off x="4396328" y="2253083"/>
            <a:ext cx="7185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Status</a:t>
            </a:r>
            <a:endParaRPr kumimoji="1" lang="ja-JP" altLang="en-US" sz="600" dirty="0"/>
          </a:p>
        </p:txBody>
      </p:sp>
      <p:sp>
        <p:nvSpPr>
          <p:cNvPr id="138" name="正方形/長方形 137">
            <a:extLst>
              <a:ext uri="{FF2B5EF4-FFF2-40B4-BE49-F238E27FC236}">
                <a16:creationId xmlns:a16="http://schemas.microsoft.com/office/drawing/2014/main" id="{975E8FC6-2C1A-E585-0D1F-EC7D3DB3BE32}"/>
              </a:ext>
            </a:extLst>
          </p:cNvPr>
          <p:cNvSpPr/>
          <p:nvPr/>
        </p:nvSpPr>
        <p:spPr>
          <a:xfrm>
            <a:off x="5122946" y="2259600"/>
            <a:ext cx="508161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39" name="テキスト ボックス 138">
            <a:extLst>
              <a:ext uri="{FF2B5EF4-FFF2-40B4-BE49-F238E27FC236}">
                <a16:creationId xmlns:a16="http://schemas.microsoft.com/office/drawing/2014/main" id="{5C3CBBF5-F41C-31E9-4295-7572A264DF96}"/>
              </a:ext>
            </a:extLst>
          </p:cNvPr>
          <p:cNvSpPr txBox="1"/>
          <p:nvPr/>
        </p:nvSpPr>
        <p:spPr>
          <a:xfrm>
            <a:off x="488680" y="5986069"/>
            <a:ext cx="33386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CRITICAL PART CONTROL LIST (EXPORT)</a:t>
            </a:r>
            <a:endParaRPr kumimoji="1" lang="ja-JP" altLang="en-US" sz="1100" b="1" dirty="0"/>
          </a:p>
        </p:txBody>
      </p:sp>
      <p:pic>
        <p:nvPicPr>
          <p:cNvPr id="320" name="図 319">
            <a:extLst>
              <a:ext uri="{FF2B5EF4-FFF2-40B4-BE49-F238E27FC236}">
                <a16:creationId xmlns:a16="http://schemas.microsoft.com/office/drawing/2014/main" id="{739B9C45-F6C9-12BD-67E6-E65C05621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840" y="2698456"/>
            <a:ext cx="415450" cy="182439"/>
          </a:xfrm>
          <a:prstGeom prst="rect">
            <a:avLst/>
          </a:prstGeom>
        </p:spPr>
      </p:pic>
      <p:sp>
        <p:nvSpPr>
          <p:cNvPr id="321" name="テキスト ボックス 320">
            <a:extLst>
              <a:ext uri="{FF2B5EF4-FFF2-40B4-BE49-F238E27FC236}">
                <a16:creationId xmlns:a16="http://schemas.microsoft.com/office/drawing/2014/main" id="{CBD6C30F-EFE2-ACDF-87FD-1CEAA74764A4}"/>
              </a:ext>
            </a:extLst>
          </p:cNvPr>
          <p:cNvSpPr txBox="1"/>
          <p:nvPr/>
        </p:nvSpPr>
        <p:spPr>
          <a:xfrm>
            <a:off x="4667241" y="2692362"/>
            <a:ext cx="447675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0" i="0" dirty="0">
                <a:solidFill>
                  <a:schemeClr val="bg1"/>
                </a:solidFill>
                <a:effectLst/>
                <a:latin typeface="Josefin Sans" panose="020B0604020202020204" pitchFamily="2" charset="0"/>
              </a:rPr>
              <a:t>CP List Export</a:t>
            </a:r>
            <a:endParaRPr lang="ja-JP" altLang="en-US" sz="500" dirty="0">
              <a:solidFill>
                <a:schemeClr val="bg1"/>
              </a:solidFill>
            </a:endParaRPr>
          </a:p>
        </p:txBody>
      </p:sp>
      <p:sp>
        <p:nvSpPr>
          <p:cNvPr id="329" name="テキスト ボックス 328">
            <a:extLst>
              <a:ext uri="{FF2B5EF4-FFF2-40B4-BE49-F238E27FC236}">
                <a16:creationId xmlns:a16="http://schemas.microsoft.com/office/drawing/2014/main" id="{0673B9A8-D610-72B4-53AD-B51ABD4141FA}"/>
              </a:ext>
            </a:extLst>
          </p:cNvPr>
          <p:cNvSpPr txBox="1"/>
          <p:nvPr/>
        </p:nvSpPr>
        <p:spPr>
          <a:xfrm>
            <a:off x="6988428" y="5646625"/>
            <a:ext cx="436077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0" i="0" dirty="0">
                <a:solidFill>
                  <a:schemeClr val="bg1"/>
                </a:solidFill>
                <a:effectLst/>
                <a:latin typeface="Josefin Sans" panose="020B0604020202020204" pitchFamily="2" charset="0"/>
              </a:rPr>
              <a:t>Delete</a:t>
            </a:r>
            <a:endParaRPr lang="ja-JP" altLang="en-US" sz="5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4281" y="6354514"/>
            <a:ext cx="5961142" cy="158830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33</a:t>
            </a:fld>
            <a:endParaRPr kumimoji="1" lang="ja-JP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2881424" y="5247167"/>
            <a:ext cx="35050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Add remark to enter the reason while cut part.</a:t>
            </a:r>
          </a:p>
          <a:p>
            <a:r>
              <a:rPr lang="en-US" sz="1000" dirty="0"/>
              <a:t>Add pending/NG reason column.</a:t>
            </a:r>
          </a:p>
          <a:p>
            <a:r>
              <a:rPr lang="en-US" sz="1000" dirty="0"/>
              <a:t>User can adjust the DAY UNIT by adding or editing.</a:t>
            </a:r>
          </a:p>
        </p:txBody>
      </p:sp>
    </p:spTree>
    <p:extLst>
      <p:ext uri="{BB962C8B-B14F-4D97-AF65-F5344CB8AC3E}">
        <p14:creationId xmlns:p14="http://schemas.microsoft.com/office/powerpoint/2010/main" val="8580138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5-3. PC application screen image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39" name="テキスト ボックス 138">
            <a:extLst>
              <a:ext uri="{FF2B5EF4-FFF2-40B4-BE49-F238E27FC236}">
                <a16:creationId xmlns:a16="http://schemas.microsoft.com/office/drawing/2014/main" id="{5C3CBBF5-F41C-31E9-4295-7572A264DF96}"/>
              </a:ext>
            </a:extLst>
          </p:cNvPr>
          <p:cNvSpPr txBox="1"/>
          <p:nvPr/>
        </p:nvSpPr>
        <p:spPr>
          <a:xfrm>
            <a:off x="504541" y="1671727"/>
            <a:ext cx="23243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Production Schedule Detail</a:t>
            </a:r>
            <a:endParaRPr kumimoji="1" lang="ja-JP" altLang="en-US" sz="1100" b="1" dirty="0"/>
          </a:p>
        </p:txBody>
      </p:sp>
      <p:pic>
        <p:nvPicPr>
          <p:cNvPr id="140" name="図 139">
            <a:extLst>
              <a:ext uri="{FF2B5EF4-FFF2-40B4-BE49-F238E27FC236}">
                <a16:creationId xmlns:a16="http://schemas.microsoft.com/office/drawing/2014/main" id="{80182EAB-0C3A-2D58-197D-5AA45AA4C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42" y="2022505"/>
            <a:ext cx="5912124" cy="3069757"/>
          </a:xfrm>
          <a:prstGeom prst="rect">
            <a:avLst/>
          </a:prstGeom>
        </p:spPr>
      </p:pic>
      <p:pic>
        <p:nvPicPr>
          <p:cNvPr id="141" name="図 140">
            <a:extLst>
              <a:ext uri="{FF2B5EF4-FFF2-40B4-BE49-F238E27FC236}">
                <a16:creationId xmlns:a16="http://schemas.microsoft.com/office/drawing/2014/main" id="{5E7AD2F3-A2D1-D3A6-246D-CB4088827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622" y="2030409"/>
            <a:ext cx="1680164" cy="171506"/>
          </a:xfrm>
          <a:prstGeom prst="rect">
            <a:avLst/>
          </a:prstGeom>
        </p:spPr>
      </p:pic>
      <p:sp>
        <p:nvSpPr>
          <p:cNvPr id="142" name="テキスト ボックス 141">
            <a:extLst>
              <a:ext uri="{FF2B5EF4-FFF2-40B4-BE49-F238E27FC236}">
                <a16:creationId xmlns:a16="http://schemas.microsoft.com/office/drawing/2014/main" id="{F1C3855C-6439-A9EE-E973-2D985A624F12}"/>
              </a:ext>
            </a:extLst>
          </p:cNvPr>
          <p:cNvSpPr txBox="1"/>
          <p:nvPr/>
        </p:nvSpPr>
        <p:spPr>
          <a:xfrm>
            <a:off x="2279314" y="2021756"/>
            <a:ext cx="25394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200" b="0" i="0" dirty="0">
                <a:solidFill>
                  <a:schemeClr val="bg1"/>
                </a:solidFill>
                <a:effectLst/>
                <a:latin typeface="Josefin Sans" panose="020B0604020202020204" pitchFamily="2" charset="0"/>
              </a:rPr>
              <a:t>Production Schedule Detail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pic>
        <p:nvPicPr>
          <p:cNvPr id="145" name="図 144">
            <a:extLst>
              <a:ext uri="{FF2B5EF4-FFF2-40B4-BE49-F238E27FC236}">
                <a16:creationId xmlns:a16="http://schemas.microsoft.com/office/drawing/2014/main" id="{A7895DC7-B706-2CF7-C946-614C955581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320"/>
          <a:stretch/>
        </p:blipFill>
        <p:spPr>
          <a:xfrm>
            <a:off x="596075" y="2352328"/>
            <a:ext cx="1867677" cy="194951"/>
          </a:xfrm>
          <a:prstGeom prst="rect">
            <a:avLst/>
          </a:prstGeom>
        </p:spPr>
      </p:pic>
      <p:pic>
        <p:nvPicPr>
          <p:cNvPr id="146" name="図 145">
            <a:extLst>
              <a:ext uri="{FF2B5EF4-FFF2-40B4-BE49-F238E27FC236}">
                <a16:creationId xmlns:a16="http://schemas.microsoft.com/office/drawing/2014/main" id="{B86ABE01-95FF-19C5-D857-F26F29C6A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0630" y="2606808"/>
            <a:ext cx="1455971" cy="140839"/>
          </a:xfrm>
          <a:prstGeom prst="rect">
            <a:avLst/>
          </a:prstGeom>
        </p:spPr>
      </p:pic>
      <p:pic>
        <p:nvPicPr>
          <p:cNvPr id="147" name="図 146">
            <a:extLst>
              <a:ext uri="{FF2B5EF4-FFF2-40B4-BE49-F238E27FC236}">
                <a16:creationId xmlns:a16="http://schemas.microsoft.com/office/drawing/2014/main" id="{78B15A8D-66EB-9C72-0CEC-443447AAB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365" y="2352328"/>
            <a:ext cx="436077" cy="462582"/>
          </a:xfrm>
          <a:prstGeom prst="rect">
            <a:avLst/>
          </a:prstGeom>
        </p:spPr>
      </p:pic>
      <p:sp>
        <p:nvSpPr>
          <p:cNvPr id="148" name="テキスト ボックス 147">
            <a:extLst>
              <a:ext uri="{FF2B5EF4-FFF2-40B4-BE49-F238E27FC236}">
                <a16:creationId xmlns:a16="http://schemas.microsoft.com/office/drawing/2014/main" id="{C8D90FEA-C1A0-BEB2-0BF3-616F8AA962F4}"/>
              </a:ext>
            </a:extLst>
          </p:cNvPr>
          <p:cNvSpPr txBox="1"/>
          <p:nvPr/>
        </p:nvSpPr>
        <p:spPr>
          <a:xfrm>
            <a:off x="523443" y="2347174"/>
            <a:ext cx="62992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Josefin Sans" panose="020B0604020202020204" pitchFamily="2" charset="0"/>
              </a:rPr>
              <a:t>Year Month</a:t>
            </a:r>
            <a:endParaRPr lang="ja-JP" altLang="en-US" sz="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49" name="図 148">
            <a:extLst>
              <a:ext uri="{FF2B5EF4-FFF2-40B4-BE49-F238E27FC236}">
                <a16:creationId xmlns:a16="http://schemas.microsoft.com/office/drawing/2014/main" id="{0F4F7B48-F4E5-36AF-50AB-1C053360D2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4795" y="2305772"/>
            <a:ext cx="2539492" cy="209960"/>
          </a:xfrm>
          <a:prstGeom prst="rect">
            <a:avLst/>
          </a:prstGeom>
        </p:spPr>
      </p:pic>
      <p:pic>
        <p:nvPicPr>
          <p:cNvPr id="150" name="図 149">
            <a:extLst>
              <a:ext uri="{FF2B5EF4-FFF2-40B4-BE49-F238E27FC236}">
                <a16:creationId xmlns:a16="http://schemas.microsoft.com/office/drawing/2014/main" id="{A447A10D-F49D-E81B-DB15-A823E5965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0052" y="3048041"/>
            <a:ext cx="486134" cy="182896"/>
          </a:xfrm>
          <a:prstGeom prst="rect">
            <a:avLst/>
          </a:prstGeom>
        </p:spPr>
      </p:pic>
      <p:pic>
        <p:nvPicPr>
          <p:cNvPr id="151" name="図 150">
            <a:extLst>
              <a:ext uri="{FF2B5EF4-FFF2-40B4-BE49-F238E27FC236}">
                <a16:creationId xmlns:a16="http://schemas.microsoft.com/office/drawing/2014/main" id="{84FF6001-695B-6979-D6DE-F41CC6F405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0957" y="3059761"/>
            <a:ext cx="198120" cy="182896"/>
          </a:xfrm>
          <a:prstGeom prst="rect">
            <a:avLst/>
          </a:prstGeom>
        </p:spPr>
      </p:pic>
      <p:pic>
        <p:nvPicPr>
          <p:cNvPr id="152" name="図 151">
            <a:extLst>
              <a:ext uri="{FF2B5EF4-FFF2-40B4-BE49-F238E27FC236}">
                <a16:creationId xmlns:a16="http://schemas.microsoft.com/office/drawing/2014/main" id="{E425043C-81C3-F7A9-2694-2FF9361801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0997" y="3059761"/>
            <a:ext cx="243840" cy="182896"/>
          </a:xfrm>
          <a:prstGeom prst="rect">
            <a:avLst/>
          </a:prstGeom>
        </p:spPr>
      </p:pic>
      <p:pic>
        <p:nvPicPr>
          <p:cNvPr id="153" name="図 152">
            <a:extLst>
              <a:ext uri="{FF2B5EF4-FFF2-40B4-BE49-F238E27FC236}">
                <a16:creationId xmlns:a16="http://schemas.microsoft.com/office/drawing/2014/main" id="{254C83BE-9B90-1E17-17A6-C4060A85A8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5999" y="3044953"/>
            <a:ext cx="243840" cy="182896"/>
          </a:xfrm>
          <a:prstGeom prst="rect">
            <a:avLst/>
          </a:prstGeom>
        </p:spPr>
      </p:pic>
      <p:pic>
        <p:nvPicPr>
          <p:cNvPr id="154" name="図 153">
            <a:extLst>
              <a:ext uri="{FF2B5EF4-FFF2-40B4-BE49-F238E27FC236}">
                <a16:creationId xmlns:a16="http://schemas.microsoft.com/office/drawing/2014/main" id="{E0B832AC-87DB-B2DC-398C-1B53133E34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4650" y="3059761"/>
            <a:ext cx="264731" cy="182896"/>
          </a:xfrm>
          <a:prstGeom prst="rect">
            <a:avLst/>
          </a:prstGeom>
        </p:spPr>
      </p:pic>
      <p:pic>
        <p:nvPicPr>
          <p:cNvPr id="155" name="図 154">
            <a:extLst>
              <a:ext uri="{FF2B5EF4-FFF2-40B4-BE49-F238E27FC236}">
                <a16:creationId xmlns:a16="http://schemas.microsoft.com/office/drawing/2014/main" id="{5F367DEE-A1A3-1999-1C2C-AC0DAAC691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0636" y="3059761"/>
            <a:ext cx="267685" cy="182896"/>
          </a:xfrm>
          <a:prstGeom prst="rect">
            <a:avLst/>
          </a:prstGeom>
        </p:spPr>
      </p:pic>
      <p:pic>
        <p:nvPicPr>
          <p:cNvPr id="156" name="図 155">
            <a:extLst>
              <a:ext uri="{FF2B5EF4-FFF2-40B4-BE49-F238E27FC236}">
                <a16:creationId xmlns:a16="http://schemas.microsoft.com/office/drawing/2014/main" id="{2AC11DCE-DBC6-0051-9A8C-E27B72DD86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6578" y="3059761"/>
            <a:ext cx="2742564" cy="182896"/>
          </a:xfrm>
          <a:prstGeom prst="rect">
            <a:avLst/>
          </a:prstGeom>
        </p:spPr>
      </p:pic>
      <p:pic>
        <p:nvPicPr>
          <p:cNvPr id="157" name="図 156">
            <a:extLst>
              <a:ext uri="{FF2B5EF4-FFF2-40B4-BE49-F238E27FC236}">
                <a16:creationId xmlns:a16="http://schemas.microsoft.com/office/drawing/2014/main" id="{79490EE8-642D-BDB7-A14A-850FC1C882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3508" y="3044953"/>
            <a:ext cx="376861" cy="182896"/>
          </a:xfrm>
          <a:prstGeom prst="rect">
            <a:avLst/>
          </a:prstGeom>
        </p:spPr>
      </p:pic>
      <p:pic>
        <p:nvPicPr>
          <p:cNvPr id="158" name="図 157">
            <a:extLst>
              <a:ext uri="{FF2B5EF4-FFF2-40B4-BE49-F238E27FC236}">
                <a16:creationId xmlns:a16="http://schemas.microsoft.com/office/drawing/2014/main" id="{65BC3C92-8A9A-ED3E-667C-B2F5BC5612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845" y="3058072"/>
            <a:ext cx="267014" cy="182896"/>
          </a:xfrm>
          <a:prstGeom prst="rect">
            <a:avLst/>
          </a:prstGeom>
        </p:spPr>
      </p:pic>
      <p:sp>
        <p:nvSpPr>
          <p:cNvPr id="159" name="テキスト ボックス 158">
            <a:extLst>
              <a:ext uri="{FF2B5EF4-FFF2-40B4-BE49-F238E27FC236}">
                <a16:creationId xmlns:a16="http://schemas.microsoft.com/office/drawing/2014/main" id="{8514FB4E-BACF-B845-EE45-57B132C25804}"/>
              </a:ext>
            </a:extLst>
          </p:cNvPr>
          <p:cNvSpPr txBox="1"/>
          <p:nvPr/>
        </p:nvSpPr>
        <p:spPr>
          <a:xfrm>
            <a:off x="827252" y="3033325"/>
            <a:ext cx="4360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Invoice date</a:t>
            </a:r>
            <a:endParaRPr lang="ja-JP" altLang="en-US" sz="500" dirty="0"/>
          </a:p>
        </p:txBody>
      </p:sp>
      <p:pic>
        <p:nvPicPr>
          <p:cNvPr id="160" name="図 159">
            <a:extLst>
              <a:ext uri="{FF2B5EF4-FFF2-40B4-BE49-F238E27FC236}">
                <a16:creationId xmlns:a16="http://schemas.microsoft.com/office/drawing/2014/main" id="{79D73AF2-4E0B-8496-721E-962725CD97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5036" y="3275417"/>
            <a:ext cx="4799336" cy="281327"/>
          </a:xfrm>
          <a:prstGeom prst="rect">
            <a:avLst/>
          </a:prstGeom>
        </p:spPr>
      </p:pic>
      <p:pic>
        <p:nvPicPr>
          <p:cNvPr id="161" name="図 160">
            <a:extLst>
              <a:ext uri="{FF2B5EF4-FFF2-40B4-BE49-F238E27FC236}">
                <a16:creationId xmlns:a16="http://schemas.microsoft.com/office/drawing/2014/main" id="{1A0B8CC7-187C-142B-590A-C4915ADE72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5035" y="3601224"/>
            <a:ext cx="4799336" cy="281327"/>
          </a:xfrm>
          <a:prstGeom prst="rect">
            <a:avLst/>
          </a:prstGeom>
        </p:spPr>
      </p:pic>
      <p:pic>
        <p:nvPicPr>
          <p:cNvPr id="162" name="図 161">
            <a:extLst>
              <a:ext uri="{FF2B5EF4-FFF2-40B4-BE49-F238E27FC236}">
                <a16:creationId xmlns:a16="http://schemas.microsoft.com/office/drawing/2014/main" id="{0D48736A-EA34-328D-58F6-3A477D8827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6242" y="3938221"/>
            <a:ext cx="4778129" cy="281327"/>
          </a:xfrm>
          <a:prstGeom prst="rect">
            <a:avLst/>
          </a:prstGeom>
        </p:spPr>
      </p:pic>
      <p:pic>
        <p:nvPicPr>
          <p:cNvPr id="163" name="図 162">
            <a:extLst>
              <a:ext uri="{FF2B5EF4-FFF2-40B4-BE49-F238E27FC236}">
                <a16:creationId xmlns:a16="http://schemas.microsoft.com/office/drawing/2014/main" id="{3839449E-7B9C-1292-B211-BB3834CCDA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6241" y="4264028"/>
            <a:ext cx="4778129" cy="281327"/>
          </a:xfrm>
          <a:prstGeom prst="rect">
            <a:avLst/>
          </a:prstGeom>
        </p:spPr>
      </p:pic>
      <p:pic>
        <p:nvPicPr>
          <p:cNvPr id="164" name="図 163">
            <a:extLst>
              <a:ext uri="{FF2B5EF4-FFF2-40B4-BE49-F238E27FC236}">
                <a16:creationId xmlns:a16="http://schemas.microsoft.com/office/drawing/2014/main" id="{9F831FFD-8857-4D6E-4EBB-1127C27BF4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5036" y="4601025"/>
            <a:ext cx="4778129" cy="281327"/>
          </a:xfrm>
          <a:prstGeom prst="rect">
            <a:avLst/>
          </a:prstGeom>
        </p:spPr>
      </p:pic>
      <p:pic>
        <p:nvPicPr>
          <p:cNvPr id="183" name="図 182">
            <a:extLst>
              <a:ext uri="{FF2B5EF4-FFF2-40B4-BE49-F238E27FC236}">
                <a16:creationId xmlns:a16="http://schemas.microsoft.com/office/drawing/2014/main" id="{CD0DFD3B-D0EE-7875-3D96-F08C075301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5035" y="4926833"/>
            <a:ext cx="4778129" cy="165429"/>
          </a:xfrm>
          <a:prstGeom prst="rect">
            <a:avLst/>
          </a:prstGeom>
        </p:spPr>
      </p:pic>
      <p:sp>
        <p:nvSpPr>
          <p:cNvPr id="184" name="テキスト ボックス 183">
            <a:extLst>
              <a:ext uri="{FF2B5EF4-FFF2-40B4-BE49-F238E27FC236}">
                <a16:creationId xmlns:a16="http://schemas.microsoft.com/office/drawing/2014/main" id="{69A279E2-2F68-AD50-AE23-165B379709C7}"/>
              </a:ext>
            </a:extLst>
          </p:cNvPr>
          <p:cNvSpPr txBox="1"/>
          <p:nvPr/>
        </p:nvSpPr>
        <p:spPr>
          <a:xfrm>
            <a:off x="1273532" y="3028902"/>
            <a:ext cx="54224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Invoice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no</a:t>
            </a:r>
            <a:endParaRPr lang="ja-JP" altLang="en-US" sz="500" dirty="0"/>
          </a:p>
        </p:txBody>
      </p:sp>
      <p:sp>
        <p:nvSpPr>
          <p:cNvPr id="188" name="テキスト ボックス 187">
            <a:extLst>
              <a:ext uri="{FF2B5EF4-FFF2-40B4-BE49-F238E27FC236}">
                <a16:creationId xmlns:a16="http://schemas.microsoft.com/office/drawing/2014/main" id="{26975E7E-24D1-E9D9-6740-6FEE36A9C8D7}"/>
              </a:ext>
            </a:extLst>
          </p:cNvPr>
          <p:cNvSpPr txBox="1"/>
          <p:nvPr/>
        </p:nvSpPr>
        <p:spPr>
          <a:xfrm>
            <a:off x="1823533" y="3058572"/>
            <a:ext cx="436076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IV Type</a:t>
            </a:r>
            <a:endParaRPr lang="ja-JP" altLang="en-US" sz="500" dirty="0"/>
          </a:p>
        </p:txBody>
      </p:sp>
      <p:sp>
        <p:nvSpPr>
          <p:cNvPr id="194" name="テキスト ボックス 193">
            <a:extLst>
              <a:ext uri="{FF2B5EF4-FFF2-40B4-BE49-F238E27FC236}">
                <a16:creationId xmlns:a16="http://schemas.microsoft.com/office/drawing/2014/main" id="{47589DE7-2C14-19C6-42C1-CE70714FFDC1}"/>
              </a:ext>
            </a:extLst>
          </p:cNvPr>
          <p:cNvSpPr txBox="1"/>
          <p:nvPr/>
        </p:nvSpPr>
        <p:spPr>
          <a:xfrm>
            <a:off x="2194337" y="3027647"/>
            <a:ext cx="4360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Order no</a:t>
            </a:r>
            <a:endParaRPr lang="ja-JP" altLang="en-US" sz="500" dirty="0"/>
          </a:p>
        </p:txBody>
      </p:sp>
      <p:sp>
        <p:nvSpPr>
          <p:cNvPr id="198" name="テキスト ボックス 197">
            <a:extLst>
              <a:ext uri="{FF2B5EF4-FFF2-40B4-BE49-F238E27FC236}">
                <a16:creationId xmlns:a16="http://schemas.microsoft.com/office/drawing/2014/main" id="{26DB5DB0-8EC5-3A3C-AD52-CB14A8DC9014}"/>
              </a:ext>
            </a:extLst>
          </p:cNvPr>
          <p:cNvSpPr txBox="1"/>
          <p:nvPr/>
        </p:nvSpPr>
        <p:spPr>
          <a:xfrm>
            <a:off x="2596090" y="3024246"/>
            <a:ext cx="50573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Customer code</a:t>
            </a:r>
            <a:endParaRPr lang="ja-JP" altLang="en-US" sz="500" dirty="0"/>
          </a:p>
        </p:txBody>
      </p:sp>
      <p:sp>
        <p:nvSpPr>
          <p:cNvPr id="199" name="テキスト ボックス 198">
            <a:extLst>
              <a:ext uri="{FF2B5EF4-FFF2-40B4-BE49-F238E27FC236}">
                <a16:creationId xmlns:a16="http://schemas.microsoft.com/office/drawing/2014/main" id="{BD077DC2-927B-F435-09F6-F4B054A9BD2E}"/>
              </a:ext>
            </a:extLst>
          </p:cNvPr>
          <p:cNvSpPr txBox="1"/>
          <p:nvPr/>
        </p:nvSpPr>
        <p:spPr>
          <a:xfrm>
            <a:off x="3016238" y="3051762"/>
            <a:ext cx="82696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Customer name</a:t>
            </a:r>
            <a:endParaRPr lang="ja-JP" altLang="en-US" sz="500" dirty="0"/>
          </a:p>
        </p:txBody>
      </p:sp>
      <p:pic>
        <p:nvPicPr>
          <p:cNvPr id="202" name="図 201">
            <a:extLst>
              <a:ext uri="{FF2B5EF4-FFF2-40B4-BE49-F238E27FC236}">
                <a16:creationId xmlns:a16="http://schemas.microsoft.com/office/drawing/2014/main" id="{C8FC48CA-EE70-9B75-C9E4-69F6E79D23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8736" y="3024246"/>
            <a:ext cx="196504" cy="187920"/>
          </a:xfrm>
          <a:prstGeom prst="rect">
            <a:avLst/>
          </a:prstGeom>
        </p:spPr>
      </p:pic>
      <p:pic>
        <p:nvPicPr>
          <p:cNvPr id="293" name="図 292">
            <a:extLst>
              <a:ext uri="{FF2B5EF4-FFF2-40B4-BE49-F238E27FC236}">
                <a16:creationId xmlns:a16="http://schemas.microsoft.com/office/drawing/2014/main" id="{C431C801-EFE2-7BD8-7E04-14CB3B54AF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6200" y="3024246"/>
            <a:ext cx="434757" cy="187920"/>
          </a:xfrm>
          <a:prstGeom prst="rect">
            <a:avLst/>
          </a:prstGeom>
        </p:spPr>
      </p:pic>
      <p:pic>
        <p:nvPicPr>
          <p:cNvPr id="294" name="図 293">
            <a:extLst>
              <a:ext uri="{FF2B5EF4-FFF2-40B4-BE49-F238E27FC236}">
                <a16:creationId xmlns:a16="http://schemas.microsoft.com/office/drawing/2014/main" id="{44E63DC6-2E81-CAB0-4EB7-28F46EDFC7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017" y="3033325"/>
            <a:ext cx="227584" cy="187920"/>
          </a:xfrm>
          <a:prstGeom prst="rect">
            <a:avLst/>
          </a:prstGeom>
        </p:spPr>
      </p:pic>
      <p:sp>
        <p:nvSpPr>
          <p:cNvPr id="295" name="テキスト ボックス 294">
            <a:extLst>
              <a:ext uri="{FF2B5EF4-FFF2-40B4-BE49-F238E27FC236}">
                <a16:creationId xmlns:a16="http://schemas.microsoft.com/office/drawing/2014/main" id="{44DBE67A-AB1D-2F88-2172-83E03A633197}"/>
              </a:ext>
            </a:extLst>
          </p:cNvPr>
          <p:cNvSpPr txBox="1"/>
          <p:nvPr/>
        </p:nvSpPr>
        <p:spPr>
          <a:xfrm>
            <a:off x="4313059" y="3067472"/>
            <a:ext cx="48670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Route</a:t>
            </a:r>
            <a:endParaRPr lang="ja-JP" altLang="en-US" sz="500" dirty="0"/>
          </a:p>
        </p:txBody>
      </p:sp>
      <p:sp>
        <p:nvSpPr>
          <p:cNvPr id="296" name="テキスト ボックス 295">
            <a:extLst>
              <a:ext uri="{FF2B5EF4-FFF2-40B4-BE49-F238E27FC236}">
                <a16:creationId xmlns:a16="http://schemas.microsoft.com/office/drawing/2014/main" id="{F7ECEB5C-FADD-B4C2-E004-6BA9B694363A}"/>
              </a:ext>
            </a:extLst>
          </p:cNvPr>
          <p:cNvSpPr txBox="1"/>
          <p:nvPr/>
        </p:nvSpPr>
        <p:spPr>
          <a:xfrm>
            <a:off x="4722601" y="3064557"/>
            <a:ext cx="48670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Type</a:t>
            </a:r>
            <a:endParaRPr lang="ja-JP" altLang="en-US" sz="500" dirty="0"/>
          </a:p>
        </p:txBody>
      </p:sp>
      <p:sp>
        <p:nvSpPr>
          <p:cNvPr id="297" name="テキスト ボックス 296">
            <a:extLst>
              <a:ext uri="{FF2B5EF4-FFF2-40B4-BE49-F238E27FC236}">
                <a16:creationId xmlns:a16="http://schemas.microsoft.com/office/drawing/2014/main" id="{8D25BF7C-47C5-9530-C255-625A8F3F122D}"/>
              </a:ext>
            </a:extLst>
          </p:cNvPr>
          <p:cNvSpPr txBox="1"/>
          <p:nvPr/>
        </p:nvSpPr>
        <p:spPr>
          <a:xfrm>
            <a:off x="5063623" y="3064929"/>
            <a:ext cx="48670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Status</a:t>
            </a:r>
            <a:endParaRPr lang="ja-JP" altLang="en-US" sz="500" dirty="0"/>
          </a:p>
        </p:txBody>
      </p:sp>
      <p:pic>
        <p:nvPicPr>
          <p:cNvPr id="298" name="図 297">
            <a:extLst>
              <a:ext uri="{FF2B5EF4-FFF2-40B4-BE49-F238E27FC236}">
                <a16:creationId xmlns:a16="http://schemas.microsoft.com/office/drawing/2014/main" id="{86A37653-76B7-CBB8-D0A9-5F1320A40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878" y="2576805"/>
            <a:ext cx="1455971" cy="140839"/>
          </a:xfrm>
          <a:prstGeom prst="rect">
            <a:avLst/>
          </a:prstGeom>
        </p:spPr>
      </p:pic>
      <p:pic>
        <p:nvPicPr>
          <p:cNvPr id="299" name="図 298">
            <a:extLst>
              <a:ext uri="{FF2B5EF4-FFF2-40B4-BE49-F238E27FC236}">
                <a16:creationId xmlns:a16="http://schemas.microsoft.com/office/drawing/2014/main" id="{2A4F20A3-D2AC-ED32-8A85-B965579048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549" y="2556459"/>
            <a:ext cx="436077" cy="208108"/>
          </a:xfrm>
          <a:prstGeom prst="rect">
            <a:avLst/>
          </a:prstGeom>
        </p:spPr>
      </p:pic>
      <p:sp>
        <p:nvSpPr>
          <p:cNvPr id="300" name="テキスト ボックス 299">
            <a:extLst>
              <a:ext uri="{FF2B5EF4-FFF2-40B4-BE49-F238E27FC236}">
                <a16:creationId xmlns:a16="http://schemas.microsoft.com/office/drawing/2014/main" id="{64CEC193-2968-7012-5E2B-C770F096689B}"/>
              </a:ext>
            </a:extLst>
          </p:cNvPr>
          <p:cNvSpPr txBox="1"/>
          <p:nvPr/>
        </p:nvSpPr>
        <p:spPr>
          <a:xfrm>
            <a:off x="539180" y="2555226"/>
            <a:ext cx="62992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Josefin Sans" panose="020B0604020202020204" pitchFamily="2" charset="0"/>
              </a:rPr>
              <a:t>Invoice no</a:t>
            </a:r>
            <a:endParaRPr lang="ja-JP" altLang="en-US" sz="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01" name="図 300">
            <a:extLst>
              <a:ext uri="{FF2B5EF4-FFF2-40B4-BE49-F238E27FC236}">
                <a16:creationId xmlns:a16="http://schemas.microsoft.com/office/drawing/2014/main" id="{676365B8-AAC4-9F10-E01B-2C2EF64CD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1785" y="2582590"/>
            <a:ext cx="561733" cy="216480"/>
          </a:xfrm>
          <a:prstGeom prst="rect">
            <a:avLst/>
          </a:prstGeom>
        </p:spPr>
      </p:pic>
      <p:sp>
        <p:nvSpPr>
          <p:cNvPr id="302" name="テキスト ボックス 301">
            <a:extLst>
              <a:ext uri="{FF2B5EF4-FFF2-40B4-BE49-F238E27FC236}">
                <a16:creationId xmlns:a16="http://schemas.microsoft.com/office/drawing/2014/main" id="{3DE1641F-60DD-7236-17C4-505079C111DB}"/>
              </a:ext>
            </a:extLst>
          </p:cNvPr>
          <p:cNvSpPr txBox="1"/>
          <p:nvPr/>
        </p:nvSpPr>
        <p:spPr>
          <a:xfrm>
            <a:off x="2480906" y="2578651"/>
            <a:ext cx="62992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Josefin Sans" panose="020B0604020202020204" pitchFamily="2" charset="0"/>
              </a:rPr>
              <a:t>Customer</a:t>
            </a:r>
            <a:endParaRPr lang="ja-JP" altLang="en-US" sz="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3" name="楕円 302">
            <a:extLst>
              <a:ext uri="{FF2B5EF4-FFF2-40B4-BE49-F238E27FC236}">
                <a16:creationId xmlns:a16="http://schemas.microsoft.com/office/drawing/2014/main" id="{F937DF1A-A7B8-5BA0-E8CA-C55E77AA57E6}"/>
              </a:ext>
            </a:extLst>
          </p:cNvPr>
          <p:cNvSpPr/>
          <p:nvPr/>
        </p:nvSpPr>
        <p:spPr>
          <a:xfrm flipV="1">
            <a:off x="6217980" y="3328053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304" name="楕円 303">
            <a:extLst>
              <a:ext uri="{FF2B5EF4-FFF2-40B4-BE49-F238E27FC236}">
                <a16:creationId xmlns:a16="http://schemas.microsoft.com/office/drawing/2014/main" id="{3DDEB7EB-2649-646D-A0FC-ADE20135BDEF}"/>
              </a:ext>
            </a:extLst>
          </p:cNvPr>
          <p:cNvSpPr/>
          <p:nvPr/>
        </p:nvSpPr>
        <p:spPr>
          <a:xfrm flipV="1">
            <a:off x="6217980" y="3398225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305" name="楕円 304">
            <a:extLst>
              <a:ext uri="{FF2B5EF4-FFF2-40B4-BE49-F238E27FC236}">
                <a16:creationId xmlns:a16="http://schemas.microsoft.com/office/drawing/2014/main" id="{0D41FAA4-0615-3CF3-3A1C-2F96CD1561D5}"/>
              </a:ext>
            </a:extLst>
          </p:cNvPr>
          <p:cNvSpPr/>
          <p:nvPr/>
        </p:nvSpPr>
        <p:spPr>
          <a:xfrm flipV="1">
            <a:off x="6217980" y="3466592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306" name="楕円 305">
            <a:extLst>
              <a:ext uri="{FF2B5EF4-FFF2-40B4-BE49-F238E27FC236}">
                <a16:creationId xmlns:a16="http://schemas.microsoft.com/office/drawing/2014/main" id="{1400AF67-C408-66BC-3C24-A5429AD56196}"/>
              </a:ext>
            </a:extLst>
          </p:cNvPr>
          <p:cNvSpPr/>
          <p:nvPr/>
        </p:nvSpPr>
        <p:spPr>
          <a:xfrm flipV="1">
            <a:off x="6218587" y="3646746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307" name="楕円 306">
            <a:extLst>
              <a:ext uri="{FF2B5EF4-FFF2-40B4-BE49-F238E27FC236}">
                <a16:creationId xmlns:a16="http://schemas.microsoft.com/office/drawing/2014/main" id="{42494A1C-70F8-9233-C718-CF382AC0EAB1}"/>
              </a:ext>
            </a:extLst>
          </p:cNvPr>
          <p:cNvSpPr/>
          <p:nvPr/>
        </p:nvSpPr>
        <p:spPr>
          <a:xfrm flipV="1">
            <a:off x="6218587" y="3716918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308" name="楕円 307">
            <a:extLst>
              <a:ext uri="{FF2B5EF4-FFF2-40B4-BE49-F238E27FC236}">
                <a16:creationId xmlns:a16="http://schemas.microsoft.com/office/drawing/2014/main" id="{DF08F844-C26A-6CB5-2AB6-2A6906245F69}"/>
              </a:ext>
            </a:extLst>
          </p:cNvPr>
          <p:cNvSpPr/>
          <p:nvPr/>
        </p:nvSpPr>
        <p:spPr>
          <a:xfrm flipV="1">
            <a:off x="6218587" y="3785285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309" name="楕円 308">
            <a:extLst>
              <a:ext uri="{FF2B5EF4-FFF2-40B4-BE49-F238E27FC236}">
                <a16:creationId xmlns:a16="http://schemas.microsoft.com/office/drawing/2014/main" id="{561190B3-6109-2911-1039-998E3DE25902}"/>
              </a:ext>
            </a:extLst>
          </p:cNvPr>
          <p:cNvSpPr/>
          <p:nvPr/>
        </p:nvSpPr>
        <p:spPr>
          <a:xfrm flipV="1">
            <a:off x="6217980" y="3998597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310" name="楕円 309">
            <a:extLst>
              <a:ext uri="{FF2B5EF4-FFF2-40B4-BE49-F238E27FC236}">
                <a16:creationId xmlns:a16="http://schemas.microsoft.com/office/drawing/2014/main" id="{66E3A4CC-DDDF-369B-22BC-0171B80820BF}"/>
              </a:ext>
            </a:extLst>
          </p:cNvPr>
          <p:cNvSpPr/>
          <p:nvPr/>
        </p:nvSpPr>
        <p:spPr>
          <a:xfrm flipV="1">
            <a:off x="6217980" y="4068769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311" name="楕円 310">
            <a:extLst>
              <a:ext uri="{FF2B5EF4-FFF2-40B4-BE49-F238E27FC236}">
                <a16:creationId xmlns:a16="http://schemas.microsoft.com/office/drawing/2014/main" id="{875EA637-2F3D-DFF2-4FC7-494C795A0CB0}"/>
              </a:ext>
            </a:extLst>
          </p:cNvPr>
          <p:cNvSpPr/>
          <p:nvPr/>
        </p:nvSpPr>
        <p:spPr>
          <a:xfrm flipV="1">
            <a:off x="6217980" y="4137136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312" name="楕円 311">
            <a:extLst>
              <a:ext uri="{FF2B5EF4-FFF2-40B4-BE49-F238E27FC236}">
                <a16:creationId xmlns:a16="http://schemas.microsoft.com/office/drawing/2014/main" id="{A9DF3112-F68D-79C2-9A30-454FE030864D}"/>
              </a:ext>
            </a:extLst>
          </p:cNvPr>
          <p:cNvSpPr/>
          <p:nvPr/>
        </p:nvSpPr>
        <p:spPr>
          <a:xfrm flipV="1">
            <a:off x="6217980" y="4320175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313" name="楕円 312">
            <a:extLst>
              <a:ext uri="{FF2B5EF4-FFF2-40B4-BE49-F238E27FC236}">
                <a16:creationId xmlns:a16="http://schemas.microsoft.com/office/drawing/2014/main" id="{49FC24EE-3FB3-76B1-5EF5-FACE651422EB}"/>
              </a:ext>
            </a:extLst>
          </p:cNvPr>
          <p:cNvSpPr/>
          <p:nvPr/>
        </p:nvSpPr>
        <p:spPr>
          <a:xfrm flipV="1">
            <a:off x="6217980" y="4390347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314" name="楕円 313">
            <a:extLst>
              <a:ext uri="{FF2B5EF4-FFF2-40B4-BE49-F238E27FC236}">
                <a16:creationId xmlns:a16="http://schemas.microsoft.com/office/drawing/2014/main" id="{8BF638E2-7188-6BCF-2285-4251F168D10F}"/>
              </a:ext>
            </a:extLst>
          </p:cNvPr>
          <p:cNvSpPr/>
          <p:nvPr/>
        </p:nvSpPr>
        <p:spPr>
          <a:xfrm flipV="1">
            <a:off x="6217980" y="4458714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315" name="楕円 314">
            <a:extLst>
              <a:ext uri="{FF2B5EF4-FFF2-40B4-BE49-F238E27FC236}">
                <a16:creationId xmlns:a16="http://schemas.microsoft.com/office/drawing/2014/main" id="{802F1A6D-F757-F884-82A6-DD57B42BF3BF}"/>
              </a:ext>
            </a:extLst>
          </p:cNvPr>
          <p:cNvSpPr/>
          <p:nvPr/>
        </p:nvSpPr>
        <p:spPr>
          <a:xfrm flipV="1">
            <a:off x="6216553" y="4654197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316" name="楕円 315">
            <a:extLst>
              <a:ext uri="{FF2B5EF4-FFF2-40B4-BE49-F238E27FC236}">
                <a16:creationId xmlns:a16="http://schemas.microsoft.com/office/drawing/2014/main" id="{1A6FD2D0-5341-FE02-B3FC-57542CF55B1B}"/>
              </a:ext>
            </a:extLst>
          </p:cNvPr>
          <p:cNvSpPr/>
          <p:nvPr/>
        </p:nvSpPr>
        <p:spPr>
          <a:xfrm flipV="1">
            <a:off x="6216553" y="4724369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317" name="楕円 316">
            <a:extLst>
              <a:ext uri="{FF2B5EF4-FFF2-40B4-BE49-F238E27FC236}">
                <a16:creationId xmlns:a16="http://schemas.microsoft.com/office/drawing/2014/main" id="{4C8CDDE6-E47F-84B1-F75E-9D7463B87C1D}"/>
              </a:ext>
            </a:extLst>
          </p:cNvPr>
          <p:cNvSpPr/>
          <p:nvPr/>
        </p:nvSpPr>
        <p:spPr>
          <a:xfrm flipV="1">
            <a:off x="6216553" y="4792736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318" name="楕円 317">
            <a:extLst>
              <a:ext uri="{FF2B5EF4-FFF2-40B4-BE49-F238E27FC236}">
                <a16:creationId xmlns:a16="http://schemas.microsoft.com/office/drawing/2014/main" id="{C7F6946A-AF4A-4BA7-495B-29702D521914}"/>
              </a:ext>
            </a:extLst>
          </p:cNvPr>
          <p:cNvSpPr/>
          <p:nvPr/>
        </p:nvSpPr>
        <p:spPr>
          <a:xfrm flipV="1">
            <a:off x="6216084" y="4961852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319" name="楕円 318">
            <a:extLst>
              <a:ext uri="{FF2B5EF4-FFF2-40B4-BE49-F238E27FC236}">
                <a16:creationId xmlns:a16="http://schemas.microsoft.com/office/drawing/2014/main" id="{679C9B29-79CC-05AC-9784-5D4E8B6CCEC8}"/>
              </a:ext>
            </a:extLst>
          </p:cNvPr>
          <p:cNvSpPr/>
          <p:nvPr/>
        </p:nvSpPr>
        <p:spPr>
          <a:xfrm flipV="1">
            <a:off x="6216084" y="5032024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pic>
        <p:nvPicPr>
          <p:cNvPr id="320" name="図 319">
            <a:extLst>
              <a:ext uri="{FF2B5EF4-FFF2-40B4-BE49-F238E27FC236}">
                <a16:creationId xmlns:a16="http://schemas.microsoft.com/office/drawing/2014/main" id="{739B9C45-F6C9-12BD-67E6-E65C05621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414" y="2559908"/>
            <a:ext cx="436077" cy="182439"/>
          </a:xfrm>
          <a:prstGeom prst="rect">
            <a:avLst/>
          </a:prstGeom>
        </p:spPr>
      </p:pic>
      <p:sp>
        <p:nvSpPr>
          <p:cNvPr id="321" name="テキスト ボックス 320">
            <a:extLst>
              <a:ext uri="{FF2B5EF4-FFF2-40B4-BE49-F238E27FC236}">
                <a16:creationId xmlns:a16="http://schemas.microsoft.com/office/drawing/2014/main" id="{CBD6C30F-EFE2-ACDF-87FD-1CEAA74764A4}"/>
              </a:ext>
            </a:extLst>
          </p:cNvPr>
          <p:cNvSpPr txBox="1"/>
          <p:nvPr/>
        </p:nvSpPr>
        <p:spPr>
          <a:xfrm>
            <a:off x="5552321" y="2565195"/>
            <a:ext cx="43607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0" i="0" dirty="0">
                <a:solidFill>
                  <a:schemeClr val="bg1"/>
                </a:solidFill>
                <a:effectLst/>
                <a:latin typeface="Josefin Sans" panose="020B0604020202020204" pitchFamily="2" charset="0"/>
              </a:rPr>
              <a:t>Import</a:t>
            </a:r>
            <a:endParaRPr lang="ja-JP" altLang="en-US" sz="500" dirty="0">
              <a:solidFill>
                <a:schemeClr val="bg1"/>
              </a:solidFill>
            </a:endParaRPr>
          </a:p>
        </p:txBody>
      </p:sp>
      <p:pic>
        <p:nvPicPr>
          <p:cNvPr id="322" name="図 321">
            <a:extLst>
              <a:ext uri="{FF2B5EF4-FFF2-40B4-BE49-F238E27FC236}">
                <a16:creationId xmlns:a16="http://schemas.microsoft.com/office/drawing/2014/main" id="{1FD8C033-439A-3C91-1BDC-4B8D16A5EC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0379" y="3319554"/>
            <a:ext cx="311037" cy="227620"/>
          </a:xfrm>
          <a:prstGeom prst="rect">
            <a:avLst/>
          </a:prstGeom>
        </p:spPr>
      </p:pic>
      <p:pic>
        <p:nvPicPr>
          <p:cNvPr id="323" name="図 322">
            <a:extLst>
              <a:ext uri="{FF2B5EF4-FFF2-40B4-BE49-F238E27FC236}">
                <a16:creationId xmlns:a16="http://schemas.microsoft.com/office/drawing/2014/main" id="{3A9A2FD6-E3C4-550F-2F0F-94533BCB5C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813" y="3642157"/>
            <a:ext cx="295548" cy="220999"/>
          </a:xfrm>
          <a:prstGeom prst="rect">
            <a:avLst/>
          </a:prstGeom>
        </p:spPr>
      </p:pic>
      <p:pic>
        <p:nvPicPr>
          <p:cNvPr id="324" name="図 323">
            <a:extLst>
              <a:ext uri="{FF2B5EF4-FFF2-40B4-BE49-F238E27FC236}">
                <a16:creationId xmlns:a16="http://schemas.microsoft.com/office/drawing/2014/main" id="{20AC3DB7-74B9-7DC2-B7DD-D69F6A9355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3535" y="3962824"/>
            <a:ext cx="311037" cy="227620"/>
          </a:xfrm>
          <a:prstGeom prst="rect">
            <a:avLst/>
          </a:prstGeom>
        </p:spPr>
      </p:pic>
      <p:pic>
        <p:nvPicPr>
          <p:cNvPr id="325" name="図 324">
            <a:extLst>
              <a:ext uri="{FF2B5EF4-FFF2-40B4-BE49-F238E27FC236}">
                <a16:creationId xmlns:a16="http://schemas.microsoft.com/office/drawing/2014/main" id="{3DD7FAFA-AB72-1893-AF96-E95F6DC7A5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9969" y="4285427"/>
            <a:ext cx="295548" cy="220999"/>
          </a:xfrm>
          <a:prstGeom prst="rect">
            <a:avLst/>
          </a:prstGeom>
        </p:spPr>
      </p:pic>
      <p:pic>
        <p:nvPicPr>
          <p:cNvPr id="326" name="図 325">
            <a:extLst>
              <a:ext uri="{FF2B5EF4-FFF2-40B4-BE49-F238E27FC236}">
                <a16:creationId xmlns:a16="http://schemas.microsoft.com/office/drawing/2014/main" id="{533CCD06-3A6B-9BB9-42CB-7A4970660B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900" y="4640333"/>
            <a:ext cx="311037" cy="227620"/>
          </a:xfrm>
          <a:prstGeom prst="rect">
            <a:avLst/>
          </a:prstGeom>
        </p:spPr>
      </p:pic>
      <p:pic>
        <p:nvPicPr>
          <p:cNvPr id="327" name="図 326">
            <a:extLst>
              <a:ext uri="{FF2B5EF4-FFF2-40B4-BE49-F238E27FC236}">
                <a16:creationId xmlns:a16="http://schemas.microsoft.com/office/drawing/2014/main" id="{121C671D-1B05-116E-D22E-079C631EF8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2334" y="4962937"/>
            <a:ext cx="295548" cy="137272"/>
          </a:xfrm>
          <a:prstGeom prst="rect">
            <a:avLst/>
          </a:prstGeom>
        </p:spPr>
      </p:pic>
      <p:pic>
        <p:nvPicPr>
          <p:cNvPr id="328" name="図 327">
            <a:extLst>
              <a:ext uri="{FF2B5EF4-FFF2-40B4-BE49-F238E27FC236}">
                <a16:creationId xmlns:a16="http://schemas.microsoft.com/office/drawing/2014/main" id="{E7097A5D-34A9-DF81-9F75-F0C84433A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872" y="2559861"/>
            <a:ext cx="388008" cy="182439"/>
          </a:xfrm>
          <a:prstGeom prst="rect">
            <a:avLst/>
          </a:prstGeom>
        </p:spPr>
      </p:pic>
      <p:sp>
        <p:nvSpPr>
          <p:cNvPr id="329" name="テキスト ボックス 328">
            <a:extLst>
              <a:ext uri="{FF2B5EF4-FFF2-40B4-BE49-F238E27FC236}">
                <a16:creationId xmlns:a16="http://schemas.microsoft.com/office/drawing/2014/main" id="{0673B9A8-D610-72B4-53AD-B51ABD4141FA}"/>
              </a:ext>
            </a:extLst>
          </p:cNvPr>
          <p:cNvSpPr txBox="1"/>
          <p:nvPr/>
        </p:nvSpPr>
        <p:spPr>
          <a:xfrm>
            <a:off x="5980296" y="2565148"/>
            <a:ext cx="436077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0" i="0" dirty="0">
                <a:solidFill>
                  <a:schemeClr val="bg1"/>
                </a:solidFill>
                <a:effectLst/>
                <a:latin typeface="Josefin Sans" panose="020B0604020202020204" pitchFamily="2" charset="0"/>
              </a:rPr>
              <a:t>Delete</a:t>
            </a:r>
            <a:endParaRPr lang="ja-JP" altLang="en-US" sz="500" dirty="0">
              <a:solidFill>
                <a:schemeClr val="bg1"/>
              </a:solidFill>
            </a:endParaRPr>
          </a:p>
        </p:txBody>
      </p:sp>
      <p:sp>
        <p:nvSpPr>
          <p:cNvPr id="330" name="テキスト ボックス 329">
            <a:extLst>
              <a:ext uri="{FF2B5EF4-FFF2-40B4-BE49-F238E27FC236}">
                <a16:creationId xmlns:a16="http://schemas.microsoft.com/office/drawing/2014/main" id="{87760E29-526C-B9D4-F91F-FFA6A96FA013}"/>
              </a:ext>
            </a:extLst>
          </p:cNvPr>
          <p:cNvSpPr txBox="1"/>
          <p:nvPr/>
        </p:nvSpPr>
        <p:spPr>
          <a:xfrm>
            <a:off x="5474696" y="3059810"/>
            <a:ext cx="48670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Short Ship</a:t>
            </a:r>
            <a:endParaRPr lang="ja-JP" altLang="en-US" sz="500" dirty="0"/>
          </a:p>
        </p:txBody>
      </p:sp>
      <p:sp>
        <p:nvSpPr>
          <p:cNvPr id="331" name="テキスト ボックス 330">
            <a:extLst>
              <a:ext uri="{FF2B5EF4-FFF2-40B4-BE49-F238E27FC236}">
                <a16:creationId xmlns:a16="http://schemas.microsoft.com/office/drawing/2014/main" id="{38676919-7468-7E81-26F4-B18325A72C0F}"/>
              </a:ext>
            </a:extLst>
          </p:cNvPr>
          <p:cNvSpPr txBox="1"/>
          <p:nvPr/>
        </p:nvSpPr>
        <p:spPr>
          <a:xfrm>
            <a:off x="5793542" y="3064557"/>
            <a:ext cx="48670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Photo</a:t>
            </a:r>
            <a:endParaRPr lang="ja-JP" altLang="en-US" sz="500" dirty="0"/>
          </a:p>
        </p:txBody>
      </p:sp>
      <p:pic>
        <p:nvPicPr>
          <p:cNvPr id="332" name="図 331">
            <a:extLst>
              <a:ext uri="{FF2B5EF4-FFF2-40B4-BE49-F238E27FC236}">
                <a16:creationId xmlns:a16="http://schemas.microsoft.com/office/drawing/2014/main" id="{AAF91F12-6DA5-1E1B-547D-6AAC48282C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257" y="3061279"/>
            <a:ext cx="5342778" cy="182896"/>
          </a:xfrm>
          <a:prstGeom prst="rect">
            <a:avLst/>
          </a:prstGeom>
        </p:spPr>
      </p:pic>
      <p:pic>
        <p:nvPicPr>
          <p:cNvPr id="334" name="図 333">
            <a:extLst>
              <a:ext uri="{FF2B5EF4-FFF2-40B4-BE49-F238E27FC236}">
                <a16:creationId xmlns:a16="http://schemas.microsoft.com/office/drawing/2014/main" id="{0A088F63-4310-FEAD-8363-8746F5815E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077" y="2303018"/>
            <a:ext cx="3702152" cy="462582"/>
          </a:xfrm>
          <a:prstGeom prst="rect">
            <a:avLst/>
          </a:prstGeom>
        </p:spPr>
      </p:pic>
      <p:sp>
        <p:nvSpPr>
          <p:cNvPr id="335" name="テキスト ボックス 334">
            <a:extLst>
              <a:ext uri="{FF2B5EF4-FFF2-40B4-BE49-F238E27FC236}">
                <a16:creationId xmlns:a16="http://schemas.microsoft.com/office/drawing/2014/main" id="{92CDCCAD-D04B-6266-D233-94C2D83D07F4}"/>
              </a:ext>
            </a:extLst>
          </p:cNvPr>
          <p:cNvSpPr txBox="1"/>
          <p:nvPr/>
        </p:nvSpPr>
        <p:spPr>
          <a:xfrm>
            <a:off x="604865" y="2329823"/>
            <a:ext cx="1193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Contract No. (PC No.)</a:t>
            </a:r>
            <a:endParaRPr kumimoji="1" lang="ja-JP" altLang="en-US" sz="600" dirty="0"/>
          </a:p>
        </p:txBody>
      </p:sp>
      <p:sp>
        <p:nvSpPr>
          <p:cNvPr id="336" name="正方形/長方形 335">
            <a:extLst>
              <a:ext uri="{FF2B5EF4-FFF2-40B4-BE49-F238E27FC236}">
                <a16:creationId xmlns:a16="http://schemas.microsoft.com/office/drawing/2014/main" id="{899DD80E-2B3D-3D3A-A280-DDC2052BE543}"/>
              </a:ext>
            </a:extLst>
          </p:cNvPr>
          <p:cNvSpPr/>
          <p:nvPr/>
        </p:nvSpPr>
        <p:spPr>
          <a:xfrm>
            <a:off x="1531514" y="2336340"/>
            <a:ext cx="929264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337" name="テキスト ボックス 336">
            <a:extLst>
              <a:ext uri="{FF2B5EF4-FFF2-40B4-BE49-F238E27FC236}">
                <a16:creationId xmlns:a16="http://schemas.microsoft.com/office/drawing/2014/main" id="{6DAEDC85-77BF-7BB3-B4EB-C314F834C0EB}"/>
              </a:ext>
            </a:extLst>
          </p:cNvPr>
          <p:cNvSpPr txBox="1"/>
          <p:nvPr/>
        </p:nvSpPr>
        <p:spPr>
          <a:xfrm>
            <a:off x="2521365" y="2324515"/>
            <a:ext cx="1193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Control No. (PC No.)</a:t>
            </a:r>
            <a:endParaRPr kumimoji="1" lang="ja-JP" altLang="en-US" sz="600" dirty="0"/>
          </a:p>
        </p:txBody>
      </p:sp>
      <p:sp>
        <p:nvSpPr>
          <p:cNvPr id="338" name="正方形/長方形 337">
            <a:extLst>
              <a:ext uri="{FF2B5EF4-FFF2-40B4-BE49-F238E27FC236}">
                <a16:creationId xmlns:a16="http://schemas.microsoft.com/office/drawing/2014/main" id="{A187F872-D425-080B-CFDA-827870A67BF5}"/>
              </a:ext>
            </a:extLst>
          </p:cNvPr>
          <p:cNvSpPr/>
          <p:nvPr/>
        </p:nvSpPr>
        <p:spPr>
          <a:xfrm>
            <a:off x="3448014" y="2331032"/>
            <a:ext cx="929264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339" name="テキスト ボックス 338">
            <a:extLst>
              <a:ext uri="{FF2B5EF4-FFF2-40B4-BE49-F238E27FC236}">
                <a16:creationId xmlns:a16="http://schemas.microsoft.com/office/drawing/2014/main" id="{680FF46D-7B48-3676-F23D-FD03E3C2F770}"/>
              </a:ext>
            </a:extLst>
          </p:cNvPr>
          <p:cNvSpPr txBox="1"/>
          <p:nvPr/>
        </p:nvSpPr>
        <p:spPr>
          <a:xfrm>
            <a:off x="604865" y="2536078"/>
            <a:ext cx="1193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Part No.</a:t>
            </a:r>
            <a:endParaRPr kumimoji="1" lang="ja-JP" altLang="en-US" sz="600" dirty="0"/>
          </a:p>
        </p:txBody>
      </p:sp>
      <p:sp>
        <p:nvSpPr>
          <p:cNvPr id="340" name="正方形/長方形 339">
            <a:extLst>
              <a:ext uri="{FF2B5EF4-FFF2-40B4-BE49-F238E27FC236}">
                <a16:creationId xmlns:a16="http://schemas.microsoft.com/office/drawing/2014/main" id="{3002B94B-D6AC-7D19-DE85-365064AD6934}"/>
              </a:ext>
            </a:extLst>
          </p:cNvPr>
          <p:cNvSpPr/>
          <p:nvPr/>
        </p:nvSpPr>
        <p:spPr>
          <a:xfrm>
            <a:off x="1531514" y="2542595"/>
            <a:ext cx="929264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341" name="テキスト ボックス 340">
            <a:extLst>
              <a:ext uri="{FF2B5EF4-FFF2-40B4-BE49-F238E27FC236}">
                <a16:creationId xmlns:a16="http://schemas.microsoft.com/office/drawing/2014/main" id="{D6B62A0A-5460-CAA2-7C46-5D3E1450A796}"/>
              </a:ext>
            </a:extLst>
          </p:cNvPr>
          <p:cNvSpPr txBox="1"/>
          <p:nvPr/>
        </p:nvSpPr>
        <p:spPr>
          <a:xfrm>
            <a:off x="2521365" y="2536078"/>
            <a:ext cx="1193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Packing date</a:t>
            </a:r>
            <a:endParaRPr kumimoji="1" lang="ja-JP" altLang="en-US" sz="600" dirty="0"/>
          </a:p>
        </p:txBody>
      </p:sp>
      <p:sp>
        <p:nvSpPr>
          <p:cNvPr id="342" name="正方形/長方形 341">
            <a:extLst>
              <a:ext uri="{FF2B5EF4-FFF2-40B4-BE49-F238E27FC236}">
                <a16:creationId xmlns:a16="http://schemas.microsoft.com/office/drawing/2014/main" id="{8C75A373-B0E0-9B31-141E-9B828AC9D39E}"/>
              </a:ext>
            </a:extLst>
          </p:cNvPr>
          <p:cNvSpPr/>
          <p:nvPr/>
        </p:nvSpPr>
        <p:spPr>
          <a:xfrm>
            <a:off x="3448014" y="2542595"/>
            <a:ext cx="929264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343" name="テキスト ボックス 342">
            <a:extLst>
              <a:ext uri="{FF2B5EF4-FFF2-40B4-BE49-F238E27FC236}">
                <a16:creationId xmlns:a16="http://schemas.microsoft.com/office/drawing/2014/main" id="{C27EBD58-EB6F-9EF8-B263-5D255E0B8035}"/>
              </a:ext>
            </a:extLst>
          </p:cNvPr>
          <p:cNvSpPr txBox="1"/>
          <p:nvPr/>
        </p:nvSpPr>
        <p:spPr>
          <a:xfrm>
            <a:off x="4377278" y="2330277"/>
            <a:ext cx="7185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Status</a:t>
            </a:r>
            <a:endParaRPr kumimoji="1" lang="ja-JP" altLang="en-US" sz="600" dirty="0"/>
          </a:p>
        </p:txBody>
      </p:sp>
      <p:sp>
        <p:nvSpPr>
          <p:cNvPr id="344" name="正方形/長方形 343">
            <a:extLst>
              <a:ext uri="{FF2B5EF4-FFF2-40B4-BE49-F238E27FC236}">
                <a16:creationId xmlns:a16="http://schemas.microsoft.com/office/drawing/2014/main" id="{520544AB-FDBE-F71F-D4E1-CDA0C14DA8CD}"/>
              </a:ext>
            </a:extLst>
          </p:cNvPr>
          <p:cNvSpPr/>
          <p:nvPr/>
        </p:nvSpPr>
        <p:spPr>
          <a:xfrm>
            <a:off x="5103896" y="2336794"/>
            <a:ext cx="508161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graphicFrame>
        <p:nvGraphicFramePr>
          <p:cNvPr id="348" name="オブジェクト 347">
            <a:extLst>
              <a:ext uri="{FF2B5EF4-FFF2-40B4-BE49-F238E27FC236}">
                <a16:creationId xmlns:a16="http://schemas.microsoft.com/office/drawing/2014/main" id="{92B7B4CC-DE6A-749D-4B1A-43ED130556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0146431"/>
              </p:ext>
            </p:extLst>
          </p:nvPr>
        </p:nvGraphicFramePr>
        <p:xfrm>
          <a:off x="882069" y="3021826"/>
          <a:ext cx="5251211" cy="2152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2" imgW="15377437" imgH="4259672" progId="Excel.Sheet.12">
                  <p:embed/>
                </p:oleObj>
              </mc:Choice>
              <mc:Fallback>
                <p:oleObj name="Worksheet" r:id="rId12" imgW="15377437" imgH="4259672" progId="Excel.Sheet.12">
                  <p:embed/>
                  <p:pic>
                    <p:nvPicPr>
                      <p:cNvPr id="348" name="オブジェクト 347">
                        <a:extLst>
                          <a:ext uri="{FF2B5EF4-FFF2-40B4-BE49-F238E27FC236}">
                            <a16:creationId xmlns:a16="http://schemas.microsoft.com/office/drawing/2014/main" id="{92B7B4CC-DE6A-749D-4B1A-43ED130556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82069" y="3021826"/>
                        <a:ext cx="5251211" cy="21526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43827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5-3. PC application screen image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40E5231-6E46-748B-3432-A446121E1695}"/>
              </a:ext>
            </a:extLst>
          </p:cNvPr>
          <p:cNvSpPr txBox="1"/>
          <p:nvPr/>
        </p:nvSpPr>
        <p:spPr>
          <a:xfrm>
            <a:off x="523591" y="1594533"/>
            <a:ext cx="20752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Log history</a:t>
            </a:r>
            <a:endParaRPr kumimoji="1" lang="ja-JP" altLang="en-US" sz="1100" b="1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458610F-8EAC-8CAE-F8E4-D4C3B45FF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92" y="1945311"/>
            <a:ext cx="5912124" cy="306975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DE38206-B398-1001-4C49-1E296853E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672" y="1953215"/>
            <a:ext cx="1680164" cy="17150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7D95D59-1391-4B08-A9C5-DB2DE6000EBA}"/>
              </a:ext>
            </a:extLst>
          </p:cNvPr>
          <p:cNvSpPr txBox="1"/>
          <p:nvPr/>
        </p:nvSpPr>
        <p:spPr>
          <a:xfrm>
            <a:off x="2298364" y="1944562"/>
            <a:ext cx="25394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200" b="0" i="0" dirty="0">
                <a:solidFill>
                  <a:schemeClr val="bg1"/>
                </a:solidFill>
                <a:effectLst/>
                <a:latin typeface="Josefin Sans" panose="020B0604020202020204" pitchFamily="2" charset="0"/>
              </a:rPr>
              <a:t>Log history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A1C54D0-EE5E-81F6-E411-CDB21EDC64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320"/>
          <a:stretch/>
        </p:blipFill>
        <p:spPr>
          <a:xfrm>
            <a:off x="615125" y="2275134"/>
            <a:ext cx="1867677" cy="19495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CE234D-6604-6DB4-601F-45063A221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9680" y="2529614"/>
            <a:ext cx="1455971" cy="14083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37C9A2C-5F6F-DFD5-C0EC-52E05698C2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415" y="2275134"/>
            <a:ext cx="436077" cy="462582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02C2BD3-7B5F-EFE7-296F-32E230E427BF}"/>
              </a:ext>
            </a:extLst>
          </p:cNvPr>
          <p:cNvSpPr txBox="1"/>
          <p:nvPr/>
        </p:nvSpPr>
        <p:spPr>
          <a:xfrm>
            <a:off x="542493" y="2269980"/>
            <a:ext cx="62992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Josefin Sans" panose="020B0604020202020204" pitchFamily="2" charset="0"/>
              </a:rPr>
              <a:t>Year Month</a:t>
            </a:r>
            <a:endParaRPr lang="ja-JP" altLang="en-US" sz="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EF4BE4DD-147B-B081-B674-16CE121C8F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845" y="2228578"/>
            <a:ext cx="2539492" cy="20996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DAEE3CA9-F4AD-9AA3-69A1-738EF707C3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9102" y="2970847"/>
            <a:ext cx="486134" cy="182896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BC19EA0B-318E-7F21-01FF-424D6F1160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0007" y="2982567"/>
            <a:ext cx="198120" cy="182896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4F8F4955-A9DF-16A8-3976-AFEF75A06D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0047" y="2982567"/>
            <a:ext cx="243840" cy="182896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6AF68EB5-014B-8F98-EC6A-DFB67074B7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5049" y="2967759"/>
            <a:ext cx="243840" cy="182896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33BBD399-46D9-771F-8675-8763282F52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3700" y="2982567"/>
            <a:ext cx="264731" cy="182896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D33D6B8C-56AE-CB6B-20CE-3BE66A7BED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9686" y="2982567"/>
            <a:ext cx="267685" cy="182896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B31F793A-543E-619F-C128-D023FD4BEE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5628" y="2982567"/>
            <a:ext cx="2742564" cy="182896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9014E7A4-6C35-3007-4792-B56CB22FE4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2558" y="2967759"/>
            <a:ext cx="376861" cy="182896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8AD63236-52DC-CCD2-205F-230C04C4E6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895" y="2980878"/>
            <a:ext cx="267014" cy="182896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A1E06D18-E7EC-08F9-F7CD-CA407245335A}"/>
              </a:ext>
            </a:extLst>
          </p:cNvPr>
          <p:cNvSpPr txBox="1"/>
          <p:nvPr/>
        </p:nvSpPr>
        <p:spPr>
          <a:xfrm>
            <a:off x="846302" y="2956131"/>
            <a:ext cx="4360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Invoice date</a:t>
            </a:r>
            <a:endParaRPr lang="ja-JP" altLang="en-US" sz="500" dirty="0"/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C277EB4F-1FE6-18A7-10C0-CDB65BC5D4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4086" y="3198223"/>
            <a:ext cx="4799336" cy="281327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ECF31926-EC42-E5F6-04E8-A588930594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4085" y="3524030"/>
            <a:ext cx="4799336" cy="281327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3801776F-3D74-8947-3686-82AA618B18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5292" y="3861027"/>
            <a:ext cx="4778129" cy="281327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236DF8B8-7501-4933-65D6-57568F02C7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5291" y="4186834"/>
            <a:ext cx="4778129" cy="281327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501EFBF5-297F-D26E-3C60-A4ED844F3B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4086" y="4523831"/>
            <a:ext cx="4778129" cy="281327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6259D5D9-19A9-1181-8AB3-4B42EA1CB4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4085" y="4849639"/>
            <a:ext cx="4778129" cy="165429"/>
          </a:xfrm>
          <a:prstGeom prst="rect">
            <a:avLst/>
          </a:prstGeom>
        </p:spPr>
      </p:pic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3F12F443-1169-EE00-BD1E-DDAA76595B4D}"/>
              </a:ext>
            </a:extLst>
          </p:cNvPr>
          <p:cNvSpPr txBox="1"/>
          <p:nvPr/>
        </p:nvSpPr>
        <p:spPr>
          <a:xfrm>
            <a:off x="1292582" y="2951708"/>
            <a:ext cx="54224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Invoice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no</a:t>
            </a:r>
            <a:endParaRPr lang="ja-JP" altLang="en-US" sz="500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F0D67682-5CB9-6279-7183-5FFAF11A12C0}"/>
              </a:ext>
            </a:extLst>
          </p:cNvPr>
          <p:cNvSpPr txBox="1"/>
          <p:nvPr/>
        </p:nvSpPr>
        <p:spPr>
          <a:xfrm>
            <a:off x="1842583" y="2981378"/>
            <a:ext cx="436076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IV Type</a:t>
            </a:r>
            <a:endParaRPr lang="ja-JP" altLang="en-US" sz="500" dirty="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00A2BBD6-947B-5CB0-2747-9C0B0C014FFC}"/>
              </a:ext>
            </a:extLst>
          </p:cNvPr>
          <p:cNvSpPr txBox="1"/>
          <p:nvPr/>
        </p:nvSpPr>
        <p:spPr>
          <a:xfrm>
            <a:off x="2213387" y="2950453"/>
            <a:ext cx="4360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Order no</a:t>
            </a:r>
            <a:endParaRPr lang="ja-JP" altLang="en-US" sz="500" dirty="0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9DD88F6-C823-43AE-1B81-562EBA61C83E}"/>
              </a:ext>
            </a:extLst>
          </p:cNvPr>
          <p:cNvSpPr txBox="1"/>
          <p:nvPr/>
        </p:nvSpPr>
        <p:spPr>
          <a:xfrm>
            <a:off x="2615140" y="2947052"/>
            <a:ext cx="50573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Customer code</a:t>
            </a:r>
            <a:endParaRPr lang="ja-JP" altLang="en-US" sz="500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3565CA93-BEB0-37A5-981C-1BA06F8FAAFA}"/>
              </a:ext>
            </a:extLst>
          </p:cNvPr>
          <p:cNvSpPr txBox="1"/>
          <p:nvPr/>
        </p:nvSpPr>
        <p:spPr>
          <a:xfrm>
            <a:off x="3035288" y="2974568"/>
            <a:ext cx="82696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Customer name</a:t>
            </a:r>
            <a:endParaRPr lang="ja-JP" altLang="en-US" sz="500" dirty="0"/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A7B7BBBF-CBB0-9738-32BE-AC3D6AF0D5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7786" y="2947052"/>
            <a:ext cx="196504" cy="187920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4B3C5F12-9D46-7A99-AEC4-ADDD421799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5250" y="2947052"/>
            <a:ext cx="434757" cy="187920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EBBFC1F1-41C7-5009-B400-C11BC71C0E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4067" y="2956131"/>
            <a:ext cx="227584" cy="187920"/>
          </a:xfrm>
          <a:prstGeom prst="rect">
            <a:avLst/>
          </a:prstGeom>
        </p:spPr>
      </p:pic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10A745E3-9C1F-47A5-9A1F-9F8886EFA187}"/>
              </a:ext>
            </a:extLst>
          </p:cNvPr>
          <p:cNvSpPr txBox="1"/>
          <p:nvPr/>
        </p:nvSpPr>
        <p:spPr>
          <a:xfrm>
            <a:off x="4332109" y="2990278"/>
            <a:ext cx="48670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Route</a:t>
            </a:r>
            <a:endParaRPr lang="ja-JP" altLang="en-US" sz="500" dirty="0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2BFF8A33-03D1-188F-DA6A-0F4DCE26F1B6}"/>
              </a:ext>
            </a:extLst>
          </p:cNvPr>
          <p:cNvSpPr txBox="1"/>
          <p:nvPr/>
        </p:nvSpPr>
        <p:spPr>
          <a:xfrm>
            <a:off x="4741651" y="2987363"/>
            <a:ext cx="48670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Type</a:t>
            </a:r>
            <a:endParaRPr lang="ja-JP" altLang="en-US" sz="500" dirty="0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86C23E2C-A675-446B-E3D0-2C0470293828}"/>
              </a:ext>
            </a:extLst>
          </p:cNvPr>
          <p:cNvSpPr txBox="1"/>
          <p:nvPr/>
        </p:nvSpPr>
        <p:spPr>
          <a:xfrm>
            <a:off x="5082673" y="2987735"/>
            <a:ext cx="48670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Status</a:t>
            </a:r>
            <a:endParaRPr lang="ja-JP" altLang="en-US" sz="500" dirty="0"/>
          </a:p>
        </p:txBody>
      </p:sp>
      <p:pic>
        <p:nvPicPr>
          <p:cNvPr id="59" name="図 58">
            <a:extLst>
              <a:ext uri="{FF2B5EF4-FFF2-40B4-BE49-F238E27FC236}">
                <a16:creationId xmlns:a16="http://schemas.microsoft.com/office/drawing/2014/main" id="{5987A99B-1A04-9DC0-5C88-8C80BF25CB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928" y="2499611"/>
            <a:ext cx="1455971" cy="140839"/>
          </a:xfrm>
          <a:prstGeom prst="rect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2CF4F371-FAB9-69F1-C7EA-38D0E2B9A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99" y="2479265"/>
            <a:ext cx="436077" cy="208108"/>
          </a:xfrm>
          <a:prstGeom prst="rect">
            <a:avLst/>
          </a:prstGeom>
        </p:spPr>
      </p:pic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3F091A9A-9BEF-89D5-413A-857EB29E1AFF}"/>
              </a:ext>
            </a:extLst>
          </p:cNvPr>
          <p:cNvSpPr txBox="1"/>
          <p:nvPr/>
        </p:nvSpPr>
        <p:spPr>
          <a:xfrm>
            <a:off x="558230" y="2478032"/>
            <a:ext cx="62992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Josefin Sans" panose="020B0604020202020204" pitchFamily="2" charset="0"/>
              </a:rPr>
              <a:t>Invoice no</a:t>
            </a:r>
            <a:endParaRPr lang="ja-JP" altLang="en-US" sz="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2" name="図 61">
            <a:extLst>
              <a:ext uri="{FF2B5EF4-FFF2-40B4-BE49-F238E27FC236}">
                <a16:creationId xmlns:a16="http://schemas.microsoft.com/office/drawing/2014/main" id="{BC55B5FA-2307-F27F-34E6-4F53EEB20C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0835" y="2505396"/>
            <a:ext cx="561733" cy="216480"/>
          </a:xfrm>
          <a:prstGeom prst="rect">
            <a:avLst/>
          </a:prstGeom>
        </p:spPr>
      </p:pic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B48BB813-7AE0-BB29-DFC1-F5DDD7CECD6B}"/>
              </a:ext>
            </a:extLst>
          </p:cNvPr>
          <p:cNvSpPr txBox="1"/>
          <p:nvPr/>
        </p:nvSpPr>
        <p:spPr>
          <a:xfrm>
            <a:off x="2499956" y="2501457"/>
            <a:ext cx="62992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Josefin Sans" panose="020B0604020202020204" pitchFamily="2" charset="0"/>
              </a:rPr>
              <a:t>Customer</a:t>
            </a:r>
            <a:endParaRPr lang="ja-JP" altLang="en-US" sz="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4" name="楕円 63">
            <a:extLst>
              <a:ext uri="{FF2B5EF4-FFF2-40B4-BE49-F238E27FC236}">
                <a16:creationId xmlns:a16="http://schemas.microsoft.com/office/drawing/2014/main" id="{2975DF6B-839F-44BE-FD1E-75CAA0463F3D}"/>
              </a:ext>
            </a:extLst>
          </p:cNvPr>
          <p:cNvSpPr/>
          <p:nvPr/>
        </p:nvSpPr>
        <p:spPr>
          <a:xfrm flipV="1">
            <a:off x="6237030" y="3250859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65" name="楕円 64">
            <a:extLst>
              <a:ext uri="{FF2B5EF4-FFF2-40B4-BE49-F238E27FC236}">
                <a16:creationId xmlns:a16="http://schemas.microsoft.com/office/drawing/2014/main" id="{1AFA268E-4827-8F3B-CCA8-D94300CC4595}"/>
              </a:ext>
            </a:extLst>
          </p:cNvPr>
          <p:cNvSpPr/>
          <p:nvPr/>
        </p:nvSpPr>
        <p:spPr>
          <a:xfrm flipV="1">
            <a:off x="6237030" y="3321031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66" name="楕円 65">
            <a:extLst>
              <a:ext uri="{FF2B5EF4-FFF2-40B4-BE49-F238E27FC236}">
                <a16:creationId xmlns:a16="http://schemas.microsoft.com/office/drawing/2014/main" id="{A6D7ADE6-0786-C205-4F7F-ED056C4B7C12}"/>
              </a:ext>
            </a:extLst>
          </p:cNvPr>
          <p:cNvSpPr/>
          <p:nvPr/>
        </p:nvSpPr>
        <p:spPr>
          <a:xfrm flipV="1">
            <a:off x="6237030" y="3389398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67" name="楕円 66">
            <a:extLst>
              <a:ext uri="{FF2B5EF4-FFF2-40B4-BE49-F238E27FC236}">
                <a16:creationId xmlns:a16="http://schemas.microsoft.com/office/drawing/2014/main" id="{5535DDF9-3C64-9A75-4CE0-A500EF542F95}"/>
              </a:ext>
            </a:extLst>
          </p:cNvPr>
          <p:cNvSpPr/>
          <p:nvPr/>
        </p:nvSpPr>
        <p:spPr>
          <a:xfrm flipV="1">
            <a:off x="6237637" y="3569552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68" name="楕円 67">
            <a:extLst>
              <a:ext uri="{FF2B5EF4-FFF2-40B4-BE49-F238E27FC236}">
                <a16:creationId xmlns:a16="http://schemas.microsoft.com/office/drawing/2014/main" id="{BFED8F74-6E6C-EB31-3C78-E47362C14342}"/>
              </a:ext>
            </a:extLst>
          </p:cNvPr>
          <p:cNvSpPr/>
          <p:nvPr/>
        </p:nvSpPr>
        <p:spPr>
          <a:xfrm flipV="1">
            <a:off x="6237637" y="3639724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69" name="楕円 68">
            <a:extLst>
              <a:ext uri="{FF2B5EF4-FFF2-40B4-BE49-F238E27FC236}">
                <a16:creationId xmlns:a16="http://schemas.microsoft.com/office/drawing/2014/main" id="{5526455D-14E2-AB64-758A-89E0C859C8FD}"/>
              </a:ext>
            </a:extLst>
          </p:cNvPr>
          <p:cNvSpPr/>
          <p:nvPr/>
        </p:nvSpPr>
        <p:spPr>
          <a:xfrm flipV="1">
            <a:off x="6237637" y="3708091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0" name="楕円 69">
            <a:extLst>
              <a:ext uri="{FF2B5EF4-FFF2-40B4-BE49-F238E27FC236}">
                <a16:creationId xmlns:a16="http://schemas.microsoft.com/office/drawing/2014/main" id="{1F432FA8-91C6-B1A8-55F0-6EE2AF3F5F45}"/>
              </a:ext>
            </a:extLst>
          </p:cNvPr>
          <p:cNvSpPr/>
          <p:nvPr/>
        </p:nvSpPr>
        <p:spPr>
          <a:xfrm flipV="1">
            <a:off x="6237030" y="3921403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1" name="楕円 70">
            <a:extLst>
              <a:ext uri="{FF2B5EF4-FFF2-40B4-BE49-F238E27FC236}">
                <a16:creationId xmlns:a16="http://schemas.microsoft.com/office/drawing/2014/main" id="{40D5ACF6-5D89-122B-B0AF-A58C47EE4D82}"/>
              </a:ext>
            </a:extLst>
          </p:cNvPr>
          <p:cNvSpPr/>
          <p:nvPr/>
        </p:nvSpPr>
        <p:spPr>
          <a:xfrm flipV="1">
            <a:off x="6237030" y="3991575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2" name="楕円 71">
            <a:extLst>
              <a:ext uri="{FF2B5EF4-FFF2-40B4-BE49-F238E27FC236}">
                <a16:creationId xmlns:a16="http://schemas.microsoft.com/office/drawing/2014/main" id="{88258AA2-C560-DD80-9309-9C0DC24F28AA}"/>
              </a:ext>
            </a:extLst>
          </p:cNvPr>
          <p:cNvSpPr/>
          <p:nvPr/>
        </p:nvSpPr>
        <p:spPr>
          <a:xfrm flipV="1">
            <a:off x="6237030" y="4059942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3" name="楕円 72">
            <a:extLst>
              <a:ext uri="{FF2B5EF4-FFF2-40B4-BE49-F238E27FC236}">
                <a16:creationId xmlns:a16="http://schemas.microsoft.com/office/drawing/2014/main" id="{822FF7AB-2E95-3825-2132-79039D1BA15D}"/>
              </a:ext>
            </a:extLst>
          </p:cNvPr>
          <p:cNvSpPr/>
          <p:nvPr/>
        </p:nvSpPr>
        <p:spPr>
          <a:xfrm flipV="1">
            <a:off x="6237030" y="4242981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4" name="楕円 73">
            <a:extLst>
              <a:ext uri="{FF2B5EF4-FFF2-40B4-BE49-F238E27FC236}">
                <a16:creationId xmlns:a16="http://schemas.microsoft.com/office/drawing/2014/main" id="{2AEEE412-26F7-BE58-7A51-5B3A4D61C30E}"/>
              </a:ext>
            </a:extLst>
          </p:cNvPr>
          <p:cNvSpPr/>
          <p:nvPr/>
        </p:nvSpPr>
        <p:spPr>
          <a:xfrm flipV="1">
            <a:off x="6237030" y="4313153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5" name="楕円 74">
            <a:extLst>
              <a:ext uri="{FF2B5EF4-FFF2-40B4-BE49-F238E27FC236}">
                <a16:creationId xmlns:a16="http://schemas.microsoft.com/office/drawing/2014/main" id="{FE3A2C3E-D24D-0CFC-375E-6CC8D8BA69B7}"/>
              </a:ext>
            </a:extLst>
          </p:cNvPr>
          <p:cNvSpPr/>
          <p:nvPr/>
        </p:nvSpPr>
        <p:spPr>
          <a:xfrm flipV="1">
            <a:off x="6237030" y="4381520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6" name="楕円 75">
            <a:extLst>
              <a:ext uri="{FF2B5EF4-FFF2-40B4-BE49-F238E27FC236}">
                <a16:creationId xmlns:a16="http://schemas.microsoft.com/office/drawing/2014/main" id="{3E0BA48F-57E8-6082-5D4A-B26A5A061A3F}"/>
              </a:ext>
            </a:extLst>
          </p:cNvPr>
          <p:cNvSpPr/>
          <p:nvPr/>
        </p:nvSpPr>
        <p:spPr>
          <a:xfrm flipV="1">
            <a:off x="6235603" y="4577003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7" name="楕円 76">
            <a:extLst>
              <a:ext uri="{FF2B5EF4-FFF2-40B4-BE49-F238E27FC236}">
                <a16:creationId xmlns:a16="http://schemas.microsoft.com/office/drawing/2014/main" id="{6FCE9C53-ABB6-F238-854E-2527B6438F2E}"/>
              </a:ext>
            </a:extLst>
          </p:cNvPr>
          <p:cNvSpPr/>
          <p:nvPr/>
        </p:nvSpPr>
        <p:spPr>
          <a:xfrm flipV="1">
            <a:off x="6235603" y="4647175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8" name="楕円 77">
            <a:extLst>
              <a:ext uri="{FF2B5EF4-FFF2-40B4-BE49-F238E27FC236}">
                <a16:creationId xmlns:a16="http://schemas.microsoft.com/office/drawing/2014/main" id="{A1E786AC-599C-3791-D222-23FFD06A39AB}"/>
              </a:ext>
            </a:extLst>
          </p:cNvPr>
          <p:cNvSpPr/>
          <p:nvPr/>
        </p:nvSpPr>
        <p:spPr>
          <a:xfrm flipV="1">
            <a:off x="6235603" y="4715542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9" name="楕円 78">
            <a:extLst>
              <a:ext uri="{FF2B5EF4-FFF2-40B4-BE49-F238E27FC236}">
                <a16:creationId xmlns:a16="http://schemas.microsoft.com/office/drawing/2014/main" id="{E15ACAC0-23F5-BC73-4D69-72083FB630EF}"/>
              </a:ext>
            </a:extLst>
          </p:cNvPr>
          <p:cNvSpPr/>
          <p:nvPr/>
        </p:nvSpPr>
        <p:spPr>
          <a:xfrm flipV="1">
            <a:off x="6235134" y="4884658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80" name="楕円 79">
            <a:extLst>
              <a:ext uri="{FF2B5EF4-FFF2-40B4-BE49-F238E27FC236}">
                <a16:creationId xmlns:a16="http://schemas.microsoft.com/office/drawing/2014/main" id="{1F0AF9AC-39BD-87E0-A638-527DE2CE6F3B}"/>
              </a:ext>
            </a:extLst>
          </p:cNvPr>
          <p:cNvSpPr/>
          <p:nvPr/>
        </p:nvSpPr>
        <p:spPr>
          <a:xfrm flipV="1">
            <a:off x="6235134" y="4954830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pic>
        <p:nvPicPr>
          <p:cNvPr id="83" name="図 82">
            <a:extLst>
              <a:ext uri="{FF2B5EF4-FFF2-40B4-BE49-F238E27FC236}">
                <a16:creationId xmlns:a16="http://schemas.microsoft.com/office/drawing/2014/main" id="{831BB2AA-9FF1-A4FF-AD61-4305579D4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464" y="2482714"/>
            <a:ext cx="436077" cy="182439"/>
          </a:xfrm>
          <a:prstGeom prst="rect">
            <a:avLst/>
          </a:prstGeom>
        </p:spPr>
      </p:pic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376AFA39-EED0-3DC6-C6BD-539688A5D57E}"/>
              </a:ext>
            </a:extLst>
          </p:cNvPr>
          <p:cNvSpPr txBox="1"/>
          <p:nvPr/>
        </p:nvSpPr>
        <p:spPr>
          <a:xfrm>
            <a:off x="5571371" y="2488001"/>
            <a:ext cx="43607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0" i="0" dirty="0">
                <a:solidFill>
                  <a:schemeClr val="bg1"/>
                </a:solidFill>
                <a:effectLst/>
                <a:latin typeface="Josefin Sans" panose="020B0604020202020204" pitchFamily="2" charset="0"/>
              </a:rPr>
              <a:t>Import</a:t>
            </a:r>
            <a:endParaRPr lang="ja-JP" altLang="en-US" sz="500" dirty="0">
              <a:solidFill>
                <a:schemeClr val="bg1"/>
              </a:solidFill>
            </a:endParaRPr>
          </a:p>
        </p:txBody>
      </p:sp>
      <p:pic>
        <p:nvPicPr>
          <p:cNvPr id="85" name="図 84">
            <a:extLst>
              <a:ext uri="{FF2B5EF4-FFF2-40B4-BE49-F238E27FC236}">
                <a16:creationId xmlns:a16="http://schemas.microsoft.com/office/drawing/2014/main" id="{A2FE599E-694A-4F4C-E09A-3DFD94555C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429" y="3242360"/>
            <a:ext cx="311037" cy="227620"/>
          </a:xfrm>
          <a:prstGeom prst="rect">
            <a:avLst/>
          </a:prstGeom>
        </p:spPr>
      </p:pic>
      <p:pic>
        <p:nvPicPr>
          <p:cNvPr id="86" name="図 85">
            <a:extLst>
              <a:ext uri="{FF2B5EF4-FFF2-40B4-BE49-F238E27FC236}">
                <a16:creationId xmlns:a16="http://schemas.microsoft.com/office/drawing/2014/main" id="{1B6659C9-4492-ABCE-04D9-ED21EBFD0C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5863" y="3564963"/>
            <a:ext cx="295548" cy="220999"/>
          </a:xfrm>
          <a:prstGeom prst="rect">
            <a:avLst/>
          </a:prstGeom>
        </p:spPr>
      </p:pic>
      <p:pic>
        <p:nvPicPr>
          <p:cNvPr id="87" name="図 86">
            <a:extLst>
              <a:ext uri="{FF2B5EF4-FFF2-40B4-BE49-F238E27FC236}">
                <a16:creationId xmlns:a16="http://schemas.microsoft.com/office/drawing/2014/main" id="{7FF98A2A-30B9-386C-B405-9D1E43E841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2585" y="3885630"/>
            <a:ext cx="311037" cy="227620"/>
          </a:xfrm>
          <a:prstGeom prst="rect">
            <a:avLst/>
          </a:prstGeom>
        </p:spPr>
      </p:pic>
      <p:pic>
        <p:nvPicPr>
          <p:cNvPr id="88" name="図 87">
            <a:extLst>
              <a:ext uri="{FF2B5EF4-FFF2-40B4-BE49-F238E27FC236}">
                <a16:creationId xmlns:a16="http://schemas.microsoft.com/office/drawing/2014/main" id="{FC373EEC-E304-2115-6867-6AF9FF36CC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9019" y="4208233"/>
            <a:ext cx="295548" cy="220999"/>
          </a:xfrm>
          <a:prstGeom prst="rect">
            <a:avLst/>
          </a:prstGeom>
        </p:spPr>
      </p:pic>
      <p:pic>
        <p:nvPicPr>
          <p:cNvPr id="89" name="図 88">
            <a:extLst>
              <a:ext uri="{FF2B5EF4-FFF2-40B4-BE49-F238E27FC236}">
                <a16:creationId xmlns:a16="http://schemas.microsoft.com/office/drawing/2014/main" id="{8CD39FBC-87BC-77BF-C0AC-54C0499B79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4950" y="4563139"/>
            <a:ext cx="311037" cy="227620"/>
          </a:xfrm>
          <a:prstGeom prst="rect">
            <a:avLst/>
          </a:prstGeom>
        </p:spPr>
      </p:pic>
      <p:pic>
        <p:nvPicPr>
          <p:cNvPr id="90" name="図 89">
            <a:extLst>
              <a:ext uri="{FF2B5EF4-FFF2-40B4-BE49-F238E27FC236}">
                <a16:creationId xmlns:a16="http://schemas.microsoft.com/office/drawing/2014/main" id="{46628500-5A20-5888-85EA-E00C95EC01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1384" y="4885743"/>
            <a:ext cx="295548" cy="137272"/>
          </a:xfrm>
          <a:prstGeom prst="rect">
            <a:avLst/>
          </a:prstGeom>
        </p:spPr>
      </p:pic>
      <p:pic>
        <p:nvPicPr>
          <p:cNvPr id="93" name="図 92">
            <a:extLst>
              <a:ext uri="{FF2B5EF4-FFF2-40B4-BE49-F238E27FC236}">
                <a16:creationId xmlns:a16="http://schemas.microsoft.com/office/drawing/2014/main" id="{228CDBAA-5F13-D527-F397-DF9C034A1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922" y="2482667"/>
            <a:ext cx="388008" cy="182439"/>
          </a:xfrm>
          <a:prstGeom prst="rect">
            <a:avLst/>
          </a:prstGeom>
        </p:spPr>
      </p:pic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42EE4B7C-4A3B-1D0C-346F-EF009B61A8B2}"/>
              </a:ext>
            </a:extLst>
          </p:cNvPr>
          <p:cNvSpPr txBox="1"/>
          <p:nvPr/>
        </p:nvSpPr>
        <p:spPr>
          <a:xfrm>
            <a:off x="5999346" y="2487954"/>
            <a:ext cx="436077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0" i="0" dirty="0">
                <a:solidFill>
                  <a:schemeClr val="bg1"/>
                </a:solidFill>
                <a:effectLst/>
                <a:latin typeface="Josefin Sans" panose="020B0604020202020204" pitchFamily="2" charset="0"/>
              </a:rPr>
              <a:t>Delete</a:t>
            </a:r>
            <a:endParaRPr lang="ja-JP" altLang="en-US" sz="500" dirty="0">
              <a:solidFill>
                <a:schemeClr val="bg1"/>
              </a:solidFill>
            </a:endParaRPr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40628FAE-FC5C-6193-A61F-9F21BF2C3E33}"/>
              </a:ext>
            </a:extLst>
          </p:cNvPr>
          <p:cNvSpPr txBox="1"/>
          <p:nvPr/>
        </p:nvSpPr>
        <p:spPr>
          <a:xfrm>
            <a:off x="5493746" y="2982616"/>
            <a:ext cx="48670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Short Ship</a:t>
            </a:r>
            <a:endParaRPr lang="ja-JP" altLang="en-US" sz="500" dirty="0"/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CEF6F0A5-8C6C-64BA-7EA8-1D7AAB9B10A0}"/>
              </a:ext>
            </a:extLst>
          </p:cNvPr>
          <p:cNvSpPr txBox="1"/>
          <p:nvPr/>
        </p:nvSpPr>
        <p:spPr>
          <a:xfrm>
            <a:off x="5812592" y="2987363"/>
            <a:ext cx="48670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Photo</a:t>
            </a:r>
            <a:endParaRPr lang="ja-JP" altLang="en-US" sz="500" dirty="0"/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4430FE89-3B73-C8DC-00ED-74C9287BD0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307" y="2984085"/>
            <a:ext cx="5342778" cy="18289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E15682B-CE4F-31EE-268B-7377D2124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127" y="2225824"/>
            <a:ext cx="3702152" cy="462582"/>
          </a:xfrm>
          <a:prstGeom prst="rect">
            <a:avLst/>
          </a:prstGeom>
        </p:spPr>
      </p:pic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1C737B75-8AA5-FE75-F243-9F79EB04CDF5}"/>
              </a:ext>
            </a:extLst>
          </p:cNvPr>
          <p:cNvSpPr txBox="1"/>
          <p:nvPr/>
        </p:nvSpPr>
        <p:spPr>
          <a:xfrm>
            <a:off x="623915" y="2252629"/>
            <a:ext cx="1193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Contract No. (PC No.)</a:t>
            </a:r>
            <a:endParaRPr kumimoji="1" lang="ja-JP" altLang="en-US" sz="600" dirty="0"/>
          </a:p>
        </p:txBody>
      </p:sp>
      <p:sp>
        <p:nvSpPr>
          <p:cNvPr id="115" name="正方形/長方形 114">
            <a:extLst>
              <a:ext uri="{FF2B5EF4-FFF2-40B4-BE49-F238E27FC236}">
                <a16:creationId xmlns:a16="http://schemas.microsoft.com/office/drawing/2014/main" id="{2C7F4B9C-A8C0-265D-7917-547F3EB2E450}"/>
              </a:ext>
            </a:extLst>
          </p:cNvPr>
          <p:cNvSpPr/>
          <p:nvPr/>
        </p:nvSpPr>
        <p:spPr>
          <a:xfrm>
            <a:off x="1550564" y="2259146"/>
            <a:ext cx="929264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FBBCBE48-248F-F961-3407-BC20F8115188}"/>
              </a:ext>
            </a:extLst>
          </p:cNvPr>
          <p:cNvSpPr txBox="1"/>
          <p:nvPr/>
        </p:nvSpPr>
        <p:spPr>
          <a:xfrm>
            <a:off x="2540415" y="2247321"/>
            <a:ext cx="1193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Control No. (PC No.)</a:t>
            </a:r>
            <a:endParaRPr kumimoji="1" lang="ja-JP" altLang="en-US" sz="600" dirty="0"/>
          </a:p>
        </p:txBody>
      </p:sp>
      <p:sp>
        <p:nvSpPr>
          <p:cNvPr id="117" name="正方形/長方形 116">
            <a:extLst>
              <a:ext uri="{FF2B5EF4-FFF2-40B4-BE49-F238E27FC236}">
                <a16:creationId xmlns:a16="http://schemas.microsoft.com/office/drawing/2014/main" id="{40FDD487-038A-E12A-EDA9-550F0DAC777E}"/>
              </a:ext>
            </a:extLst>
          </p:cNvPr>
          <p:cNvSpPr/>
          <p:nvPr/>
        </p:nvSpPr>
        <p:spPr>
          <a:xfrm>
            <a:off x="3467064" y="2253838"/>
            <a:ext cx="929264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16F9DB40-9F34-1B66-7444-0484CDB254B3}"/>
              </a:ext>
            </a:extLst>
          </p:cNvPr>
          <p:cNvSpPr txBox="1"/>
          <p:nvPr/>
        </p:nvSpPr>
        <p:spPr>
          <a:xfrm>
            <a:off x="623915" y="2458884"/>
            <a:ext cx="1193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Part No.</a:t>
            </a:r>
            <a:endParaRPr kumimoji="1" lang="ja-JP" altLang="en-US" sz="600" dirty="0"/>
          </a:p>
        </p:txBody>
      </p:sp>
      <p:sp>
        <p:nvSpPr>
          <p:cNvPr id="124" name="正方形/長方形 123">
            <a:extLst>
              <a:ext uri="{FF2B5EF4-FFF2-40B4-BE49-F238E27FC236}">
                <a16:creationId xmlns:a16="http://schemas.microsoft.com/office/drawing/2014/main" id="{0F9558E4-4692-0653-7F06-8FD1C79B7053}"/>
              </a:ext>
            </a:extLst>
          </p:cNvPr>
          <p:cNvSpPr/>
          <p:nvPr/>
        </p:nvSpPr>
        <p:spPr>
          <a:xfrm>
            <a:off x="1550564" y="2465401"/>
            <a:ext cx="929264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72215E95-27B3-BED2-CC62-1AD26E69C7EC}"/>
              </a:ext>
            </a:extLst>
          </p:cNvPr>
          <p:cNvSpPr txBox="1"/>
          <p:nvPr/>
        </p:nvSpPr>
        <p:spPr>
          <a:xfrm>
            <a:off x="2540415" y="2458884"/>
            <a:ext cx="1193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Packing date</a:t>
            </a:r>
            <a:endParaRPr kumimoji="1" lang="ja-JP" altLang="en-US" sz="600" dirty="0"/>
          </a:p>
        </p:txBody>
      </p:sp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10D61A86-EADA-8835-637C-CB1BC1115595}"/>
              </a:ext>
            </a:extLst>
          </p:cNvPr>
          <p:cNvSpPr/>
          <p:nvPr/>
        </p:nvSpPr>
        <p:spPr>
          <a:xfrm>
            <a:off x="3467064" y="2465401"/>
            <a:ext cx="929264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36" name="テキスト ボックス 135">
            <a:extLst>
              <a:ext uri="{FF2B5EF4-FFF2-40B4-BE49-F238E27FC236}">
                <a16:creationId xmlns:a16="http://schemas.microsoft.com/office/drawing/2014/main" id="{D5AC7F2E-C1B5-BFA0-3099-8E3BF25621ED}"/>
              </a:ext>
            </a:extLst>
          </p:cNvPr>
          <p:cNvSpPr txBox="1"/>
          <p:nvPr/>
        </p:nvSpPr>
        <p:spPr>
          <a:xfrm>
            <a:off x="4396328" y="2253083"/>
            <a:ext cx="7185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Status</a:t>
            </a:r>
            <a:endParaRPr kumimoji="1" lang="ja-JP" altLang="en-US" sz="600" dirty="0"/>
          </a:p>
        </p:txBody>
      </p:sp>
      <p:sp>
        <p:nvSpPr>
          <p:cNvPr id="138" name="正方形/長方形 137">
            <a:extLst>
              <a:ext uri="{FF2B5EF4-FFF2-40B4-BE49-F238E27FC236}">
                <a16:creationId xmlns:a16="http://schemas.microsoft.com/office/drawing/2014/main" id="{975E8FC6-2C1A-E585-0D1F-EC7D3DB3BE32}"/>
              </a:ext>
            </a:extLst>
          </p:cNvPr>
          <p:cNvSpPr/>
          <p:nvPr/>
        </p:nvSpPr>
        <p:spPr>
          <a:xfrm>
            <a:off x="5122946" y="2259600"/>
            <a:ext cx="508161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744935FD-EEE5-4371-8DA9-38DD9D2BD4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1097561"/>
              </p:ext>
            </p:extLst>
          </p:nvPr>
        </p:nvGraphicFramePr>
        <p:xfrm>
          <a:off x="915196" y="2959676"/>
          <a:ext cx="5225292" cy="2154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2" imgW="12184241" imgH="4625432" progId="Excel.Sheet.12">
                  <p:embed/>
                </p:oleObj>
              </mc:Choice>
              <mc:Fallback>
                <p:oleObj name="Worksheet" r:id="rId12" imgW="12184241" imgH="462543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15196" y="2959676"/>
                        <a:ext cx="5225292" cy="21543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F570AF4-872C-4731-3FD4-51EA7402E89E}"/>
              </a:ext>
            </a:extLst>
          </p:cNvPr>
          <p:cNvSpPr txBox="1"/>
          <p:nvPr/>
        </p:nvSpPr>
        <p:spPr>
          <a:xfrm>
            <a:off x="532497" y="5279672"/>
            <a:ext cx="20752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Pending Reason master</a:t>
            </a:r>
            <a:endParaRPr kumimoji="1" lang="ja-JP" altLang="en-US" sz="1100" b="1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04ED44A8-6ED0-F756-665F-89BC16A62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98" y="5630450"/>
            <a:ext cx="5912124" cy="306975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1FF319A-AFCC-4BE8-4334-E9D9587F3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578" y="5638354"/>
            <a:ext cx="1680164" cy="171506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397C32F-7A46-DC45-23BD-97A699FD1D47}"/>
              </a:ext>
            </a:extLst>
          </p:cNvPr>
          <p:cNvSpPr txBox="1"/>
          <p:nvPr/>
        </p:nvSpPr>
        <p:spPr>
          <a:xfrm>
            <a:off x="2307270" y="5629701"/>
            <a:ext cx="25394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200" b="0" i="0" dirty="0">
                <a:solidFill>
                  <a:schemeClr val="bg1"/>
                </a:solidFill>
                <a:effectLst/>
                <a:latin typeface="Josefin Sans" panose="020B0604020202020204" pitchFamily="2" charset="0"/>
              </a:rPr>
              <a:t>Pending Reason master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DD1F1AFF-B111-14DF-9013-BA683BE1BE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320"/>
          <a:stretch/>
        </p:blipFill>
        <p:spPr>
          <a:xfrm>
            <a:off x="624031" y="5960273"/>
            <a:ext cx="1867677" cy="194951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6BA1C3AA-0612-6585-BDCD-728D03CB43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586" y="6214753"/>
            <a:ext cx="1455971" cy="140839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498AFC76-F834-9117-AE5D-5058F58964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321" y="5960273"/>
            <a:ext cx="436077" cy="462582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D81E1D2-AADB-C714-C33D-6F8119EBE3F8}"/>
              </a:ext>
            </a:extLst>
          </p:cNvPr>
          <p:cNvSpPr txBox="1"/>
          <p:nvPr/>
        </p:nvSpPr>
        <p:spPr>
          <a:xfrm>
            <a:off x="551399" y="5955119"/>
            <a:ext cx="62992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Josefin Sans" panose="020B0604020202020204" pitchFamily="2" charset="0"/>
              </a:rPr>
              <a:t>Year Month</a:t>
            </a:r>
            <a:endParaRPr lang="ja-JP" altLang="en-US" sz="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EB410C6A-A346-D601-946C-146E58C46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2751" y="5913717"/>
            <a:ext cx="2539492" cy="20996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6F4F02CD-32E3-3D06-781F-6B8A034721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8008" y="6655986"/>
            <a:ext cx="486134" cy="182896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9BBDD791-A375-741A-22A0-6115C20BFD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8913" y="6667706"/>
            <a:ext cx="198120" cy="182896"/>
          </a:xfrm>
          <a:prstGeom prst="rect">
            <a:avLst/>
          </a:prstGeom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436E47CC-06FD-60B2-CCA8-1C2FD0D64E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8953" y="6667706"/>
            <a:ext cx="243840" cy="182896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66808158-634C-4351-9794-0B9BEE0100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3955" y="6652898"/>
            <a:ext cx="243840" cy="182896"/>
          </a:xfrm>
          <a:prstGeom prst="rect">
            <a:avLst/>
          </a:prstGeom>
        </p:spPr>
      </p:pic>
      <p:pic>
        <p:nvPicPr>
          <p:cNvPr id="58" name="図 57">
            <a:extLst>
              <a:ext uri="{FF2B5EF4-FFF2-40B4-BE49-F238E27FC236}">
                <a16:creationId xmlns:a16="http://schemas.microsoft.com/office/drawing/2014/main" id="{265FA91D-9FB4-FB7B-3CAE-DDCC42490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2606" y="6667706"/>
            <a:ext cx="264731" cy="182896"/>
          </a:xfrm>
          <a:prstGeom prst="rect">
            <a:avLst/>
          </a:prstGeom>
        </p:spPr>
      </p:pic>
      <p:pic>
        <p:nvPicPr>
          <p:cNvPr id="81" name="図 80">
            <a:extLst>
              <a:ext uri="{FF2B5EF4-FFF2-40B4-BE49-F238E27FC236}">
                <a16:creationId xmlns:a16="http://schemas.microsoft.com/office/drawing/2014/main" id="{C4E6B937-BC39-FE92-56B5-C69594E8AB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8592" y="6667706"/>
            <a:ext cx="267685" cy="182896"/>
          </a:xfrm>
          <a:prstGeom prst="rect">
            <a:avLst/>
          </a:prstGeom>
        </p:spPr>
      </p:pic>
      <p:pic>
        <p:nvPicPr>
          <p:cNvPr id="82" name="図 81">
            <a:extLst>
              <a:ext uri="{FF2B5EF4-FFF2-40B4-BE49-F238E27FC236}">
                <a16:creationId xmlns:a16="http://schemas.microsoft.com/office/drawing/2014/main" id="{0DC73E76-EC73-10A7-DE8F-2178C32E4A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4534" y="6667706"/>
            <a:ext cx="2742564" cy="182896"/>
          </a:xfrm>
          <a:prstGeom prst="rect">
            <a:avLst/>
          </a:prstGeom>
        </p:spPr>
      </p:pic>
      <p:pic>
        <p:nvPicPr>
          <p:cNvPr id="91" name="図 90">
            <a:extLst>
              <a:ext uri="{FF2B5EF4-FFF2-40B4-BE49-F238E27FC236}">
                <a16:creationId xmlns:a16="http://schemas.microsoft.com/office/drawing/2014/main" id="{55F158D1-C7ED-774C-A81B-8CF75B4AA0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1464" y="6652898"/>
            <a:ext cx="376861" cy="182896"/>
          </a:xfrm>
          <a:prstGeom prst="rect">
            <a:avLst/>
          </a:prstGeom>
        </p:spPr>
      </p:pic>
      <p:pic>
        <p:nvPicPr>
          <p:cNvPr id="92" name="図 91">
            <a:extLst>
              <a:ext uri="{FF2B5EF4-FFF2-40B4-BE49-F238E27FC236}">
                <a16:creationId xmlns:a16="http://schemas.microsoft.com/office/drawing/2014/main" id="{7C3717A1-4B1D-5607-69FF-10E6C02D86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801" y="6666017"/>
            <a:ext cx="267014" cy="182896"/>
          </a:xfrm>
          <a:prstGeom prst="rect">
            <a:avLst/>
          </a:prstGeom>
        </p:spPr>
      </p:pic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46150AC3-2D29-C59C-1592-C8FA4DDC2974}"/>
              </a:ext>
            </a:extLst>
          </p:cNvPr>
          <p:cNvSpPr txBox="1"/>
          <p:nvPr/>
        </p:nvSpPr>
        <p:spPr>
          <a:xfrm>
            <a:off x="855208" y="6641270"/>
            <a:ext cx="4360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Invoice date</a:t>
            </a:r>
            <a:endParaRPr lang="ja-JP" altLang="en-US" sz="500" dirty="0"/>
          </a:p>
        </p:txBody>
      </p:sp>
      <p:pic>
        <p:nvPicPr>
          <p:cNvPr id="97" name="図 96">
            <a:extLst>
              <a:ext uri="{FF2B5EF4-FFF2-40B4-BE49-F238E27FC236}">
                <a16:creationId xmlns:a16="http://schemas.microsoft.com/office/drawing/2014/main" id="{9927AEC9-82E3-E39F-4EA4-2021A339D0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2992" y="6883362"/>
            <a:ext cx="4799336" cy="281327"/>
          </a:xfrm>
          <a:prstGeom prst="rect">
            <a:avLst/>
          </a:prstGeom>
        </p:spPr>
      </p:pic>
      <p:pic>
        <p:nvPicPr>
          <p:cNvPr id="99" name="図 98">
            <a:extLst>
              <a:ext uri="{FF2B5EF4-FFF2-40B4-BE49-F238E27FC236}">
                <a16:creationId xmlns:a16="http://schemas.microsoft.com/office/drawing/2014/main" id="{4273AEBA-90B7-ABB0-8994-65A693A01F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2991" y="7209169"/>
            <a:ext cx="4799336" cy="281327"/>
          </a:xfrm>
          <a:prstGeom prst="rect">
            <a:avLst/>
          </a:prstGeom>
        </p:spPr>
      </p:pic>
      <p:pic>
        <p:nvPicPr>
          <p:cNvPr id="100" name="図 99">
            <a:extLst>
              <a:ext uri="{FF2B5EF4-FFF2-40B4-BE49-F238E27FC236}">
                <a16:creationId xmlns:a16="http://schemas.microsoft.com/office/drawing/2014/main" id="{9F6535EB-3A09-B46C-5CB6-EF634BBA06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4198" y="7546166"/>
            <a:ext cx="4778129" cy="281327"/>
          </a:xfrm>
          <a:prstGeom prst="rect">
            <a:avLst/>
          </a:prstGeom>
        </p:spPr>
      </p:pic>
      <p:pic>
        <p:nvPicPr>
          <p:cNvPr id="101" name="図 100">
            <a:extLst>
              <a:ext uri="{FF2B5EF4-FFF2-40B4-BE49-F238E27FC236}">
                <a16:creationId xmlns:a16="http://schemas.microsoft.com/office/drawing/2014/main" id="{3F634CE4-C600-F78C-056F-63FCD8BE19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4197" y="7871973"/>
            <a:ext cx="4778129" cy="281327"/>
          </a:xfrm>
          <a:prstGeom prst="rect">
            <a:avLst/>
          </a:prstGeom>
        </p:spPr>
      </p:pic>
      <p:pic>
        <p:nvPicPr>
          <p:cNvPr id="102" name="図 101">
            <a:extLst>
              <a:ext uri="{FF2B5EF4-FFF2-40B4-BE49-F238E27FC236}">
                <a16:creationId xmlns:a16="http://schemas.microsoft.com/office/drawing/2014/main" id="{2F7082C3-FD46-C403-BAFC-8859457C67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2992" y="8044012"/>
            <a:ext cx="4778129" cy="446286"/>
          </a:xfrm>
          <a:prstGeom prst="rect">
            <a:avLst/>
          </a:prstGeom>
        </p:spPr>
      </p:pic>
      <p:pic>
        <p:nvPicPr>
          <p:cNvPr id="103" name="図 102">
            <a:extLst>
              <a:ext uri="{FF2B5EF4-FFF2-40B4-BE49-F238E27FC236}">
                <a16:creationId xmlns:a16="http://schemas.microsoft.com/office/drawing/2014/main" id="{8615C582-C4DB-6079-E5E7-57889E749A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2991" y="8534778"/>
            <a:ext cx="4778129" cy="165429"/>
          </a:xfrm>
          <a:prstGeom prst="rect">
            <a:avLst/>
          </a:prstGeom>
        </p:spPr>
      </p:pic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7598DD9A-7AD6-F980-B27C-865CCBF32039}"/>
              </a:ext>
            </a:extLst>
          </p:cNvPr>
          <p:cNvSpPr txBox="1"/>
          <p:nvPr/>
        </p:nvSpPr>
        <p:spPr>
          <a:xfrm>
            <a:off x="1301488" y="6636847"/>
            <a:ext cx="54224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Invoice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no</a:t>
            </a:r>
            <a:endParaRPr lang="ja-JP" altLang="en-US" sz="500" dirty="0"/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7B7A04E0-8F76-6F71-ED78-2632D9CB65C2}"/>
              </a:ext>
            </a:extLst>
          </p:cNvPr>
          <p:cNvSpPr txBox="1"/>
          <p:nvPr/>
        </p:nvSpPr>
        <p:spPr>
          <a:xfrm>
            <a:off x="1851489" y="6666517"/>
            <a:ext cx="436076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IV Type</a:t>
            </a:r>
            <a:endParaRPr lang="ja-JP" altLang="en-US" sz="500" dirty="0"/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80030F6C-CEB8-AA87-AC09-AF4125F3611A}"/>
              </a:ext>
            </a:extLst>
          </p:cNvPr>
          <p:cNvSpPr txBox="1"/>
          <p:nvPr/>
        </p:nvSpPr>
        <p:spPr>
          <a:xfrm>
            <a:off x="2222293" y="6635592"/>
            <a:ext cx="4360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Order no</a:t>
            </a:r>
            <a:endParaRPr lang="ja-JP" altLang="en-US" sz="500" dirty="0"/>
          </a:p>
        </p:txBody>
      </p: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707F3F24-CE2E-F89E-3A11-5756A2F0B856}"/>
              </a:ext>
            </a:extLst>
          </p:cNvPr>
          <p:cNvSpPr txBox="1"/>
          <p:nvPr/>
        </p:nvSpPr>
        <p:spPr>
          <a:xfrm>
            <a:off x="2624046" y="6632191"/>
            <a:ext cx="50573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Customer code</a:t>
            </a:r>
            <a:endParaRPr lang="ja-JP" altLang="en-US" sz="500" dirty="0"/>
          </a:p>
        </p:txBody>
      </p: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6D118A85-1EA4-796D-D427-56C3AE59181E}"/>
              </a:ext>
            </a:extLst>
          </p:cNvPr>
          <p:cNvSpPr txBox="1"/>
          <p:nvPr/>
        </p:nvSpPr>
        <p:spPr>
          <a:xfrm>
            <a:off x="3044194" y="6659707"/>
            <a:ext cx="82696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Customer name</a:t>
            </a:r>
            <a:endParaRPr lang="ja-JP" altLang="en-US" sz="500" dirty="0"/>
          </a:p>
        </p:txBody>
      </p:sp>
      <p:pic>
        <p:nvPicPr>
          <p:cNvPr id="109" name="図 108">
            <a:extLst>
              <a:ext uri="{FF2B5EF4-FFF2-40B4-BE49-F238E27FC236}">
                <a16:creationId xmlns:a16="http://schemas.microsoft.com/office/drawing/2014/main" id="{951F997B-C6F8-49F9-EC2E-9551FCB69F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6692" y="6632191"/>
            <a:ext cx="196504" cy="187920"/>
          </a:xfrm>
          <a:prstGeom prst="rect">
            <a:avLst/>
          </a:prstGeom>
        </p:spPr>
      </p:pic>
      <p:pic>
        <p:nvPicPr>
          <p:cNvPr id="110" name="図 109">
            <a:extLst>
              <a:ext uri="{FF2B5EF4-FFF2-40B4-BE49-F238E27FC236}">
                <a16:creationId xmlns:a16="http://schemas.microsoft.com/office/drawing/2014/main" id="{64B986B1-2172-3846-14FE-343D03DFAA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4156" y="6632191"/>
            <a:ext cx="434757" cy="187920"/>
          </a:xfrm>
          <a:prstGeom prst="rect">
            <a:avLst/>
          </a:prstGeom>
        </p:spPr>
      </p:pic>
      <p:pic>
        <p:nvPicPr>
          <p:cNvPr id="111" name="図 110">
            <a:extLst>
              <a:ext uri="{FF2B5EF4-FFF2-40B4-BE49-F238E27FC236}">
                <a16:creationId xmlns:a16="http://schemas.microsoft.com/office/drawing/2014/main" id="{39CCDD9C-1351-757A-B3F6-4A7127E30C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2973" y="6641270"/>
            <a:ext cx="227584" cy="187920"/>
          </a:xfrm>
          <a:prstGeom prst="rect">
            <a:avLst/>
          </a:prstGeom>
        </p:spPr>
      </p:pic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4D34C14E-DFF5-6B97-17DC-8E5799DDB4AB}"/>
              </a:ext>
            </a:extLst>
          </p:cNvPr>
          <p:cNvSpPr txBox="1"/>
          <p:nvPr/>
        </p:nvSpPr>
        <p:spPr>
          <a:xfrm>
            <a:off x="4341015" y="6675417"/>
            <a:ext cx="48670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Route</a:t>
            </a:r>
            <a:endParaRPr lang="ja-JP" altLang="en-US" sz="500" dirty="0"/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0CF68CB9-7208-A313-7A69-FD622587892B}"/>
              </a:ext>
            </a:extLst>
          </p:cNvPr>
          <p:cNvSpPr txBox="1"/>
          <p:nvPr/>
        </p:nvSpPr>
        <p:spPr>
          <a:xfrm>
            <a:off x="4750557" y="6672502"/>
            <a:ext cx="48670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Type</a:t>
            </a:r>
            <a:endParaRPr lang="ja-JP" altLang="en-US" sz="500" dirty="0"/>
          </a:p>
        </p:txBody>
      </p: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1C4C35D5-1C2B-3DE6-16C9-35F7F234F018}"/>
              </a:ext>
            </a:extLst>
          </p:cNvPr>
          <p:cNvSpPr txBox="1"/>
          <p:nvPr/>
        </p:nvSpPr>
        <p:spPr>
          <a:xfrm>
            <a:off x="5091579" y="6672874"/>
            <a:ext cx="48670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Status</a:t>
            </a:r>
            <a:endParaRPr lang="ja-JP" altLang="en-US" sz="500" dirty="0"/>
          </a:p>
        </p:txBody>
      </p:sp>
      <p:pic>
        <p:nvPicPr>
          <p:cNvPr id="119" name="図 118">
            <a:extLst>
              <a:ext uri="{FF2B5EF4-FFF2-40B4-BE49-F238E27FC236}">
                <a16:creationId xmlns:a16="http://schemas.microsoft.com/office/drawing/2014/main" id="{BE05BC08-6C9A-F5E9-50DE-4CDC531A1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834" y="6184750"/>
            <a:ext cx="1455971" cy="140839"/>
          </a:xfrm>
          <a:prstGeom prst="rect">
            <a:avLst/>
          </a:prstGeom>
        </p:spPr>
      </p:pic>
      <p:pic>
        <p:nvPicPr>
          <p:cNvPr id="120" name="図 119">
            <a:extLst>
              <a:ext uri="{FF2B5EF4-FFF2-40B4-BE49-F238E27FC236}">
                <a16:creationId xmlns:a16="http://schemas.microsoft.com/office/drawing/2014/main" id="{8495284A-8EEE-0FE3-1C89-58093B8E83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505" y="6164404"/>
            <a:ext cx="436077" cy="208108"/>
          </a:xfrm>
          <a:prstGeom prst="rect">
            <a:avLst/>
          </a:prstGeom>
        </p:spPr>
      </p:pic>
      <p:sp>
        <p:nvSpPr>
          <p:cNvPr id="122" name="テキスト ボックス 121">
            <a:extLst>
              <a:ext uri="{FF2B5EF4-FFF2-40B4-BE49-F238E27FC236}">
                <a16:creationId xmlns:a16="http://schemas.microsoft.com/office/drawing/2014/main" id="{9D641362-1852-49A4-B43F-D758EC16081F}"/>
              </a:ext>
            </a:extLst>
          </p:cNvPr>
          <p:cNvSpPr txBox="1"/>
          <p:nvPr/>
        </p:nvSpPr>
        <p:spPr>
          <a:xfrm>
            <a:off x="567136" y="6163171"/>
            <a:ext cx="62992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Josefin Sans" panose="020B0604020202020204" pitchFamily="2" charset="0"/>
              </a:rPr>
              <a:t>Invoice no</a:t>
            </a:r>
            <a:endParaRPr lang="ja-JP" altLang="en-US" sz="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23" name="図 122">
            <a:extLst>
              <a:ext uri="{FF2B5EF4-FFF2-40B4-BE49-F238E27FC236}">
                <a16:creationId xmlns:a16="http://schemas.microsoft.com/office/drawing/2014/main" id="{017ADB64-8525-62B0-557F-9FCFBF422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9741" y="6190535"/>
            <a:ext cx="561733" cy="216480"/>
          </a:xfrm>
          <a:prstGeom prst="rect">
            <a:avLst/>
          </a:prstGeom>
        </p:spPr>
      </p:pic>
      <p:sp>
        <p:nvSpPr>
          <p:cNvPr id="125" name="テキスト ボックス 124">
            <a:extLst>
              <a:ext uri="{FF2B5EF4-FFF2-40B4-BE49-F238E27FC236}">
                <a16:creationId xmlns:a16="http://schemas.microsoft.com/office/drawing/2014/main" id="{65BD957B-27F5-3D5E-7481-F60DF2E12CDC}"/>
              </a:ext>
            </a:extLst>
          </p:cNvPr>
          <p:cNvSpPr txBox="1"/>
          <p:nvPr/>
        </p:nvSpPr>
        <p:spPr>
          <a:xfrm>
            <a:off x="2508862" y="6186596"/>
            <a:ext cx="62992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Josefin Sans" panose="020B0604020202020204" pitchFamily="2" charset="0"/>
              </a:rPr>
              <a:t>Customer</a:t>
            </a:r>
            <a:endParaRPr lang="ja-JP" altLang="en-US" sz="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6" name="楕円 125">
            <a:extLst>
              <a:ext uri="{FF2B5EF4-FFF2-40B4-BE49-F238E27FC236}">
                <a16:creationId xmlns:a16="http://schemas.microsoft.com/office/drawing/2014/main" id="{3BCD5744-36FD-CB53-9FBB-C084538FC829}"/>
              </a:ext>
            </a:extLst>
          </p:cNvPr>
          <p:cNvSpPr/>
          <p:nvPr/>
        </p:nvSpPr>
        <p:spPr>
          <a:xfrm flipV="1">
            <a:off x="6245936" y="6935998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127" name="楕円 126">
            <a:extLst>
              <a:ext uri="{FF2B5EF4-FFF2-40B4-BE49-F238E27FC236}">
                <a16:creationId xmlns:a16="http://schemas.microsoft.com/office/drawing/2014/main" id="{0004E283-C36B-8928-376A-3044F98F0A35}"/>
              </a:ext>
            </a:extLst>
          </p:cNvPr>
          <p:cNvSpPr/>
          <p:nvPr/>
        </p:nvSpPr>
        <p:spPr>
          <a:xfrm flipV="1">
            <a:off x="6245936" y="7006170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128" name="楕円 127">
            <a:extLst>
              <a:ext uri="{FF2B5EF4-FFF2-40B4-BE49-F238E27FC236}">
                <a16:creationId xmlns:a16="http://schemas.microsoft.com/office/drawing/2014/main" id="{BEBE688E-3F80-DAAA-2F34-DF98845600F6}"/>
              </a:ext>
            </a:extLst>
          </p:cNvPr>
          <p:cNvSpPr/>
          <p:nvPr/>
        </p:nvSpPr>
        <p:spPr>
          <a:xfrm flipV="1">
            <a:off x="6245936" y="7074537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129" name="楕円 128">
            <a:extLst>
              <a:ext uri="{FF2B5EF4-FFF2-40B4-BE49-F238E27FC236}">
                <a16:creationId xmlns:a16="http://schemas.microsoft.com/office/drawing/2014/main" id="{648B3C83-E499-5FAA-2302-C9AF4DB9710F}"/>
              </a:ext>
            </a:extLst>
          </p:cNvPr>
          <p:cNvSpPr/>
          <p:nvPr/>
        </p:nvSpPr>
        <p:spPr>
          <a:xfrm flipV="1">
            <a:off x="6246543" y="7254691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130" name="楕円 129">
            <a:extLst>
              <a:ext uri="{FF2B5EF4-FFF2-40B4-BE49-F238E27FC236}">
                <a16:creationId xmlns:a16="http://schemas.microsoft.com/office/drawing/2014/main" id="{645AF27E-727F-FBC6-39CA-8887C2A08D51}"/>
              </a:ext>
            </a:extLst>
          </p:cNvPr>
          <p:cNvSpPr/>
          <p:nvPr/>
        </p:nvSpPr>
        <p:spPr>
          <a:xfrm flipV="1">
            <a:off x="6246543" y="7324863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132" name="楕円 131">
            <a:extLst>
              <a:ext uri="{FF2B5EF4-FFF2-40B4-BE49-F238E27FC236}">
                <a16:creationId xmlns:a16="http://schemas.microsoft.com/office/drawing/2014/main" id="{7A998F31-3EBF-7E66-EF63-057E6B1D16DF}"/>
              </a:ext>
            </a:extLst>
          </p:cNvPr>
          <p:cNvSpPr/>
          <p:nvPr/>
        </p:nvSpPr>
        <p:spPr>
          <a:xfrm flipV="1">
            <a:off x="6246543" y="7393230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133" name="楕円 132">
            <a:extLst>
              <a:ext uri="{FF2B5EF4-FFF2-40B4-BE49-F238E27FC236}">
                <a16:creationId xmlns:a16="http://schemas.microsoft.com/office/drawing/2014/main" id="{36FFB35A-3794-1FF8-2082-80CB043AAA8A}"/>
              </a:ext>
            </a:extLst>
          </p:cNvPr>
          <p:cNvSpPr/>
          <p:nvPr/>
        </p:nvSpPr>
        <p:spPr>
          <a:xfrm flipV="1">
            <a:off x="6245936" y="7606542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135" name="楕円 134">
            <a:extLst>
              <a:ext uri="{FF2B5EF4-FFF2-40B4-BE49-F238E27FC236}">
                <a16:creationId xmlns:a16="http://schemas.microsoft.com/office/drawing/2014/main" id="{2EE654B9-A782-5C8B-876F-532759A8ACFA}"/>
              </a:ext>
            </a:extLst>
          </p:cNvPr>
          <p:cNvSpPr/>
          <p:nvPr/>
        </p:nvSpPr>
        <p:spPr>
          <a:xfrm flipV="1">
            <a:off x="6245936" y="7676714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137" name="楕円 136">
            <a:extLst>
              <a:ext uri="{FF2B5EF4-FFF2-40B4-BE49-F238E27FC236}">
                <a16:creationId xmlns:a16="http://schemas.microsoft.com/office/drawing/2014/main" id="{5E76DEC7-2BE1-E91C-62A6-700215ED7FBB}"/>
              </a:ext>
            </a:extLst>
          </p:cNvPr>
          <p:cNvSpPr/>
          <p:nvPr/>
        </p:nvSpPr>
        <p:spPr>
          <a:xfrm flipV="1">
            <a:off x="6245936" y="7745081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139" name="楕円 138">
            <a:extLst>
              <a:ext uri="{FF2B5EF4-FFF2-40B4-BE49-F238E27FC236}">
                <a16:creationId xmlns:a16="http://schemas.microsoft.com/office/drawing/2014/main" id="{DEE196CE-0DDC-5DC7-EC48-03A68CC028D4}"/>
              </a:ext>
            </a:extLst>
          </p:cNvPr>
          <p:cNvSpPr/>
          <p:nvPr/>
        </p:nvSpPr>
        <p:spPr>
          <a:xfrm flipV="1">
            <a:off x="6245936" y="7928120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140" name="楕円 139">
            <a:extLst>
              <a:ext uri="{FF2B5EF4-FFF2-40B4-BE49-F238E27FC236}">
                <a16:creationId xmlns:a16="http://schemas.microsoft.com/office/drawing/2014/main" id="{A0368288-2C96-A711-5F69-351CC6C0AC18}"/>
              </a:ext>
            </a:extLst>
          </p:cNvPr>
          <p:cNvSpPr/>
          <p:nvPr/>
        </p:nvSpPr>
        <p:spPr>
          <a:xfrm flipV="1">
            <a:off x="6245936" y="7998292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141" name="楕円 140">
            <a:extLst>
              <a:ext uri="{FF2B5EF4-FFF2-40B4-BE49-F238E27FC236}">
                <a16:creationId xmlns:a16="http://schemas.microsoft.com/office/drawing/2014/main" id="{4F95B285-57E2-019B-2A35-69455B37E65C}"/>
              </a:ext>
            </a:extLst>
          </p:cNvPr>
          <p:cNvSpPr/>
          <p:nvPr/>
        </p:nvSpPr>
        <p:spPr>
          <a:xfrm flipV="1">
            <a:off x="6245936" y="8066659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142" name="楕円 141">
            <a:extLst>
              <a:ext uri="{FF2B5EF4-FFF2-40B4-BE49-F238E27FC236}">
                <a16:creationId xmlns:a16="http://schemas.microsoft.com/office/drawing/2014/main" id="{A36DA4EF-2047-05C9-DD18-BDA0DDAE0BB3}"/>
              </a:ext>
            </a:extLst>
          </p:cNvPr>
          <p:cNvSpPr/>
          <p:nvPr/>
        </p:nvSpPr>
        <p:spPr>
          <a:xfrm flipV="1">
            <a:off x="6244509" y="8262142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143" name="楕円 142">
            <a:extLst>
              <a:ext uri="{FF2B5EF4-FFF2-40B4-BE49-F238E27FC236}">
                <a16:creationId xmlns:a16="http://schemas.microsoft.com/office/drawing/2014/main" id="{3336BE62-31EB-66A7-4344-19393E12D8CA}"/>
              </a:ext>
            </a:extLst>
          </p:cNvPr>
          <p:cNvSpPr/>
          <p:nvPr/>
        </p:nvSpPr>
        <p:spPr>
          <a:xfrm flipV="1">
            <a:off x="6244509" y="8332314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144" name="楕円 143">
            <a:extLst>
              <a:ext uri="{FF2B5EF4-FFF2-40B4-BE49-F238E27FC236}">
                <a16:creationId xmlns:a16="http://schemas.microsoft.com/office/drawing/2014/main" id="{F50147B6-ADFB-20C5-8A08-9B156C4F58E3}"/>
              </a:ext>
            </a:extLst>
          </p:cNvPr>
          <p:cNvSpPr/>
          <p:nvPr/>
        </p:nvSpPr>
        <p:spPr>
          <a:xfrm flipV="1">
            <a:off x="6244509" y="8400681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145" name="楕円 144">
            <a:extLst>
              <a:ext uri="{FF2B5EF4-FFF2-40B4-BE49-F238E27FC236}">
                <a16:creationId xmlns:a16="http://schemas.microsoft.com/office/drawing/2014/main" id="{FA1C14DC-6C8E-85D4-B6E0-F350A8F5B569}"/>
              </a:ext>
            </a:extLst>
          </p:cNvPr>
          <p:cNvSpPr/>
          <p:nvPr/>
        </p:nvSpPr>
        <p:spPr>
          <a:xfrm flipV="1">
            <a:off x="6244040" y="8569797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146" name="楕円 145">
            <a:extLst>
              <a:ext uri="{FF2B5EF4-FFF2-40B4-BE49-F238E27FC236}">
                <a16:creationId xmlns:a16="http://schemas.microsoft.com/office/drawing/2014/main" id="{0A3C76D4-62AC-A61C-2959-586AAA2DC1E0}"/>
              </a:ext>
            </a:extLst>
          </p:cNvPr>
          <p:cNvSpPr/>
          <p:nvPr/>
        </p:nvSpPr>
        <p:spPr>
          <a:xfrm flipV="1">
            <a:off x="6244040" y="8639969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pic>
        <p:nvPicPr>
          <p:cNvPr id="147" name="図 146">
            <a:extLst>
              <a:ext uri="{FF2B5EF4-FFF2-40B4-BE49-F238E27FC236}">
                <a16:creationId xmlns:a16="http://schemas.microsoft.com/office/drawing/2014/main" id="{F7AE19CD-6E3F-F7BC-A3D7-A12B53C6A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370" y="6167853"/>
            <a:ext cx="436077" cy="182439"/>
          </a:xfrm>
          <a:prstGeom prst="rect">
            <a:avLst/>
          </a:prstGeom>
        </p:spPr>
      </p:pic>
      <p:sp>
        <p:nvSpPr>
          <p:cNvPr id="148" name="テキスト ボックス 147">
            <a:extLst>
              <a:ext uri="{FF2B5EF4-FFF2-40B4-BE49-F238E27FC236}">
                <a16:creationId xmlns:a16="http://schemas.microsoft.com/office/drawing/2014/main" id="{6706CCC6-AAA7-C404-8BC6-29994E44F293}"/>
              </a:ext>
            </a:extLst>
          </p:cNvPr>
          <p:cNvSpPr txBox="1"/>
          <p:nvPr/>
        </p:nvSpPr>
        <p:spPr>
          <a:xfrm>
            <a:off x="5580277" y="6173140"/>
            <a:ext cx="43607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0" i="0" dirty="0">
                <a:solidFill>
                  <a:schemeClr val="bg1"/>
                </a:solidFill>
                <a:effectLst/>
                <a:latin typeface="Josefin Sans" panose="020B0604020202020204" pitchFamily="2" charset="0"/>
              </a:rPr>
              <a:t>Import</a:t>
            </a:r>
            <a:endParaRPr lang="ja-JP" altLang="en-US" sz="500" dirty="0">
              <a:solidFill>
                <a:schemeClr val="bg1"/>
              </a:solidFill>
            </a:endParaRPr>
          </a:p>
        </p:txBody>
      </p:sp>
      <p:pic>
        <p:nvPicPr>
          <p:cNvPr id="149" name="図 148">
            <a:extLst>
              <a:ext uri="{FF2B5EF4-FFF2-40B4-BE49-F238E27FC236}">
                <a16:creationId xmlns:a16="http://schemas.microsoft.com/office/drawing/2014/main" id="{07077F7F-3250-6273-F280-0F68519A1D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335" y="6927499"/>
            <a:ext cx="311037" cy="227620"/>
          </a:xfrm>
          <a:prstGeom prst="rect">
            <a:avLst/>
          </a:prstGeom>
        </p:spPr>
      </p:pic>
      <p:pic>
        <p:nvPicPr>
          <p:cNvPr id="150" name="図 149">
            <a:extLst>
              <a:ext uri="{FF2B5EF4-FFF2-40B4-BE49-F238E27FC236}">
                <a16:creationId xmlns:a16="http://schemas.microsoft.com/office/drawing/2014/main" id="{BC48F0A8-A7B7-367B-E15B-4A833F9738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4769" y="7250102"/>
            <a:ext cx="295548" cy="220999"/>
          </a:xfrm>
          <a:prstGeom prst="rect">
            <a:avLst/>
          </a:prstGeom>
        </p:spPr>
      </p:pic>
      <p:pic>
        <p:nvPicPr>
          <p:cNvPr id="151" name="図 150">
            <a:extLst>
              <a:ext uri="{FF2B5EF4-FFF2-40B4-BE49-F238E27FC236}">
                <a16:creationId xmlns:a16="http://schemas.microsoft.com/office/drawing/2014/main" id="{86DA9985-EBDA-7952-158C-35D2D6D0D9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1491" y="7570769"/>
            <a:ext cx="311037" cy="227620"/>
          </a:xfrm>
          <a:prstGeom prst="rect">
            <a:avLst/>
          </a:prstGeom>
        </p:spPr>
      </p:pic>
      <p:pic>
        <p:nvPicPr>
          <p:cNvPr id="152" name="図 151">
            <a:extLst>
              <a:ext uri="{FF2B5EF4-FFF2-40B4-BE49-F238E27FC236}">
                <a16:creationId xmlns:a16="http://schemas.microsoft.com/office/drawing/2014/main" id="{8C227A2A-65F4-C481-8C75-AE3098A900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7925" y="7893372"/>
            <a:ext cx="295548" cy="220999"/>
          </a:xfrm>
          <a:prstGeom prst="rect">
            <a:avLst/>
          </a:prstGeom>
        </p:spPr>
      </p:pic>
      <p:pic>
        <p:nvPicPr>
          <p:cNvPr id="153" name="図 152">
            <a:extLst>
              <a:ext uri="{FF2B5EF4-FFF2-40B4-BE49-F238E27FC236}">
                <a16:creationId xmlns:a16="http://schemas.microsoft.com/office/drawing/2014/main" id="{47D7EDC7-1D01-96B2-0FD5-97C93CCB66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856" y="8248278"/>
            <a:ext cx="311037" cy="227620"/>
          </a:xfrm>
          <a:prstGeom prst="rect">
            <a:avLst/>
          </a:prstGeom>
        </p:spPr>
      </p:pic>
      <p:pic>
        <p:nvPicPr>
          <p:cNvPr id="154" name="図 153">
            <a:extLst>
              <a:ext uri="{FF2B5EF4-FFF2-40B4-BE49-F238E27FC236}">
                <a16:creationId xmlns:a16="http://schemas.microsoft.com/office/drawing/2014/main" id="{B7728CAC-4BA9-DC15-13DE-0C49BA5656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0290" y="8570882"/>
            <a:ext cx="295548" cy="137272"/>
          </a:xfrm>
          <a:prstGeom prst="rect">
            <a:avLst/>
          </a:prstGeom>
        </p:spPr>
      </p:pic>
      <p:pic>
        <p:nvPicPr>
          <p:cNvPr id="155" name="図 154">
            <a:extLst>
              <a:ext uri="{FF2B5EF4-FFF2-40B4-BE49-F238E27FC236}">
                <a16:creationId xmlns:a16="http://schemas.microsoft.com/office/drawing/2014/main" id="{08E3749E-BBBF-D18D-9925-1C8A8F8C9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828" y="6167806"/>
            <a:ext cx="388008" cy="182439"/>
          </a:xfrm>
          <a:prstGeom prst="rect">
            <a:avLst/>
          </a:prstGeom>
        </p:spPr>
      </p:pic>
      <p:sp>
        <p:nvSpPr>
          <p:cNvPr id="156" name="テキスト ボックス 155">
            <a:extLst>
              <a:ext uri="{FF2B5EF4-FFF2-40B4-BE49-F238E27FC236}">
                <a16:creationId xmlns:a16="http://schemas.microsoft.com/office/drawing/2014/main" id="{9F748D28-139D-5298-8E93-C1130D82F7CA}"/>
              </a:ext>
            </a:extLst>
          </p:cNvPr>
          <p:cNvSpPr txBox="1"/>
          <p:nvPr/>
        </p:nvSpPr>
        <p:spPr>
          <a:xfrm>
            <a:off x="6008252" y="6173093"/>
            <a:ext cx="436077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0" i="0" dirty="0">
                <a:solidFill>
                  <a:schemeClr val="bg1"/>
                </a:solidFill>
                <a:effectLst/>
                <a:latin typeface="Josefin Sans" panose="020B0604020202020204" pitchFamily="2" charset="0"/>
              </a:rPr>
              <a:t>Delete</a:t>
            </a:r>
            <a:endParaRPr lang="ja-JP" altLang="en-US" sz="500" dirty="0">
              <a:solidFill>
                <a:schemeClr val="bg1"/>
              </a:solidFill>
            </a:endParaRPr>
          </a:p>
        </p:txBody>
      </p:sp>
      <p:sp>
        <p:nvSpPr>
          <p:cNvPr id="157" name="テキスト ボックス 156">
            <a:extLst>
              <a:ext uri="{FF2B5EF4-FFF2-40B4-BE49-F238E27FC236}">
                <a16:creationId xmlns:a16="http://schemas.microsoft.com/office/drawing/2014/main" id="{397FBEDF-D20F-5FBD-DD51-0A5EA3AFFD63}"/>
              </a:ext>
            </a:extLst>
          </p:cNvPr>
          <p:cNvSpPr txBox="1"/>
          <p:nvPr/>
        </p:nvSpPr>
        <p:spPr>
          <a:xfrm>
            <a:off x="5502652" y="6667755"/>
            <a:ext cx="48670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Short Ship</a:t>
            </a:r>
            <a:endParaRPr lang="ja-JP" altLang="en-US" sz="500" dirty="0"/>
          </a:p>
        </p:txBody>
      </p:sp>
      <p:sp>
        <p:nvSpPr>
          <p:cNvPr id="158" name="テキスト ボックス 157">
            <a:extLst>
              <a:ext uri="{FF2B5EF4-FFF2-40B4-BE49-F238E27FC236}">
                <a16:creationId xmlns:a16="http://schemas.microsoft.com/office/drawing/2014/main" id="{E7AD5E85-E283-36D4-BDA8-2D1C7AF44EDA}"/>
              </a:ext>
            </a:extLst>
          </p:cNvPr>
          <p:cNvSpPr txBox="1"/>
          <p:nvPr/>
        </p:nvSpPr>
        <p:spPr>
          <a:xfrm>
            <a:off x="5821498" y="6672502"/>
            <a:ext cx="48670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Photo</a:t>
            </a:r>
            <a:endParaRPr lang="ja-JP" altLang="en-US" sz="500" dirty="0"/>
          </a:p>
        </p:txBody>
      </p:sp>
      <p:pic>
        <p:nvPicPr>
          <p:cNvPr id="159" name="図 158">
            <a:extLst>
              <a:ext uri="{FF2B5EF4-FFF2-40B4-BE49-F238E27FC236}">
                <a16:creationId xmlns:a16="http://schemas.microsoft.com/office/drawing/2014/main" id="{AADECCDB-F611-939B-23E6-02DB98A7C8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213" y="6669224"/>
            <a:ext cx="5342778" cy="182896"/>
          </a:xfrm>
          <a:prstGeom prst="rect">
            <a:avLst/>
          </a:prstGeom>
        </p:spPr>
      </p:pic>
      <p:pic>
        <p:nvPicPr>
          <p:cNvPr id="160" name="図 159">
            <a:extLst>
              <a:ext uri="{FF2B5EF4-FFF2-40B4-BE49-F238E27FC236}">
                <a16:creationId xmlns:a16="http://schemas.microsoft.com/office/drawing/2014/main" id="{A1925A45-CA89-CE59-B95B-FF20EC3A46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033" y="5910963"/>
            <a:ext cx="3702152" cy="462582"/>
          </a:xfrm>
          <a:prstGeom prst="rect">
            <a:avLst/>
          </a:prstGeom>
        </p:spPr>
      </p:pic>
      <p:sp>
        <p:nvSpPr>
          <p:cNvPr id="161" name="テキスト ボックス 160">
            <a:extLst>
              <a:ext uri="{FF2B5EF4-FFF2-40B4-BE49-F238E27FC236}">
                <a16:creationId xmlns:a16="http://schemas.microsoft.com/office/drawing/2014/main" id="{33A4134F-6C1A-E1BD-8760-EACA661F8EFD}"/>
              </a:ext>
            </a:extLst>
          </p:cNvPr>
          <p:cNvSpPr txBox="1"/>
          <p:nvPr/>
        </p:nvSpPr>
        <p:spPr>
          <a:xfrm>
            <a:off x="632821" y="5937768"/>
            <a:ext cx="1193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Section</a:t>
            </a:r>
            <a:endParaRPr kumimoji="1" lang="ja-JP" altLang="en-US" sz="600" dirty="0"/>
          </a:p>
        </p:txBody>
      </p:sp>
      <p:sp>
        <p:nvSpPr>
          <p:cNvPr id="162" name="正方形/長方形 161">
            <a:extLst>
              <a:ext uri="{FF2B5EF4-FFF2-40B4-BE49-F238E27FC236}">
                <a16:creationId xmlns:a16="http://schemas.microsoft.com/office/drawing/2014/main" id="{4926CE4B-40C8-C70E-1E5E-20276391BC69}"/>
              </a:ext>
            </a:extLst>
          </p:cNvPr>
          <p:cNvSpPr/>
          <p:nvPr/>
        </p:nvSpPr>
        <p:spPr>
          <a:xfrm>
            <a:off x="1559470" y="5944285"/>
            <a:ext cx="929264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63" name="テキスト ボックス 162">
            <a:extLst>
              <a:ext uri="{FF2B5EF4-FFF2-40B4-BE49-F238E27FC236}">
                <a16:creationId xmlns:a16="http://schemas.microsoft.com/office/drawing/2014/main" id="{6FF004ED-BB51-817F-D8E8-10D1F6A2BB9E}"/>
              </a:ext>
            </a:extLst>
          </p:cNvPr>
          <p:cNvSpPr txBox="1"/>
          <p:nvPr/>
        </p:nvSpPr>
        <p:spPr>
          <a:xfrm>
            <a:off x="2549321" y="5932460"/>
            <a:ext cx="1193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Search</a:t>
            </a:r>
            <a:endParaRPr kumimoji="1" lang="ja-JP" altLang="en-US" sz="600" dirty="0"/>
          </a:p>
        </p:txBody>
      </p:sp>
      <p:sp>
        <p:nvSpPr>
          <p:cNvPr id="164" name="正方形/長方形 163">
            <a:extLst>
              <a:ext uri="{FF2B5EF4-FFF2-40B4-BE49-F238E27FC236}">
                <a16:creationId xmlns:a16="http://schemas.microsoft.com/office/drawing/2014/main" id="{E5663CAC-D4E9-EE64-AB63-BE1D36C8D65A}"/>
              </a:ext>
            </a:extLst>
          </p:cNvPr>
          <p:cNvSpPr/>
          <p:nvPr/>
        </p:nvSpPr>
        <p:spPr>
          <a:xfrm>
            <a:off x="3475970" y="5938977"/>
            <a:ext cx="929264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graphicFrame>
        <p:nvGraphicFramePr>
          <p:cNvPr id="173" name="オブジェクト 172">
            <a:extLst>
              <a:ext uri="{FF2B5EF4-FFF2-40B4-BE49-F238E27FC236}">
                <a16:creationId xmlns:a16="http://schemas.microsoft.com/office/drawing/2014/main" id="{D3DA3D2C-6A82-1B7B-FC2B-2A93DD5FC1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646151"/>
              </p:ext>
            </p:extLst>
          </p:nvPr>
        </p:nvGraphicFramePr>
        <p:xfrm>
          <a:off x="903288" y="6672263"/>
          <a:ext cx="4702175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4" imgW="6410270" imgH="1152382" progId="Excel.Sheet.12">
                  <p:embed/>
                </p:oleObj>
              </mc:Choice>
              <mc:Fallback>
                <p:oleObj name="Worksheet" r:id="rId14" imgW="6410270" imgH="115238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03288" y="6672263"/>
                        <a:ext cx="4702175" cy="140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69445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8F2F53EE-665A-756B-D129-9AEDFC7DE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91" y="1922318"/>
            <a:ext cx="5877508" cy="3785062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5-3. PC application screen image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40E5231-6E46-748B-3432-A446121E1695}"/>
              </a:ext>
            </a:extLst>
          </p:cNvPr>
          <p:cNvSpPr txBox="1"/>
          <p:nvPr/>
        </p:nvSpPr>
        <p:spPr>
          <a:xfrm>
            <a:off x="523591" y="1594533"/>
            <a:ext cx="27815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>
                <a:solidFill>
                  <a:srgbClr val="FF0000"/>
                </a:solidFill>
                <a:highlight>
                  <a:srgbClr val="FFFF00"/>
                </a:highlight>
              </a:rPr>
              <a:t>Content label printing function</a:t>
            </a:r>
            <a:endParaRPr kumimoji="1" lang="ja-JP" altLang="en-US" sz="11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DE38206-B398-1001-4C49-1E296853E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710" y="3166236"/>
            <a:ext cx="341137" cy="16339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7D95D59-1391-4B08-A9C5-DB2DE6000EBA}"/>
              </a:ext>
            </a:extLst>
          </p:cNvPr>
          <p:cNvSpPr txBox="1"/>
          <p:nvPr/>
        </p:nvSpPr>
        <p:spPr>
          <a:xfrm>
            <a:off x="6979780" y="3438046"/>
            <a:ext cx="25394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200" b="0" i="0" dirty="0">
                <a:solidFill>
                  <a:schemeClr val="bg1"/>
                </a:solidFill>
                <a:effectLst/>
                <a:latin typeface="Josefin Sans" panose="020B0604020202020204" pitchFamily="2" charset="0"/>
              </a:rPr>
              <a:t>Production Schedule / Receiving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36</a:t>
            </a:fld>
            <a:endParaRPr kumimoji="1" lang="ja-JP" altLang="en-US"/>
          </a:p>
        </p:txBody>
      </p:sp>
      <p:sp>
        <p:nvSpPr>
          <p:cNvPr id="167" name="正方形/長方形 166">
            <a:extLst>
              <a:ext uri="{FF2B5EF4-FFF2-40B4-BE49-F238E27FC236}">
                <a16:creationId xmlns:a16="http://schemas.microsoft.com/office/drawing/2014/main" id="{7F43CE1D-3C19-201D-0A1C-98E3E761E759}"/>
              </a:ext>
            </a:extLst>
          </p:cNvPr>
          <p:cNvSpPr/>
          <p:nvPr/>
        </p:nvSpPr>
        <p:spPr>
          <a:xfrm>
            <a:off x="6949710" y="5244804"/>
            <a:ext cx="5020998" cy="178331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dirty="0">
                <a:solidFill>
                  <a:srgbClr val="FF0000"/>
                </a:solidFill>
                <a:highlight>
                  <a:srgbClr val="FFFF00"/>
                </a:highlight>
              </a:rPr>
              <a:t>Once we have confirmed the printing data, we will start designing.</a:t>
            </a:r>
          </a:p>
          <a:p>
            <a:r>
              <a:rPr kumimoji="1" lang="en-US" altLang="ja-JP" sz="800" dirty="0">
                <a:solidFill>
                  <a:srgbClr val="FF0000"/>
                </a:solidFill>
                <a:highlight>
                  <a:srgbClr val="FFFF00"/>
                </a:highlight>
              </a:rPr>
              <a:t>04/Nov/2023</a:t>
            </a:r>
          </a:p>
          <a:p>
            <a:endParaRPr kumimoji="1" lang="en-US" altLang="ja-JP" sz="800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kumimoji="1" lang="en-US" altLang="ja-JP" sz="800" dirty="0">
                <a:solidFill>
                  <a:srgbClr val="FF0000"/>
                </a:solidFill>
                <a:highlight>
                  <a:srgbClr val="FFFF00"/>
                </a:highlight>
              </a:rPr>
              <a:t>Requirements summary)</a:t>
            </a:r>
          </a:p>
          <a:p>
            <a:r>
              <a:rPr kumimoji="1" lang="en-US" altLang="ja-JP" sz="800" dirty="0">
                <a:solidFill>
                  <a:srgbClr val="FF0000"/>
                </a:solidFill>
                <a:highlight>
                  <a:srgbClr val="FFFF00"/>
                </a:highlight>
              </a:rPr>
              <a:t>1. There are two types of content label formats. For Taiwan and others.</a:t>
            </a:r>
          </a:p>
          <a:p>
            <a:r>
              <a:rPr kumimoji="1" lang="en-US" altLang="ja-JP" sz="800" dirty="0">
                <a:solidFill>
                  <a:srgbClr val="FF0000"/>
                </a:solidFill>
                <a:highlight>
                  <a:srgbClr val="FFFF00"/>
                </a:highlight>
              </a:rPr>
              <a:t>2. If printing is canceled due to a printing error, it is possible to resume printing from the middle. </a:t>
            </a:r>
          </a:p>
          <a:p>
            <a:r>
              <a:rPr kumimoji="1" lang="en-US" altLang="ja-JP" sz="800" dirty="0">
                <a:solidFill>
                  <a:srgbClr val="FF0000"/>
                </a:solidFill>
                <a:highlight>
                  <a:srgbClr val="FFFF00"/>
                </a:highlight>
              </a:rPr>
              <a:t> Ex) Print 100 sheets. 50 sheets have been printed. An error occurred on the 51st photo. </a:t>
            </a:r>
          </a:p>
          <a:p>
            <a:r>
              <a:rPr kumimoji="1" lang="en-US" altLang="ja-JP" sz="800" dirty="0">
                <a:solidFill>
                  <a:srgbClr val="FF0000"/>
                </a:solidFill>
                <a:highlight>
                  <a:srgbClr val="FFFF00"/>
                </a:highlight>
              </a:rPr>
              <a:t> Allows printing from the 51st to the 100th page.</a:t>
            </a:r>
          </a:p>
          <a:p>
            <a:r>
              <a:rPr kumimoji="1" lang="en-US" altLang="ja-JP" sz="800" dirty="0">
                <a:solidFill>
                  <a:srgbClr val="FF0000"/>
                </a:solidFill>
                <a:highlight>
                  <a:srgbClr val="FFFF00"/>
                </a:highlight>
              </a:rPr>
              <a:t>3.Allows reprinting. For reprinting, it can specify the number of copies using From To.</a:t>
            </a:r>
          </a:p>
          <a:p>
            <a:r>
              <a:rPr kumimoji="1" lang="en-US" altLang="ja-JP" sz="800" dirty="0">
                <a:solidFill>
                  <a:srgbClr val="FF0000"/>
                </a:solidFill>
                <a:highlight>
                  <a:srgbClr val="FFFF00"/>
                </a:highlight>
              </a:rPr>
              <a:t>4. Print with two printers using one computer. The printer is Sato's CL4NX Plus 305dpi STD</a:t>
            </a:r>
          </a:p>
          <a:p>
            <a:r>
              <a:rPr kumimoji="1" lang="en-US" altLang="ja-JP" sz="800" dirty="0">
                <a:solidFill>
                  <a:srgbClr val="FF0000"/>
                </a:solidFill>
                <a:highlight>
                  <a:srgbClr val="FFFF00"/>
                </a:highlight>
              </a:rPr>
              <a:t>5. Limit concurrent user access.</a:t>
            </a:r>
            <a:endParaRPr kumimoji="1" lang="ja-JP" altLang="en-US" sz="8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5317753-13B8-CC34-7EB7-0F0198E7BEDF}"/>
              </a:ext>
            </a:extLst>
          </p:cNvPr>
          <p:cNvSpPr txBox="1"/>
          <p:nvPr/>
        </p:nvSpPr>
        <p:spPr>
          <a:xfrm>
            <a:off x="7155608" y="2634695"/>
            <a:ext cx="501267" cy="769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500" dirty="0"/>
              <a:t>Print contents tag</a:t>
            </a:r>
          </a:p>
        </p:txBody>
      </p:sp>
      <p:graphicFrame>
        <p:nvGraphicFramePr>
          <p:cNvPr id="64" name="Table 63">
            <a:extLst>
              <a:ext uri="{FF2B5EF4-FFF2-40B4-BE49-F238E27FC236}">
                <a16:creationId xmlns:a16="http://schemas.microsoft.com/office/drawing/2014/main" id="{C665B685-3847-78D2-2297-642D161551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033303"/>
              </p:ext>
            </p:extLst>
          </p:nvPr>
        </p:nvGraphicFramePr>
        <p:xfrm>
          <a:off x="523590" y="3035958"/>
          <a:ext cx="5744043" cy="26498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9372">
                  <a:extLst>
                    <a:ext uri="{9D8B030D-6E8A-4147-A177-3AD203B41FA5}">
                      <a16:colId xmlns:a16="http://schemas.microsoft.com/office/drawing/2014/main" val="737861885"/>
                    </a:ext>
                  </a:extLst>
                </a:gridCol>
                <a:gridCol w="245699">
                  <a:extLst>
                    <a:ext uri="{9D8B030D-6E8A-4147-A177-3AD203B41FA5}">
                      <a16:colId xmlns:a16="http://schemas.microsoft.com/office/drawing/2014/main" val="192221575"/>
                    </a:ext>
                  </a:extLst>
                </a:gridCol>
                <a:gridCol w="282919">
                  <a:extLst>
                    <a:ext uri="{9D8B030D-6E8A-4147-A177-3AD203B41FA5}">
                      <a16:colId xmlns:a16="http://schemas.microsoft.com/office/drawing/2014/main" val="1567337371"/>
                    </a:ext>
                  </a:extLst>
                </a:gridCol>
                <a:gridCol w="476250">
                  <a:extLst>
                    <a:ext uri="{9D8B030D-6E8A-4147-A177-3AD203B41FA5}">
                      <a16:colId xmlns:a16="http://schemas.microsoft.com/office/drawing/2014/main" val="3304095037"/>
                    </a:ext>
                  </a:extLst>
                </a:gridCol>
                <a:gridCol w="278130">
                  <a:extLst>
                    <a:ext uri="{9D8B030D-6E8A-4147-A177-3AD203B41FA5}">
                      <a16:colId xmlns:a16="http://schemas.microsoft.com/office/drawing/2014/main" val="750666840"/>
                    </a:ext>
                  </a:extLst>
                </a:gridCol>
                <a:gridCol w="339090">
                  <a:extLst>
                    <a:ext uri="{9D8B030D-6E8A-4147-A177-3AD203B41FA5}">
                      <a16:colId xmlns:a16="http://schemas.microsoft.com/office/drawing/2014/main" val="1189779758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961488658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757121926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948041845"/>
                    </a:ext>
                  </a:extLst>
                </a:gridCol>
                <a:gridCol w="240030">
                  <a:extLst>
                    <a:ext uri="{9D8B030D-6E8A-4147-A177-3AD203B41FA5}">
                      <a16:colId xmlns:a16="http://schemas.microsoft.com/office/drawing/2014/main" val="2157991933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415168585"/>
                    </a:ext>
                  </a:extLst>
                </a:gridCol>
                <a:gridCol w="384810">
                  <a:extLst>
                    <a:ext uri="{9D8B030D-6E8A-4147-A177-3AD203B41FA5}">
                      <a16:colId xmlns:a16="http://schemas.microsoft.com/office/drawing/2014/main" val="219149893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411081321"/>
                    </a:ext>
                  </a:extLst>
                </a:gridCol>
                <a:gridCol w="316230">
                  <a:extLst>
                    <a:ext uri="{9D8B030D-6E8A-4147-A177-3AD203B41FA5}">
                      <a16:colId xmlns:a16="http://schemas.microsoft.com/office/drawing/2014/main" val="3801121020"/>
                    </a:ext>
                  </a:extLst>
                </a:gridCol>
                <a:gridCol w="255270">
                  <a:extLst>
                    <a:ext uri="{9D8B030D-6E8A-4147-A177-3AD203B41FA5}">
                      <a16:colId xmlns:a16="http://schemas.microsoft.com/office/drawing/2014/main" val="3701217269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2431611003"/>
                    </a:ext>
                  </a:extLst>
                </a:gridCol>
                <a:gridCol w="300990">
                  <a:extLst>
                    <a:ext uri="{9D8B030D-6E8A-4147-A177-3AD203B41FA5}">
                      <a16:colId xmlns:a16="http://schemas.microsoft.com/office/drawing/2014/main" val="804165964"/>
                    </a:ext>
                  </a:extLst>
                </a:gridCol>
                <a:gridCol w="240030">
                  <a:extLst>
                    <a:ext uri="{9D8B030D-6E8A-4147-A177-3AD203B41FA5}">
                      <a16:colId xmlns:a16="http://schemas.microsoft.com/office/drawing/2014/main" val="1096403133"/>
                    </a:ext>
                  </a:extLst>
                </a:gridCol>
                <a:gridCol w="240030">
                  <a:extLst>
                    <a:ext uri="{9D8B030D-6E8A-4147-A177-3AD203B41FA5}">
                      <a16:colId xmlns:a16="http://schemas.microsoft.com/office/drawing/2014/main" val="3120371037"/>
                    </a:ext>
                  </a:extLst>
                </a:gridCol>
                <a:gridCol w="331653">
                  <a:extLst>
                    <a:ext uri="{9D8B030D-6E8A-4147-A177-3AD203B41FA5}">
                      <a16:colId xmlns:a16="http://schemas.microsoft.com/office/drawing/2014/main" val="2581670403"/>
                    </a:ext>
                  </a:extLst>
                </a:gridCol>
              </a:tblGrid>
              <a:tr h="2482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 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Print</a:t>
                      </a:r>
                      <a:br>
                        <a:rPr lang="en-US" sz="500" b="1" u="none" strike="noStrike">
                          <a:effectLst/>
                        </a:rPr>
                      </a:br>
                      <a:r>
                        <a:rPr lang="en-US" sz="500" b="1" u="none" strike="noStrike">
                          <a:effectLst/>
                        </a:rPr>
                        <a:t>Type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PC NO.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PART NO.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PART COLOR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CONTROL NO.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Model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LINE NO.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CASE NO.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ORDER Qty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Receive Plan Date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Packing Plan Date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S/N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Receive tag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Print</a:t>
                      </a:r>
                      <a:br>
                        <a:rPr lang="en-US" sz="500" b="1" u="none" strike="noStrike" dirty="0">
                          <a:effectLst/>
                        </a:rPr>
                      </a:br>
                      <a:r>
                        <a:rPr lang="en-US" sz="500" b="1" u="none" strike="noStrike" dirty="0">
                          <a:effectLst/>
                        </a:rPr>
                        <a:t>By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Print</a:t>
                      </a:r>
                      <a:br>
                        <a:rPr lang="en-US" sz="500" b="1" u="none" strike="noStrike">
                          <a:effectLst/>
                        </a:rPr>
                      </a:br>
                      <a:r>
                        <a:rPr lang="en-US" sz="500" b="1" u="none" strike="noStrike">
                          <a:effectLst/>
                        </a:rPr>
                        <a:t>Count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Contents tag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Print</a:t>
                      </a:r>
                      <a:br>
                        <a:rPr lang="en-US" sz="500" b="1" u="none" strike="noStrike" dirty="0">
                          <a:effectLst/>
                        </a:rPr>
                      </a:br>
                      <a:r>
                        <a:rPr lang="en-US" sz="500" b="1" u="none" strike="noStrike" dirty="0">
                          <a:effectLst/>
                        </a:rPr>
                        <a:t>By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Print</a:t>
                      </a:r>
                      <a:br>
                        <a:rPr lang="en-US" sz="500" b="1" u="none" strike="noStrike">
                          <a:effectLst/>
                        </a:rPr>
                      </a:br>
                      <a:r>
                        <a:rPr lang="en-US" sz="500" b="1" u="none" strike="noStrike">
                          <a:effectLst/>
                        </a:rPr>
                        <a:t>Count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Last update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483132"/>
                  </a:ext>
                </a:extLst>
              </a:tr>
              <a:tr h="240155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Manual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37334A570307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1100A59B Z101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-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190E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CITY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13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925" marR="2660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171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30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 dirty="0">
                          <a:effectLst/>
                        </a:rPr>
                        <a:t>2023-07-20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 dirty="0">
                          <a:effectLst/>
                        </a:rPr>
                        <a:t>2023-07-23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 dirty="0">
                          <a:effectLst/>
                        </a:rPr>
                        <a:t>1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-</a:t>
                      </a:r>
                    </a:p>
                  </a:txBody>
                  <a:tcPr marL="2660" marR="2660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-</a:t>
                      </a:r>
                    </a:p>
                  </a:txBody>
                  <a:tcPr marL="2660" marR="2660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 dirty="0">
                          <a:effectLst/>
                        </a:rPr>
                        <a:t>7/28/2023 0:25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extLst>
                  <a:ext uri="{0D108BD9-81ED-4DB2-BD59-A6C34878D82A}">
                    <a16:rowId xmlns:a16="http://schemas.microsoft.com/office/drawing/2014/main" val="552950999"/>
                  </a:ext>
                </a:extLst>
              </a:tr>
              <a:tr h="240155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2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JIT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37334A570307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1100A59B Z101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-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190E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CRV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13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925" marR="2660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 dirty="0">
                          <a:effectLst/>
                        </a:rPr>
                        <a:t>170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 dirty="0">
                          <a:effectLst/>
                        </a:rPr>
                        <a:t>30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2023-07-20</a:t>
                      </a:r>
                      <a:endParaRPr kumimoji="1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メイリオ"/>
                        <a:cs typeface="+mn-cs"/>
                      </a:endParaRPr>
                    </a:p>
                  </a:txBody>
                  <a:tcPr marL="2660" marR="31925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2023-07-23</a:t>
                      </a:r>
                      <a:endParaRPr kumimoji="1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メイリオ"/>
                        <a:cs typeface="+mn-cs"/>
                      </a:endParaRPr>
                    </a:p>
                  </a:txBody>
                  <a:tcPr marL="2660" marR="31925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2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Reprint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admin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2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Reprint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admin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2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 dirty="0">
                          <a:effectLst/>
                        </a:rPr>
                        <a:t>7/28/2023 0:25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167370"/>
                  </a:ext>
                </a:extLst>
              </a:tr>
              <a:tr h="240155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3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JIT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37334A570307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1120B64A Z000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-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192E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HEV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12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925" marR="2660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173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60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2023-07-20</a:t>
                      </a:r>
                      <a:endParaRPr kumimoji="1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メイリオ"/>
                        <a:cs typeface="+mn-cs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2023-07-23</a:t>
                      </a:r>
                      <a:endParaRPr kumimoji="1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メイリオ"/>
                        <a:cs typeface="+mn-cs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3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Print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admin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1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Print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admin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7/28/2023 0:25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extLst>
                  <a:ext uri="{0D108BD9-81ED-4DB2-BD59-A6C34878D82A}">
                    <a16:rowId xmlns:a16="http://schemas.microsoft.com/office/drawing/2014/main" val="3906386749"/>
                  </a:ext>
                </a:extLst>
              </a:tr>
              <a:tr h="240155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Manual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37334A570307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1210B6A0 F000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-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190E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PPP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13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925" marR="2660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170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30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2023-07-20</a:t>
                      </a:r>
                      <a:endParaRPr kumimoji="1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メイリオ"/>
                        <a:cs typeface="+mn-cs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2023-07-23</a:t>
                      </a:r>
                      <a:endParaRPr kumimoji="1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メイリオ"/>
                        <a:cs typeface="+mn-cs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Print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admin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Print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admin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 dirty="0">
                          <a:effectLst/>
                        </a:rPr>
                        <a:t>7/28/2023 0:25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19901"/>
                  </a:ext>
                </a:extLst>
              </a:tr>
              <a:tr h="240155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5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Manual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37334A570307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1210B6A0 F000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-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190E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PPP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13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925" marR="2660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171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30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2023-07-20</a:t>
                      </a:r>
                      <a:endParaRPr kumimoji="1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メイリオ"/>
                        <a:cs typeface="+mn-cs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2023-07-23</a:t>
                      </a:r>
                      <a:endParaRPr kumimoji="1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メイリオ"/>
                        <a:cs typeface="+mn-cs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5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Reprint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admin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2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Reprint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admin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2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7/28/2023 0:25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extLst>
                  <a:ext uri="{0D108BD9-81ED-4DB2-BD59-A6C34878D82A}">
                    <a16:rowId xmlns:a16="http://schemas.microsoft.com/office/drawing/2014/main" val="1277038987"/>
                  </a:ext>
                </a:extLst>
              </a:tr>
              <a:tr h="240155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6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Manual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37334A570307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122516A0 A011M2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-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193E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PPP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8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925" marR="2660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174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60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2023-07-20</a:t>
                      </a:r>
                      <a:endParaRPr kumimoji="1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メイリオ"/>
                        <a:cs typeface="+mn-cs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2023-07-23</a:t>
                      </a:r>
                      <a:endParaRPr kumimoji="1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メイリオ"/>
                        <a:cs typeface="+mn-cs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6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Print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admin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Print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admin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 dirty="0">
                          <a:effectLst/>
                        </a:rPr>
                        <a:t>7/28/2023 0:25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101200"/>
                  </a:ext>
                </a:extLst>
              </a:tr>
              <a:tr h="240155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7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Manual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37334A570307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122705PA A002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-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193E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PPP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8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925" marR="2660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174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60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2023-07-20</a:t>
                      </a:r>
                      <a:endParaRPr kumimoji="1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メイリオ"/>
                        <a:cs typeface="+mn-cs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2023-07-23</a:t>
                      </a:r>
                      <a:endParaRPr kumimoji="1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メイリオ"/>
                        <a:cs typeface="+mn-cs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Reprint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admin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2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Reprint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admin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2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7/28/2023 0:25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extLst>
                  <a:ext uri="{0D108BD9-81ED-4DB2-BD59-A6C34878D82A}">
                    <a16:rowId xmlns:a16="http://schemas.microsoft.com/office/drawing/2014/main" val="516278443"/>
                  </a:ext>
                </a:extLst>
              </a:tr>
              <a:tr h="240155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8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JIT</a:t>
                      </a:r>
                      <a:endParaRPr kumimoji="1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メイリオ"/>
                        <a:cs typeface="+mn-cs"/>
                      </a:endParaRPr>
                    </a:p>
                  </a:txBody>
                  <a:tcPr marL="2660" marR="2660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37334A570307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123106A0 A011M1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-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193E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PPP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8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925" marR="2660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174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60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2023-07-20</a:t>
                      </a:r>
                      <a:endParaRPr kumimoji="1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メイリオ"/>
                        <a:cs typeface="+mn-cs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2023-07-23</a:t>
                      </a:r>
                      <a:endParaRPr kumimoji="1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メイリオ"/>
                        <a:cs typeface="+mn-cs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-</a:t>
                      </a:r>
                    </a:p>
                  </a:txBody>
                  <a:tcPr marL="2660" marR="2660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-</a:t>
                      </a:r>
                    </a:p>
                  </a:txBody>
                  <a:tcPr marL="2660" marR="2660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 dirty="0">
                          <a:effectLst/>
                        </a:rPr>
                        <a:t>7/28/2023 0:25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565434"/>
                  </a:ext>
                </a:extLst>
              </a:tr>
              <a:tr h="240155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9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JIT</a:t>
                      </a:r>
                      <a:endParaRPr kumimoji="1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メイリオ"/>
                        <a:cs typeface="+mn-cs"/>
                      </a:endParaRPr>
                    </a:p>
                  </a:txBody>
                  <a:tcPr marL="2660" marR="2660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37334A570307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131015PA A002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-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193E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PPP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8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925" marR="2660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174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240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2023-07-20</a:t>
                      </a:r>
                      <a:endParaRPr kumimoji="1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メイリオ"/>
                        <a:cs typeface="+mn-cs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2023-07-23</a:t>
                      </a:r>
                      <a:endParaRPr kumimoji="1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メイリオ"/>
                        <a:cs typeface="+mn-cs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-</a:t>
                      </a:r>
                    </a:p>
                  </a:txBody>
                  <a:tcPr marL="2660" marR="2660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-</a:t>
                      </a:r>
                    </a:p>
                  </a:txBody>
                  <a:tcPr marL="2660" marR="2660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7/28/2023 0:25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extLst>
                  <a:ext uri="{0D108BD9-81ED-4DB2-BD59-A6C34878D82A}">
                    <a16:rowId xmlns:a16="http://schemas.microsoft.com/office/drawing/2014/main" val="716506906"/>
                  </a:ext>
                </a:extLst>
              </a:tr>
              <a:tr h="240155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JIT</a:t>
                      </a:r>
                      <a:endParaRPr kumimoji="1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メイリオ"/>
                        <a:cs typeface="+mn-cs"/>
                      </a:endParaRPr>
                    </a:p>
                  </a:txBody>
                  <a:tcPr marL="2660" marR="2660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37334A570307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1312159B 0042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-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194E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PPP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10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925" marR="2660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175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240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2023-07-20</a:t>
                      </a:r>
                      <a:endParaRPr kumimoji="1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メイリオ"/>
                        <a:cs typeface="+mn-cs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2023-07-23</a:t>
                      </a:r>
                      <a:endParaRPr kumimoji="1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メイリオ"/>
                        <a:cs typeface="+mn-cs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-</a:t>
                      </a:r>
                    </a:p>
                  </a:txBody>
                  <a:tcPr marL="2660" marR="2660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-</a:t>
                      </a:r>
                    </a:p>
                  </a:txBody>
                  <a:tcPr marL="2660" marR="2660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 dirty="0">
                          <a:effectLst/>
                        </a:rPr>
                        <a:t>7/28/2023 0:25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130058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05BF3A48-3131-60A6-38A6-108324687056}"/>
              </a:ext>
            </a:extLst>
          </p:cNvPr>
          <p:cNvGrpSpPr/>
          <p:nvPr/>
        </p:nvGrpSpPr>
        <p:grpSpPr>
          <a:xfrm>
            <a:off x="594175" y="6048003"/>
            <a:ext cx="4925519" cy="1605791"/>
            <a:chOff x="3812953" y="2743197"/>
            <a:chExt cx="8902986" cy="303141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440C365-DF30-4A21-2F47-DBECEBA67309}"/>
                </a:ext>
              </a:extLst>
            </p:cNvPr>
            <p:cNvSpPr/>
            <p:nvPr/>
          </p:nvSpPr>
          <p:spPr>
            <a:xfrm>
              <a:off x="3880019" y="2743197"/>
              <a:ext cx="8835920" cy="3031410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rtlCol="0" anchor="t"/>
            <a:lstStyle/>
            <a:p>
              <a:r>
                <a:rPr kumimoji="1" lang="en-US" sz="900" strike="sngStrike" dirty="0">
                  <a:solidFill>
                    <a:srgbClr val="FF0000"/>
                  </a:solidFill>
                </a:rPr>
                <a:t>1. Add new column about the print type (JIT/Manual) to NET </a:t>
              </a:r>
              <a:r>
                <a:rPr kumimoji="1" lang="en-US" sz="900" strike="sngStrike" dirty="0" err="1">
                  <a:solidFill>
                    <a:srgbClr val="FF0000"/>
                  </a:solidFill>
                </a:rPr>
                <a:t>fiile</a:t>
              </a:r>
              <a:r>
                <a:rPr kumimoji="1" lang="en-US" sz="900" strike="sngStrike" dirty="0">
                  <a:solidFill>
                    <a:srgbClr val="FF0000"/>
                  </a:solidFill>
                </a:rPr>
                <a:t> =&gt; J/M</a:t>
              </a:r>
            </a:p>
            <a:p>
              <a:endParaRPr kumimoji="1" lang="en-US" sz="900" dirty="0">
                <a:solidFill>
                  <a:schemeClr val="tx1"/>
                </a:solidFill>
              </a:endParaRPr>
            </a:p>
            <a:p>
              <a:r>
                <a:rPr kumimoji="1" lang="en-US" sz="900" dirty="0">
                  <a:solidFill>
                    <a:schemeClr val="tx1"/>
                  </a:solidFill>
                </a:rPr>
                <a:t>2. Create new page for Label print JIT/Manual.</a:t>
              </a:r>
            </a:p>
            <a:p>
              <a:endParaRPr kumimoji="1" lang="en-US" sz="900" dirty="0">
                <a:solidFill>
                  <a:schemeClr val="tx1"/>
                </a:solidFill>
              </a:endParaRPr>
            </a:p>
            <a:p>
              <a:r>
                <a:rPr kumimoji="1" lang="en-US" sz="900" dirty="0">
                  <a:solidFill>
                    <a:schemeClr val="tx1"/>
                  </a:solidFill>
                </a:rPr>
                <a:t>3. Able to print all contents of packing set (PPP).</a:t>
              </a:r>
            </a:p>
            <a:p>
              <a:endParaRPr kumimoji="1" lang="en-US" sz="900" dirty="0">
                <a:solidFill>
                  <a:schemeClr val="tx1"/>
                </a:solidFill>
              </a:endParaRPr>
            </a:p>
            <a:p>
              <a:r>
                <a:rPr kumimoji="1" lang="en-US" sz="900" dirty="0">
                  <a:solidFill>
                    <a:schemeClr val="tx1"/>
                  </a:solidFill>
                </a:rPr>
                <a:t>4. Add [Print all manual] for manual items only except the reprint.</a:t>
              </a:r>
            </a:p>
            <a:p>
              <a:endParaRPr kumimoji="1" lang="en-US" sz="900" dirty="0">
                <a:solidFill>
                  <a:schemeClr val="tx1"/>
                </a:solidFill>
              </a:endParaRPr>
            </a:p>
            <a:p>
              <a:r>
                <a:rPr kumimoji="1" lang="en-US" sz="900" dirty="0">
                  <a:solidFill>
                    <a:schemeClr val="tx1"/>
                  </a:solidFill>
                </a:rPr>
                <a:t>5. Able to filter data </a:t>
              </a:r>
              <a:r>
                <a:rPr kumimoji="1" lang="en-US" sz="900" dirty="0" err="1">
                  <a:solidFill>
                    <a:schemeClr val="tx1"/>
                  </a:solidFill>
                </a:rPr>
                <a:t>Packing_date</a:t>
              </a:r>
              <a:r>
                <a:rPr kumimoji="1" lang="en-US" sz="900" dirty="0">
                  <a:solidFill>
                    <a:schemeClr val="tx1"/>
                  </a:solidFill>
                </a:rPr>
                <a:t>, PC_NO, </a:t>
              </a:r>
              <a:r>
                <a:rPr kumimoji="1" lang="en-US" sz="900" dirty="0" err="1">
                  <a:solidFill>
                    <a:schemeClr val="tx1"/>
                  </a:solidFill>
                </a:rPr>
                <a:t>Control_No</a:t>
              </a:r>
              <a:r>
                <a:rPr kumimoji="1" lang="en-US" sz="900" dirty="0">
                  <a:solidFill>
                    <a:schemeClr val="tx1"/>
                  </a:solidFill>
                </a:rPr>
                <a:t>, </a:t>
              </a:r>
              <a:r>
                <a:rPr kumimoji="1" lang="en-US" sz="900" dirty="0" err="1">
                  <a:solidFill>
                    <a:schemeClr val="tx1"/>
                  </a:solidFill>
                </a:rPr>
                <a:t>Parts_no</a:t>
              </a:r>
              <a:r>
                <a:rPr kumimoji="1" lang="en-US" sz="900" dirty="0">
                  <a:solidFill>
                    <a:schemeClr val="tx1"/>
                  </a:solidFill>
                </a:rPr>
                <a:t> and </a:t>
              </a:r>
              <a:r>
                <a:rPr kumimoji="1" lang="en-US" sz="900" dirty="0" err="1">
                  <a:solidFill>
                    <a:schemeClr val="tx1"/>
                  </a:solidFill>
                </a:rPr>
                <a:t>part_color</a:t>
              </a:r>
              <a:r>
                <a:rPr kumimoji="1" lang="en-US" sz="900" dirty="0">
                  <a:solidFill>
                    <a:schemeClr val="tx1"/>
                  </a:solidFill>
                </a:rPr>
                <a:t>.</a:t>
              </a:r>
            </a:p>
            <a:p>
              <a:endParaRPr kumimoji="1" lang="en-US" sz="900" dirty="0">
                <a:solidFill>
                  <a:schemeClr val="tx1"/>
                </a:solidFill>
              </a:endParaRPr>
            </a:p>
            <a:p>
              <a:r>
                <a:rPr kumimoji="1" lang="en-US" sz="900" dirty="0">
                  <a:solidFill>
                    <a:schemeClr val="tx1"/>
                  </a:solidFill>
                </a:rPr>
                <a:t>6. Show serial no column.</a:t>
              </a:r>
            </a:p>
          </p:txBody>
        </p:sp>
        <p:pic>
          <p:nvPicPr>
            <p:cNvPr id="22" name="Graphic 21" descr="Lightbulb with solid fill">
              <a:extLst>
                <a:ext uri="{FF2B5EF4-FFF2-40B4-BE49-F238E27FC236}">
                  <a16:creationId xmlns:a16="http://schemas.microsoft.com/office/drawing/2014/main" id="{95A490B7-75B4-5223-C9C4-F3A88AE82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12953" y="2877986"/>
              <a:ext cx="783939" cy="783939"/>
            </a:xfrm>
            <a:prstGeom prst="rect">
              <a:avLst/>
            </a:prstGeom>
          </p:spPr>
        </p:pic>
      </p:grpSp>
      <p:graphicFrame>
        <p:nvGraphicFramePr>
          <p:cNvPr id="68" name="Table 67">
            <a:extLst>
              <a:ext uri="{FF2B5EF4-FFF2-40B4-BE49-F238E27FC236}">
                <a16:creationId xmlns:a16="http://schemas.microsoft.com/office/drawing/2014/main" id="{74BDB7C5-B4ED-0FBF-B11A-4AD8A3FB20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475099"/>
              </p:ext>
            </p:extLst>
          </p:nvPr>
        </p:nvGraphicFramePr>
        <p:xfrm>
          <a:off x="5288422" y="3545041"/>
          <a:ext cx="769478" cy="10287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769478">
                  <a:extLst>
                    <a:ext uri="{9D8B030D-6E8A-4147-A177-3AD203B41FA5}">
                      <a16:colId xmlns:a16="http://schemas.microsoft.com/office/drawing/2014/main" val="1809106780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r>
                        <a:rPr lang="en-US" sz="600" b="1" dirty="0"/>
                        <a:t>Print receive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1353566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en-US" sz="600" b="1" dirty="0"/>
                        <a:t>Print contents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8059305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en-US" sz="600" b="1" dirty="0"/>
                        <a:t>Reprint receive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131084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en-US" sz="600" b="1" dirty="0"/>
                        <a:t>Reprint contents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7933600"/>
                  </a:ext>
                </a:extLst>
              </a:tr>
            </a:tbl>
          </a:graphicData>
        </a:graphic>
      </p:graphicFrame>
      <p:sp>
        <p:nvSpPr>
          <p:cNvPr id="81" name="正方形/長方形 169">
            <a:extLst>
              <a:ext uri="{FF2B5EF4-FFF2-40B4-BE49-F238E27FC236}">
                <a16:creationId xmlns:a16="http://schemas.microsoft.com/office/drawing/2014/main" id="{63FC3753-2658-18D6-308B-C4A16FAA129C}"/>
              </a:ext>
            </a:extLst>
          </p:cNvPr>
          <p:cNvSpPr/>
          <p:nvPr/>
        </p:nvSpPr>
        <p:spPr>
          <a:xfrm>
            <a:off x="5246371" y="3516630"/>
            <a:ext cx="857250" cy="11125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040AA19-BCAB-0CAE-FEA3-FD0CB915E5A7}"/>
              </a:ext>
            </a:extLst>
          </p:cNvPr>
          <p:cNvSpPr txBox="1"/>
          <p:nvPr/>
        </p:nvSpPr>
        <p:spPr>
          <a:xfrm>
            <a:off x="1900885" y="2699148"/>
            <a:ext cx="849913" cy="166199"/>
          </a:xfrm>
          <a:prstGeom prst="rect">
            <a:avLst/>
          </a:prstGeom>
          <a:solidFill>
            <a:srgbClr val="0070C0"/>
          </a:solidFill>
        </p:spPr>
        <p:txBody>
          <a:bodyPr wrap="none" tIns="27432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Print All receive tag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B685DF4-6966-67FA-F9EB-C400C381C91E}"/>
              </a:ext>
            </a:extLst>
          </p:cNvPr>
          <p:cNvSpPr txBox="1"/>
          <p:nvPr/>
        </p:nvSpPr>
        <p:spPr>
          <a:xfrm>
            <a:off x="2771470" y="2699148"/>
            <a:ext cx="891591" cy="166199"/>
          </a:xfrm>
          <a:prstGeom prst="rect">
            <a:avLst/>
          </a:prstGeom>
          <a:solidFill>
            <a:srgbClr val="0070C0"/>
          </a:solidFill>
        </p:spPr>
        <p:txBody>
          <a:bodyPr wrap="none" tIns="27432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Print All contents tag</a:t>
            </a:r>
          </a:p>
        </p:txBody>
      </p:sp>
      <p:sp>
        <p:nvSpPr>
          <p:cNvPr id="72" name="正方形/長方形 169">
            <a:extLst>
              <a:ext uri="{FF2B5EF4-FFF2-40B4-BE49-F238E27FC236}">
                <a16:creationId xmlns:a16="http://schemas.microsoft.com/office/drawing/2014/main" id="{1E364018-7313-6963-851A-1A0F406AC748}"/>
              </a:ext>
            </a:extLst>
          </p:cNvPr>
          <p:cNvSpPr/>
          <p:nvPr/>
        </p:nvSpPr>
        <p:spPr>
          <a:xfrm>
            <a:off x="1863715" y="2657238"/>
            <a:ext cx="1862465" cy="2622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AD8E564-F52D-9B88-6C93-F86C3F497EB2}"/>
              </a:ext>
            </a:extLst>
          </p:cNvPr>
          <p:cNvSpPr txBox="1"/>
          <p:nvPr/>
        </p:nvSpPr>
        <p:spPr>
          <a:xfrm>
            <a:off x="4189957" y="2368416"/>
            <a:ext cx="5741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 Color :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00FA7CE8-DC45-E8E7-A285-3F7287A2F9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115" y="2142817"/>
            <a:ext cx="2297695" cy="22106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1872ED5-DD54-5DB0-860F-BB16DEFA39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115" y="2341695"/>
            <a:ext cx="3385418" cy="242682"/>
          </a:xfrm>
          <a:prstGeom prst="rect">
            <a:avLst/>
          </a:prstGeom>
        </p:spPr>
      </p:pic>
      <p:sp>
        <p:nvSpPr>
          <p:cNvPr id="71" name="Callout: Line 70">
            <a:extLst>
              <a:ext uri="{FF2B5EF4-FFF2-40B4-BE49-F238E27FC236}">
                <a16:creationId xmlns:a16="http://schemas.microsoft.com/office/drawing/2014/main" id="{C6D78DE1-E31E-20E0-F859-1456BF131D83}"/>
              </a:ext>
            </a:extLst>
          </p:cNvPr>
          <p:cNvSpPr/>
          <p:nvPr/>
        </p:nvSpPr>
        <p:spPr>
          <a:xfrm>
            <a:off x="3779558" y="2667609"/>
            <a:ext cx="927989" cy="364679"/>
          </a:xfrm>
          <a:prstGeom prst="borderCallout1">
            <a:avLst>
              <a:gd name="adj1" fmla="val 80390"/>
              <a:gd name="adj2" fmla="val -3406"/>
              <a:gd name="adj3" fmla="val 67575"/>
              <a:gd name="adj4" fmla="val -44081"/>
            </a:avLst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600" kern="0" dirty="0">
                <a:solidFill>
                  <a:prstClr val="black"/>
                </a:solidFill>
              </a:rPr>
              <a:t>Able to print all of the manual tags in the same PC no.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002CED7F-4186-E84B-F543-BBEA4348C6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7547" y="2396778"/>
            <a:ext cx="726576" cy="155695"/>
          </a:xfrm>
          <a:prstGeom prst="rect">
            <a:avLst/>
          </a:prstGeom>
        </p:spPr>
      </p:pic>
      <p:sp>
        <p:nvSpPr>
          <p:cNvPr id="82" name="Isosceles Triangle 81">
            <a:extLst>
              <a:ext uri="{FF2B5EF4-FFF2-40B4-BE49-F238E27FC236}">
                <a16:creationId xmlns:a16="http://schemas.microsoft.com/office/drawing/2014/main" id="{E2029518-9DBF-734E-1430-F7346F5F5151}"/>
              </a:ext>
            </a:extLst>
          </p:cNvPr>
          <p:cNvSpPr/>
          <p:nvPr/>
        </p:nvSpPr>
        <p:spPr>
          <a:xfrm>
            <a:off x="3934050" y="1785969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0D693EF0-37C4-B7F0-1736-AD109E53C576}"/>
              </a:ext>
            </a:extLst>
          </p:cNvPr>
          <p:cNvSpPr/>
          <p:nvPr/>
        </p:nvSpPr>
        <p:spPr>
          <a:xfrm>
            <a:off x="4764153" y="5921032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8112787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5-3. PC application screen image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40E5231-6E46-748B-3432-A446121E1695}"/>
              </a:ext>
            </a:extLst>
          </p:cNvPr>
          <p:cNvSpPr txBox="1"/>
          <p:nvPr/>
        </p:nvSpPr>
        <p:spPr>
          <a:xfrm>
            <a:off x="523591" y="1594533"/>
            <a:ext cx="27815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>
                <a:solidFill>
                  <a:srgbClr val="FF0000"/>
                </a:solidFill>
                <a:highlight>
                  <a:srgbClr val="FFFF00"/>
                </a:highlight>
              </a:rPr>
              <a:t>Print type master</a:t>
            </a:r>
            <a:endParaRPr kumimoji="1" lang="ja-JP" altLang="en-US" sz="11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DE38206-B398-1001-4C49-1E296853E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710" y="3166236"/>
            <a:ext cx="341137" cy="163390"/>
          </a:xfrm>
          <a:prstGeom prst="rect">
            <a:avLst/>
          </a:prstGeom>
        </p:spPr>
      </p:pic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37</a:t>
            </a:fld>
            <a:endParaRPr kumimoji="1" lang="ja-JP" altLang="en-US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5317753-13B8-CC34-7EB7-0F0198E7BEDF}"/>
              </a:ext>
            </a:extLst>
          </p:cNvPr>
          <p:cNvSpPr txBox="1"/>
          <p:nvPr/>
        </p:nvSpPr>
        <p:spPr>
          <a:xfrm>
            <a:off x="7155608" y="2634695"/>
            <a:ext cx="501267" cy="769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500" dirty="0"/>
              <a:t>Print contents tag</a:t>
            </a:r>
          </a:p>
        </p:txBody>
      </p:sp>
      <p:sp>
        <p:nvSpPr>
          <p:cNvPr id="82" name="Isosceles Triangle 81">
            <a:extLst>
              <a:ext uri="{FF2B5EF4-FFF2-40B4-BE49-F238E27FC236}">
                <a16:creationId xmlns:a16="http://schemas.microsoft.com/office/drawing/2014/main" id="{E2029518-9DBF-734E-1430-F7346F5F5151}"/>
              </a:ext>
            </a:extLst>
          </p:cNvPr>
          <p:cNvSpPr/>
          <p:nvPr/>
        </p:nvSpPr>
        <p:spPr>
          <a:xfrm>
            <a:off x="4764153" y="1263889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7BE114-F79B-3129-3D4B-536A3AC25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41" y="2018682"/>
            <a:ext cx="5749557" cy="27832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453EB0B-373C-E776-A3FB-A09C50896A21}"/>
              </a:ext>
            </a:extLst>
          </p:cNvPr>
          <p:cNvSpPr/>
          <p:nvPr/>
        </p:nvSpPr>
        <p:spPr>
          <a:xfrm>
            <a:off x="3343275" y="2018682"/>
            <a:ext cx="885825" cy="200814"/>
          </a:xfrm>
          <a:prstGeom prst="rect">
            <a:avLst/>
          </a:prstGeom>
          <a:solidFill>
            <a:srgbClr val="0070C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4E4EE5-9BA1-245D-3A5D-4CBC799928BD}"/>
              </a:ext>
            </a:extLst>
          </p:cNvPr>
          <p:cNvSpPr txBox="1"/>
          <p:nvPr/>
        </p:nvSpPr>
        <p:spPr>
          <a:xfrm>
            <a:off x="3343275" y="2004052"/>
            <a:ext cx="10262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Print type master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5D2C5E-0372-36AD-0493-42B0529C12A0}"/>
              </a:ext>
            </a:extLst>
          </p:cNvPr>
          <p:cNvSpPr/>
          <p:nvPr/>
        </p:nvSpPr>
        <p:spPr>
          <a:xfrm>
            <a:off x="1290637" y="2252206"/>
            <a:ext cx="4905375" cy="882743"/>
          </a:xfrm>
          <a:prstGeom prst="rect">
            <a:avLst/>
          </a:prstGeom>
          <a:solidFill>
            <a:srgbClr val="F3F5F9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093519-DD96-3CC4-86FF-DDC649A5F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881" y="2298956"/>
            <a:ext cx="1978775" cy="1394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B22101-EA14-5EA5-93B0-193B98E91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222" y="2298956"/>
            <a:ext cx="1978775" cy="13944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D5E8F32-3E84-3587-25CC-23DE9330CBDF}"/>
              </a:ext>
            </a:extLst>
          </p:cNvPr>
          <p:cNvSpPr/>
          <p:nvPr/>
        </p:nvSpPr>
        <p:spPr>
          <a:xfrm>
            <a:off x="6979780" y="1577720"/>
            <a:ext cx="426461" cy="117513"/>
          </a:xfrm>
          <a:prstGeom prst="rect">
            <a:avLst/>
          </a:prstGeom>
          <a:solidFill>
            <a:srgbClr val="F3F5F9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888DEF3-D22B-0BCB-C260-BD71EDB4489C}"/>
              </a:ext>
            </a:extLst>
          </p:cNvPr>
          <p:cNvSpPr/>
          <p:nvPr/>
        </p:nvSpPr>
        <p:spPr>
          <a:xfrm>
            <a:off x="3358850" y="2306928"/>
            <a:ext cx="426461" cy="117513"/>
          </a:xfrm>
          <a:prstGeom prst="rect">
            <a:avLst/>
          </a:prstGeom>
          <a:solidFill>
            <a:srgbClr val="F3F5F9"/>
          </a:solidFill>
          <a:ln w="3175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sz="500" kern="0" dirty="0">
                <a:solidFill>
                  <a:prstClr val="black"/>
                </a:solidFill>
              </a:rPr>
              <a:t>Part color :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ED90864-9CD6-F712-9C7C-0F4B0745A915}"/>
              </a:ext>
            </a:extLst>
          </p:cNvPr>
          <p:cNvSpPr/>
          <p:nvPr/>
        </p:nvSpPr>
        <p:spPr>
          <a:xfrm>
            <a:off x="4433270" y="2306928"/>
            <a:ext cx="410194" cy="117513"/>
          </a:xfrm>
          <a:prstGeom prst="rect">
            <a:avLst/>
          </a:prstGeom>
          <a:solidFill>
            <a:srgbClr val="F3F5F9"/>
          </a:solidFill>
          <a:ln w="3175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sz="500" kern="0" dirty="0">
                <a:solidFill>
                  <a:prstClr val="black"/>
                </a:solidFill>
              </a:rPr>
              <a:t>Model no :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80B02D8-4793-E2BB-F51F-611C4D976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1881" y="2459428"/>
            <a:ext cx="1122543" cy="1752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A9A3604-4A42-84DC-E984-F04C045BDF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9144" y="2432413"/>
            <a:ext cx="1211500" cy="2108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84D4271-702B-425C-4206-F6D0BF21F4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4376" y="2665277"/>
            <a:ext cx="1022390" cy="175267"/>
          </a:xfrm>
          <a:prstGeom prst="rect">
            <a:avLst/>
          </a:prstGeom>
        </p:spPr>
      </p:pic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443D1D39-426D-B07A-8326-31E37980D5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689314"/>
              </p:ext>
            </p:extLst>
          </p:nvPr>
        </p:nvGraphicFramePr>
        <p:xfrm>
          <a:off x="1290637" y="2851472"/>
          <a:ext cx="5007160" cy="18938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8834">
                  <a:extLst>
                    <a:ext uri="{9D8B030D-6E8A-4147-A177-3AD203B41FA5}">
                      <a16:colId xmlns:a16="http://schemas.microsoft.com/office/drawing/2014/main" val="737861885"/>
                    </a:ext>
                  </a:extLst>
                </a:gridCol>
                <a:gridCol w="1132067">
                  <a:extLst>
                    <a:ext uri="{9D8B030D-6E8A-4147-A177-3AD203B41FA5}">
                      <a16:colId xmlns:a16="http://schemas.microsoft.com/office/drawing/2014/main" val="3304095037"/>
                    </a:ext>
                  </a:extLst>
                </a:gridCol>
                <a:gridCol w="661127">
                  <a:extLst>
                    <a:ext uri="{9D8B030D-6E8A-4147-A177-3AD203B41FA5}">
                      <a16:colId xmlns:a16="http://schemas.microsoft.com/office/drawing/2014/main" val="750666840"/>
                    </a:ext>
                  </a:extLst>
                </a:gridCol>
                <a:gridCol w="806032">
                  <a:extLst>
                    <a:ext uri="{9D8B030D-6E8A-4147-A177-3AD203B41FA5}">
                      <a16:colId xmlns:a16="http://schemas.microsoft.com/office/drawing/2014/main" val="1189779758"/>
                    </a:ext>
                  </a:extLst>
                </a:gridCol>
                <a:gridCol w="633958">
                  <a:extLst>
                    <a:ext uri="{9D8B030D-6E8A-4147-A177-3AD203B41FA5}">
                      <a16:colId xmlns:a16="http://schemas.microsoft.com/office/drawing/2014/main" val="961488658"/>
                    </a:ext>
                  </a:extLst>
                </a:gridCol>
                <a:gridCol w="606788">
                  <a:extLst>
                    <a:ext uri="{9D8B030D-6E8A-4147-A177-3AD203B41FA5}">
                      <a16:colId xmlns:a16="http://schemas.microsoft.com/office/drawing/2014/main" val="3701217269"/>
                    </a:ext>
                  </a:extLst>
                </a:gridCol>
                <a:gridCol w="788354">
                  <a:extLst>
                    <a:ext uri="{9D8B030D-6E8A-4147-A177-3AD203B41FA5}">
                      <a16:colId xmlns:a16="http://schemas.microsoft.com/office/drawing/2014/main" val="2581670403"/>
                    </a:ext>
                  </a:extLst>
                </a:gridCol>
              </a:tblGrid>
              <a:tr h="1823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 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PART NO.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PART COLOR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CONTROL NO.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Model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Print</a:t>
                      </a:r>
                      <a:br>
                        <a:rPr lang="en-US" sz="500" b="1" u="none" strike="noStrike" dirty="0">
                          <a:effectLst/>
                        </a:rPr>
                      </a:br>
                      <a:r>
                        <a:rPr lang="en-US" sz="500" b="1" u="none" strike="noStrike" dirty="0">
                          <a:effectLst/>
                        </a:rPr>
                        <a:t>Type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Last update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483132"/>
                  </a:ext>
                </a:extLst>
              </a:tr>
              <a:tr h="171152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1100A59B Z101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-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190E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CITY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JIT</a:t>
                      </a: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2023-12-12 12:06:00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extLst>
                  <a:ext uri="{0D108BD9-81ED-4DB2-BD59-A6C34878D82A}">
                    <a16:rowId xmlns:a16="http://schemas.microsoft.com/office/drawing/2014/main" val="552950999"/>
                  </a:ext>
                </a:extLst>
              </a:tr>
              <a:tr h="171152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2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1100A59B Z101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-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190E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CRV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Manual</a:t>
                      </a: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2023-12-12 12:06:00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167370"/>
                  </a:ext>
                </a:extLst>
              </a:tr>
              <a:tr h="171152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3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1120B64A Z000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-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192E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HEV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Manual</a:t>
                      </a: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2023-12-12 12:06:00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extLst>
                  <a:ext uri="{0D108BD9-81ED-4DB2-BD59-A6C34878D82A}">
                    <a16:rowId xmlns:a16="http://schemas.microsoft.com/office/drawing/2014/main" val="3906386749"/>
                  </a:ext>
                </a:extLst>
              </a:tr>
              <a:tr h="171152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1210B6A0 F000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-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190E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PPP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Manual</a:t>
                      </a: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2023-12-12 12:06:00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19901"/>
                  </a:ext>
                </a:extLst>
              </a:tr>
              <a:tr h="171152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5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1210B6A0 F000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-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190E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PPP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Manual</a:t>
                      </a: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2023-12-12 12:06:00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extLst>
                  <a:ext uri="{0D108BD9-81ED-4DB2-BD59-A6C34878D82A}">
                    <a16:rowId xmlns:a16="http://schemas.microsoft.com/office/drawing/2014/main" val="1277038987"/>
                  </a:ext>
                </a:extLst>
              </a:tr>
              <a:tr h="171152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6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122516A0 A011M2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-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193E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PPP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JIT</a:t>
                      </a: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2023-12-12 12:06:00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101200"/>
                  </a:ext>
                </a:extLst>
              </a:tr>
              <a:tr h="171152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7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122705PA A002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-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193E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PPP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Manual</a:t>
                      </a: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2023-12-12 12:06:00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extLst>
                  <a:ext uri="{0D108BD9-81ED-4DB2-BD59-A6C34878D82A}">
                    <a16:rowId xmlns:a16="http://schemas.microsoft.com/office/drawing/2014/main" val="516278443"/>
                  </a:ext>
                </a:extLst>
              </a:tr>
              <a:tr h="171152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8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123106A0 A011M1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-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193E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PPP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JIT</a:t>
                      </a: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2023-12-12 12:06:00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565434"/>
                  </a:ext>
                </a:extLst>
              </a:tr>
              <a:tr h="171152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9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131015PA A002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-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193E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PPP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JIT</a:t>
                      </a: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2023-12-12 12:06:00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extLst>
                  <a:ext uri="{0D108BD9-81ED-4DB2-BD59-A6C34878D82A}">
                    <a16:rowId xmlns:a16="http://schemas.microsoft.com/office/drawing/2014/main" val="716506906"/>
                  </a:ext>
                </a:extLst>
              </a:tr>
              <a:tr h="171152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1312159B 0042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-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194E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PPP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JIT</a:t>
                      </a: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1" lang="en-US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2023-12-12 12:06:00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130058"/>
                  </a:ext>
                </a:extLst>
              </a:tr>
            </a:tbl>
          </a:graphicData>
        </a:graphic>
      </p:graphicFrame>
      <p:sp>
        <p:nvSpPr>
          <p:cNvPr id="32" name="テキスト ボックス 4">
            <a:extLst>
              <a:ext uri="{FF2B5EF4-FFF2-40B4-BE49-F238E27FC236}">
                <a16:creationId xmlns:a16="http://schemas.microsoft.com/office/drawing/2014/main" id="{56CDDF14-180B-1921-B04C-ECB0159C5565}"/>
              </a:ext>
            </a:extLst>
          </p:cNvPr>
          <p:cNvSpPr txBox="1"/>
          <p:nvPr/>
        </p:nvSpPr>
        <p:spPr>
          <a:xfrm>
            <a:off x="523590" y="5138301"/>
            <a:ext cx="27815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>
                <a:solidFill>
                  <a:srgbClr val="FF0000"/>
                </a:solidFill>
                <a:highlight>
                  <a:srgbClr val="FFFF00"/>
                </a:highlight>
              </a:rPr>
              <a:t>Table master</a:t>
            </a:r>
            <a:endParaRPr kumimoji="1" lang="ja-JP" altLang="en-US" sz="11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698AF35-FCEA-42B1-7113-2ADB32F1E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40" y="5562450"/>
            <a:ext cx="5749557" cy="278322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892DBE6-A3DA-712E-EFFB-748FF6D3A279}"/>
              </a:ext>
            </a:extLst>
          </p:cNvPr>
          <p:cNvSpPr/>
          <p:nvPr/>
        </p:nvSpPr>
        <p:spPr>
          <a:xfrm>
            <a:off x="3343274" y="5562450"/>
            <a:ext cx="885825" cy="200814"/>
          </a:xfrm>
          <a:prstGeom prst="rect">
            <a:avLst/>
          </a:prstGeom>
          <a:solidFill>
            <a:srgbClr val="0070C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FE6A37-9EFD-30A4-12D7-4A92BADD6025}"/>
              </a:ext>
            </a:extLst>
          </p:cNvPr>
          <p:cNvSpPr txBox="1"/>
          <p:nvPr/>
        </p:nvSpPr>
        <p:spPr>
          <a:xfrm>
            <a:off x="3343274" y="5547820"/>
            <a:ext cx="8210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Table master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FA50185-9044-2368-2AAA-E790ECC18B65}"/>
              </a:ext>
            </a:extLst>
          </p:cNvPr>
          <p:cNvSpPr/>
          <p:nvPr/>
        </p:nvSpPr>
        <p:spPr>
          <a:xfrm>
            <a:off x="1290636" y="5795974"/>
            <a:ext cx="4905375" cy="882743"/>
          </a:xfrm>
          <a:prstGeom prst="rect">
            <a:avLst/>
          </a:prstGeom>
          <a:solidFill>
            <a:srgbClr val="F3F5F9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E4E0678-2938-B1CB-52BF-5063D792E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225" y="5836737"/>
            <a:ext cx="1978775" cy="139444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C80C7132-740F-9D97-18CA-EF910B0E996D}"/>
              </a:ext>
            </a:extLst>
          </p:cNvPr>
          <p:cNvSpPr/>
          <p:nvPr/>
        </p:nvSpPr>
        <p:spPr>
          <a:xfrm>
            <a:off x="1309853" y="5844709"/>
            <a:ext cx="426461" cy="117513"/>
          </a:xfrm>
          <a:prstGeom prst="rect">
            <a:avLst/>
          </a:prstGeom>
          <a:solidFill>
            <a:srgbClr val="F3F5F9"/>
          </a:solidFill>
          <a:ln w="3175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sz="500" kern="0" dirty="0">
                <a:solidFill>
                  <a:prstClr val="black"/>
                </a:solidFill>
              </a:rPr>
              <a:t>Table ID :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43A0AD1-0B69-1DE1-0A12-0DA200816008}"/>
              </a:ext>
            </a:extLst>
          </p:cNvPr>
          <p:cNvSpPr/>
          <p:nvPr/>
        </p:nvSpPr>
        <p:spPr>
          <a:xfrm>
            <a:off x="4433269" y="5850696"/>
            <a:ext cx="410194" cy="117513"/>
          </a:xfrm>
          <a:prstGeom prst="rect">
            <a:avLst/>
          </a:prstGeom>
          <a:solidFill>
            <a:srgbClr val="F3F5F9"/>
          </a:solidFill>
          <a:ln w="3175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sz="500" kern="0" dirty="0">
                <a:solidFill>
                  <a:prstClr val="black"/>
                </a:solidFill>
              </a:rPr>
              <a:t>Model no :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437AEBD0-296E-04D9-D31F-8CF430689E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9365" y="5810676"/>
            <a:ext cx="1122543" cy="1752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C4D469E-6AE6-5E85-12EF-BA88A1B0CF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9143" y="5976181"/>
            <a:ext cx="1211500" cy="21085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626E0C7-D998-E2BA-B079-93C85A7F81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4376" y="6024916"/>
            <a:ext cx="1022390" cy="175267"/>
          </a:xfrm>
          <a:prstGeom prst="rect">
            <a:avLst/>
          </a:prstGeom>
        </p:spPr>
      </p:pic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FC4D6FF0-E695-B125-0FCE-6F04400F25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705167"/>
              </p:ext>
            </p:extLst>
          </p:nvPr>
        </p:nvGraphicFramePr>
        <p:xfrm>
          <a:off x="1290636" y="6395240"/>
          <a:ext cx="5007161" cy="18938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2264">
                  <a:extLst>
                    <a:ext uri="{9D8B030D-6E8A-4147-A177-3AD203B41FA5}">
                      <a16:colId xmlns:a16="http://schemas.microsoft.com/office/drawing/2014/main" val="737861885"/>
                    </a:ext>
                  </a:extLst>
                </a:gridCol>
                <a:gridCol w="2968073">
                  <a:extLst>
                    <a:ext uri="{9D8B030D-6E8A-4147-A177-3AD203B41FA5}">
                      <a16:colId xmlns:a16="http://schemas.microsoft.com/office/drawing/2014/main" val="3304095037"/>
                    </a:ext>
                  </a:extLst>
                </a:gridCol>
                <a:gridCol w="1716824">
                  <a:extLst>
                    <a:ext uri="{9D8B030D-6E8A-4147-A177-3AD203B41FA5}">
                      <a16:colId xmlns:a16="http://schemas.microsoft.com/office/drawing/2014/main" val="2581670403"/>
                    </a:ext>
                  </a:extLst>
                </a:gridCol>
              </a:tblGrid>
              <a:tr h="1823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 #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Table ID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Last update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483132"/>
                  </a:ext>
                </a:extLst>
              </a:tr>
              <a:tr h="171152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T001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2023-12-12 12:06:00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extLst>
                  <a:ext uri="{0D108BD9-81ED-4DB2-BD59-A6C34878D82A}">
                    <a16:rowId xmlns:a16="http://schemas.microsoft.com/office/drawing/2014/main" val="552950999"/>
                  </a:ext>
                </a:extLst>
              </a:tr>
              <a:tr h="171152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2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T002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2023-12-12 12:06:00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167370"/>
                  </a:ext>
                </a:extLst>
              </a:tr>
              <a:tr h="171152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3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T003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2023-12-12 12:06:00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extLst>
                  <a:ext uri="{0D108BD9-81ED-4DB2-BD59-A6C34878D82A}">
                    <a16:rowId xmlns:a16="http://schemas.microsoft.com/office/drawing/2014/main" val="3906386749"/>
                  </a:ext>
                </a:extLst>
              </a:tr>
              <a:tr h="171152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T004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2023-12-12 12:06:00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19901"/>
                  </a:ext>
                </a:extLst>
              </a:tr>
              <a:tr h="171152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5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T005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2023-12-12 12:06:00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extLst>
                  <a:ext uri="{0D108BD9-81ED-4DB2-BD59-A6C34878D82A}">
                    <a16:rowId xmlns:a16="http://schemas.microsoft.com/office/drawing/2014/main" val="1277038987"/>
                  </a:ext>
                </a:extLst>
              </a:tr>
              <a:tr h="171152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6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T006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2023-12-12 12:06:00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101200"/>
                  </a:ext>
                </a:extLst>
              </a:tr>
              <a:tr h="171152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7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T007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2023-12-12 12:06:00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extLst>
                  <a:ext uri="{0D108BD9-81ED-4DB2-BD59-A6C34878D82A}">
                    <a16:rowId xmlns:a16="http://schemas.microsoft.com/office/drawing/2014/main" val="516278443"/>
                  </a:ext>
                </a:extLst>
              </a:tr>
              <a:tr h="171152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8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T008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2023-12-12 12:06:00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565434"/>
                  </a:ext>
                </a:extLst>
              </a:tr>
              <a:tr h="171152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9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T009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2023-12-12 12:06:00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extLst>
                  <a:ext uri="{0D108BD9-81ED-4DB2-BD59-A6C34878D82A}">
                    <a16:rowId xmlns:a16="http://schemas.microsoft.com/office/drawing/2014/main" val="716506906"/>
                  </a:ext>
                </a:extLst>
              </a:tr>
              <a:tr h="171152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T010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2023-12-12 12:06:00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130058"/>
                  </a:ext>
                </a:extLst>
              </a:tr>
            </a:tbl>
          </a:graphicData>
        </a:graphic>
      </p:graphicFrame>
      <p:sp>
        <p:nvSpPr>
          <p:cNvPr id="47" name="Rectangle 46">
            <a:extLst>
              <a:ext uri="{FF2B5EF4-FFF2-40B4-BE49-F238E27FC236}">
                <a16:creationId xmlns:a16="http://schemas.microsoft.com/office/drawing/2014/main" id="{AC9A045A-3A0C-2521-C18D-ABF758CB011B}"/>
              </a:ext>
            </a:extLst>
          </p:cNvPr>
          <p:cNvSpPr/>
          <p:nvPr/>
        </p:nvSpPr>
        <p:spPr>
          <a:xfrm>
            <a:off x="2370884" y="5844622"/>
            <a:ext cx="1128338" cy="126850"/>
          </a:xfrm>
          <a:prstGeom prst="rect">
            <a:avLst/>
          </a:prstGeom>
          <a:solidFill>
            <a:srgbClr val="F3F5F9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3778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848112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PC application for Inner packing screen image</a:t>
            </a:r>
          </a:p>
          <a:p>
            <a:r>
              <a:rPr kumimoji="1" lang="en-US" altLang="ja-JP" sz="1100" b="1" dirty="0"/>
              <a:t>5-4-1. Login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40E5231-6E46-748B-3432-A446121E1695}"/>
              </a:ext>
            </a:extLst>
          </p:cNvPr>
          <p:cNvSpPr txBox="1"/>
          <p:nvPr/>
        </p:nvSpPr>
        <p:spPr>
          <a:xfrm>
            <a:off x="406400" y="1543098"/>
            <a:ext cx="20752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Login screen</a:t>
            </a:r>
            <a:endParaRPr kumimoji="1" lang="ja-JP" altLang="en-US" sz="1100" b="1" dirty="0"/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38</a:t>
            </a:fld>
            <a:endParaRPr kumimoji="1" lang="ja-JP" altLang="en-US"/>
          </a:p>
        </p:txBody>
      </p:sp>
      <p:sp>
        <p:nvSpPr>
          <p:cNvPr id="175" name="正方形/長方形 174">
            <a:extLst>
              <a:ext uri="{FF2B5EF4-FFF2-40B4-BE49-F238E27FC236}">
                <a16:creationId xmlns:a16="http://schemas.microsoft.com/office/drawing/2014/main" id="{76989757-AA5D-8C66-6F7A-A80A1B3259DD}"/>
              </a:ext>
            </a:extLst>
          </p:cNvPr>
          <p:cNvSpPr/>
          <p:nvPr/>
        </p:nvSpPr>
        <p:spPr>
          <a:xfrm>
            <a:off x="510540" y="1826260"/>
            <a:ext cx="5799773" cy="260766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76366B54-1714-66E5-30AC-965CAE7E67C3}"/>
              </a:ext>
            </a:extLst>
          </p:cNvPr>
          <p:cNvSpPr txBox="1"/>
          <p:nvPr/>
        </p:nvSpPr>
        <p:spPr>
          <a:xfrm>
            <a:off x="510539" y="1827739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LOGIN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77" name="テキスト ボックス 176">
            <a:extLst>
              <a:ext uri="{FF2B5EF4-FFF2-40B4-BE49-F238E27FC236}">
                <a16:creationId xmlns:a16="http://schemas.microsoft.com/office/drawing/2014/main" id="{92A25197-8107-E55E-369D-D1F90F28E70A}"/>
              </a:ext>
            </a:extLst>
          </p:cNvPr>
          <p:cNvSpPr txBox="1"/>
          <p:nvPr/>
        </p:nvSpPr>
        <p:spPr>
          <a:xfrm>
            <a:off x="510539" y="2610473"/>
            <a:ext cx="57997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LOGIN ID 		: _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SCAN TABLE ID	: 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NEXT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CLEAR</a:t>
            </a:r>
          </a:p>
        </p:txBody>
      </p:sp>
      <p:sp>
        <p:nvSpPr>
          <p:cNvPr id="178" name="正方形/長方形 177">
            <a:extLst>
              <a:ext uri="{FF2B5EF4-FFF2-40B4-BE49-F238E27FC236}">
                <a16:creationId xmlns:a16="http://schemas.microsoft.com/office/drawing/2014/main" id="{32B74F1D-43E7-C7B6-7744-9FA3DD7BE1A2}"/>
              </a:ext>
            </a:extLst>
          </p:cNvPr>
          <p:cNvSpPr/>
          <p:nvPr/>
        </p:nvSpPr>
        <p:spPr>
          <a:xfrm>
            <a:off x="510540" y="4718413"/>
            <a:ext cx="5799773" cy="2093012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79" name="テキスト ボックス 178">
            <a:extLst>
              <a:ext uri="{FF2B5EF4-FFF2-40B4-BE49-F238E27FC236}">
                <a16:creationId xmlns:a16="http://schemas.microsoft.com/office/drawing/2014/main" id="{0CE9154E-8ECE-4C5D-E9C2-6355D53722EB}"/>
              </a:ext>
            </a:extLst>
          </p:cNvPr>
          <p:cNvSpPr txBox="1"/>
          <p:nvPr/>
        </p:nvSpPr>
        <p:spPr>
          <a:xfrm>
            <a:off x="510539" y="4719892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LOGIN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80" name="テキスト ボックス 179">
            <a:extLst>
              <a:ext uri="{FF2B5EF4-FFF2-40B4-BE49-F238E27FC236}">
                <a16:creationId xmlns:a16="http://schemas.microsoft.com/office/drawing/2014/main" id="{41F58F08-F896-CB9F-B920-468FB8055EBD}"/>
              </a:ext>
            </a:extLst>
          </p:cNvPr>
          <p:cNvSpPr txBox="1"/>
          <p:nvPr/>
        </p:nvSpPr>
        <p:spPr>
          <a:xfrm>
            <a:off x="510539" y="5502626"/>
            <a:ext cx="57997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LOGIN ID 		: EX1234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SCAN TABLE ID	: 00001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NEXT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CLEAR</a:t>
            </a:r>
          </a:p>
        </p:txBody>
      </p:sp>
      <p:sp>
        <p:nvSpPr>
          <p:cNvPr id="181" name="正方形/長方形 180">
            <a:extLst>
              <a:ext uri="{FF2B5EF4-FFF2-40B4-BE49-F238E27FC236}">
                <a16:creationId xmlns:a16="http://schemas.microsoft.com/office/drawing/2014/main" id="{CA42884C-015A-D7F3-B0E7-4DBE2779A3C9}"/>
              </a:ext>
            </a:extLst>
          </p:cNvPr>
          <p:cNvSpPr/>
          <p:nvPr/>
        </p:nvSpPr>
        <p:spPr>
          <a:xfrm>
            <a:off x="510539" y="7077921"/>
            <a:ext cx="5799773" cy="2093012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82" name="テキスト ボックス 181">
            <a:extLst>
              <a:ext uri="{FF2B5EF4-FFF2-40B4-BE49-F238E27FC236}">
                <a16:creationId xmlns:a16="http://schemas.microsoft.com/office/drawing/2014/main" id="{C59BB2B7-FC7B-232F-934D-D7DEAC5744AE}"/>
              </a:ext>
            </a:extLst>
          </p:cNvPr>
          <p:cNvSpPr txBox="1"/>
          <p:nvPr/>
        </p:nvSpPr>
        <p:spPr>
          <a:xfrm>
            <a:off x="510538" y="7079400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LOGIN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83" name="テキスト ボックス 182">
            <a:extLst>
              <a:ext uri="{FF2B5EF4-FFF2-40B4-BE49-F238E27FC236}">
                <a16:creationId xmlns:a16="http://schemas.microsoft.com/office/drawing/2014/main" id="{28F6F503-0D34-EBF4-BCB5-B1D4D2497192}"/>
              </a:ext>
            </a:extLst>
          </p:cNvPr>
          <p:cNvSpPr txBox="1"/>
          <p:nvPr/>
        </p:nvSpPr>
        <p:spPr>
          <a:xfrm>
            <a:off x="510538" y="7862134"/>
            <a:ext cx="57997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LOGIN ID 		: EX1234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SCAN TABLE ID	: 00001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NEXT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CLEAR</a:t>
            </a:r>
          </a:p>
        </p:txBody>
      </p:sp>
      <p:sp>
        <p:nvSpPr>
          <p:cNvPr id="184" name="正方形/長方形 183">
            <a:extLst>
              <a:ext uri="{FF2B5EF4-FFF2-40B4-BE49-F238E27FC236}">
                <a16:creationId xmlns:a16="http://schemas.microsoft.com/office/drawing/2014/main" id="{AAC70A6A-5995-1231-6CF5-6DA13BA4DC10}"/>
              </a:ext>
            </a:extLst>
          </p:cNvPr>
          <p:cNvSpPr/>
          <p:nvPr/>
        </p:nvSpPr>
        <p:spPr>
          <a:xfrm>
            <a:off x="1524000" y="7778093"/>
            <a:ext cx="3683000" cy="692667"/>
          </a:xfrm>
          <a:prstGeom prst="rect">
            <a:avLst/>
          </a:prstGeom>
          <a:solidFill>
            <a:srgbClr val="FF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THERE IS NO USER INFORMATION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CLOSE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185" name="テキスト ボックス 184">
            <a:extLst>
              <a:ext uri="{FF2B5EF4-FFF2-40B4-BE49-F238E27FC236}">
                <a16:creationId xmlns:a16="http://schemas.microsoft.com/office/drawing/2014/main" id="{35FE3853-0F2B-5A62-8E19-3636D3C05421}"/>
              </a:ext>
            </a:extLst>
          </p:cNvPr>
          <p:cNvSpPr txBox="1"/>
          <p:nvPr/>
        </p:nvSpPr>
        <p:spPr>
          <a:xfrm>
            <a:off x="406399" y="4465455"/>
            <a:ext cx="26294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Login screen fill out information</a:t>
            </a:r>
            <a:endParaRPr kumimoji="1" lang="ja-JP" altLang="en-US" sz="1100" b="1" dirty="0"/>
          </a:p>
        </p:txBody>
      </p:sp>
      <p:sp>
        <p:nvSpPr>
          <p:cNvPr id="186" name="テキスト ボックス 185">
            <a:extLst>
              <a:ext uri="{FF2B5EF4-FFF2-40B4-BE49-F238E27FC236}">
                <a16:creationId xmlns:a16="http://schemas.microsoft.com/office/drawing/2014/main" id="{5333BB90-0C5E-0848-44E4-2836252A6646}"/>
              </a:ext>
            </a:extLst>
          </p:cNvPr>
          <p:cNvSpPr txBox="1"/>
          <p:nvPr/>
        </p:nvSpPr>
        <p:spPr>
          <a:xfrm>
            <a:off x="510537" y="6812904"/>
            <a:ext cx="40370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Login screen fill out information and occur error #1</a:t>
            </a:r>
            <a:endParaRPr kumimoji="1" lang="ja-JP" altLang="en-US" sz="1100" b="1" dirty="0"/>
          </a:p>
        </p:txBody>
      </p:sp>
      <p:sp>
        <p:nvSpPr>
          <p:cNvPr id="187" name="矢印: 右 186">
            <a:extLst>
              <a:ext uri="{FF2B5EF4-FFF2-40B4-BE49-F238E27FC236}">
                <a16:creationId xmlns:a16="http://schemas.microsoft.com/office/drawing/2014/main" id="{FE3893D6-DB1C-7F08-F053-CF688ACF4553}"/>
              </a:ext>
            </a:extLst>
          </p:cNvPr>
          <p:cNvSpPr/>
          <p:nvPr/>
        </p:nvSpPr>
        <p:spPr>
          <a:xfrm>
            <a:off x="4993482" y="5805379"/>
            <a:ext cx="1420970" cy="768339"/>
          </a:xfrm>
          <a:prstGeom prst="rightArrow">
            <a:avLst/>
          </a:prstGeom>
          <a:solidFill>
            <a:schemeClr val="bg1"/>
          </a:solidFill>
          <a:ln w="9525" cmpd="sng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 Go to main menu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8670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848112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PC application for Inner packing screen image</a:t>
            </a:r>
          </a:p>
          <a:p>
            <a:r>
              <a:rPr kumimoji="1" lang="en-US" altLang="ja-JP" sz="1100" b="1" dirty="0"/>
              <a:t>5-4-1. Login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39</a:t>
            </a:fld>
            <a:endParaRPr kumimoji="1" lang="ja-JP" altLang="en-US"/>
          </a:p>
        </p:txBody>
      </p:sp>
      <p:sp>
        <p:nvSpPr>
          <p:cNvPr id="181" name="正方形/長方形 180">
            <a:extLst>
              <a:ext uri="{FF2B5EF4-FFF2-40B4-BE49-F238E27FC236}">
                <a16:creationId xmlns:a16="http://schemas.microsoft.com/office/drawing/2014/main" id="{CA42884C-015A-D7F3-B0E7-4DBE2779A3C9}"/>
              </a:ext>
            </a:extLst>
          </p:cNvPr>
          <p:cNvSpPr/>
          <p:nvPr/>
        </p:nvSpPr>
        <p:spPr>
          <a:xfrm>
            <a:off x="529114" y="1793375"/>
            <a:ext cx="5799773" cy="2093012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82" name="テキスト ボックス 181">
            <a:extLst>
              <a:ext uri="{FF2B5EF4-FFF2-40B4-BE49-F238E27FC236}">
                <a16:creationId xmlns:a16="http://schemas.microsoft.com/office/drawing/2014/main" id="{C59BB2B7-FC7B-232F-934D-D7DEAC5744AE}"/>
              </a:ext>
            </a:extLst>
          </p:cNvPr>
          <p:cNvSpPr txBox="1"/>
          <p:nvPr/>
        </p:nvSpPr>
        <p:spPr>
          <a:xfrm>
            <a:off x="529113" y="1794854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LOGIN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83" name="テキスト ボックス 182">
            <a:extLst>
              <a:ext uri="{FF2B5EF4-FFF2-40B4-BE49-F238E27FC236}">
                <a16:creationId xmlns:a16="http://schemas.microsoft.com/office/drawing/2014/main" id="{28F6F503-0D34-EBF4-BCB5-B1D4D2497192}"/>
              </a:ext>
            </a:extLst>
          </p:cNvPr>
          <p:cNvSpPr txBox="1"/>
          <p:nvPr/>
        </p:nvSpPr>
        <p:spPr>
          <a:xfrm>
            <a:off x="529113" y="2577588"/>
            <a:ext cx="57997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LOGIN ID 		: EX1234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SCAN TABLE ID	: 00001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NEXT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CLEAR</a:t>
            </a:r>
          </a:p>
        </p:txBody>
      </p:sp>
      <p:sp>
        <p:nvSpPr>
          <p:cNvPr id="184" name="正方形/長方形 183">
            <a:extLst>
              <a:ext uri="{FF2B5EF4-FFF2-40B4-BE49-F238E27FC236}">
                <a16:creationId xmlns:a16="http://schemas.microsoft.com/office/drawing/2014/main" id="{AAC70A6A-5995-1231-6CF5-6DA13BA4DC10}"/>
              </a:ext>
            </a:extLst>
          </p:cNvPr>
          <p:cNvSpPr/>
          <p:nvPr/>
        </p:nvSpPr>
        <p:spPr>
          <a:xfrm>
            <a:off x="1542575" y="2493547"/>
            <a:ext cx="3683000" cy="692667"/>
          </a:xfrm>
          <a:prstGeom prst="rect">
            <a:avLst/>
          </a:prstGeom>
          <a:solidFill>
            <a:srgbClr val="FF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THE USER IS ALREADY IN USE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CLOSE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186" name="テキスト ボックス 185">
            <a:extLst>
              <a:ext uri="{FF2B5EF4-FFF2-40B4-BE49-F238E27FC236}">
                <a16:creationId xmlns:a16="http://schemas.microsoft.com/office/drawing/2014/main" id="{5333BB90-0C5E-0848-44E4-2836252A6646}"/>
              </a:ext>
            </a:extLst>
          </p:cNvPr>
          <p:cNvSpPr txBox="1"/>
          <p:nvPr/>
        </p:nvSpPr>
        <p:spPr>
          <a:xfrm>
            <a:off x="529112" y="1528358"/>
            <a:ext cx="40370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Login screen fill out information and occur error #2</a:t>
            </a:r>
            <a:endParaRPr kumimoji="1" lang="ja-JP" alt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078609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F2B628-9335-4B00-B73B-9012A52144F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1. Overview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0BBF93-590E-46B1-959E-D6B1E58C4925}"/>
              </a:ext>
            </a:extLst>
          </p:cNvPr>
          <p:cNvSpPr txBox="1"/>
          <p:nvPr/>
        </p:nvSpPr>
        <p:spPr>
          <a:xfrm>
            <a:off x="406400" y="1025912"/>
            <a:ext cx="6117062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Proposal of Process Management System to </a:t>
            </a:r>
            <a:r>
              <a:rPr kumimoji="1" lang="en-US" altLang="ja-JP" sz="1100" dirty="0" err="1"/>
              <a:t>A.N.I</a:t>
            </a:r>
            <a:r>
              <a:rPr kumimoji="1" lang="en-US" altLang="ja-JP" sz="1100" dirty="0"/>
              <a:t>.</a:t>
            </a:r>
          </a:p>
          <a:p>
            <a:r>
              <a:rPr kumimoji="1" lang="en-US" altLang="ja-JP" sz="1100" dirty="0"/>
              <a:t>By systematizing the CKD work process, we will realize “Improvement of quality", “Improvement of work efficiency", “Visualization of work", “Paperless" and “Traceability management".</a:t>
            </a:r>
          </a:p>
          <a:p>
            <a:endParaRPr kumimoji="1" lang="en-US" altLang="ja-JP" sz="1100" dirty="0"/>
          </a:p>
          <a:p>
            <a:r>
              <a:rPr kumimoji="1" lang="en-US" altLang="ja-JP" sz="1100" dirty="0"/>
              <a:t>Advantages of introducing the system</a:t>
            </a:r>
          </a:p>
          <a:p>
            <a:pPr marL="228600" indent="-228600">
              <a:buAutoNum type="arabicPeriod"/>
            </a:pPr>
            <a:r>
              <a:rPr kumimoji="1" lang="en-US" altLang="ja-JP" sz="1100" dirty="0"/>
              <a:t>By scanning and verifying the visual confirmation work with a handy terminal, it is possible to prevent check mistakes by workers and expect "improvement of quality".</a:t>
            </a:r>
          </a:p>
          <a:p>
            <a:pPr marL="228600" indent="-228600">
              <a:buAutoNum type="arabicPeriod"/>
            </a:pPr>
            <a:r>
              <a:rPr kumimoji="1" lang="en-US" altLang="ja-JP" sz="1100" dirty="0"/>
              <a:t>By acquiring the cycle time of the packing work, it becomes possible to analyze by process, worker, and control number, and "improvement of work efficiency" can be expected.</a:t>
            </a:r>
          </a:p>
          <a:p>
            <a:pPr marL="228600" indent="-228600">
              <a:buAutoNum type="arabicPeriod"/>
            </a:pPr>
            <a:r>
              <a:rPr kumimoji="1" lang="en-US" altLang="ja-JP" sz="1100" dirty="0"/>
              <a:t>By creating a system, on-site managers, office managers, and people in charge of other processes will be able to grasp the work status, realizing "visualization of work". By visualizing the on-site situation, it is possible to manage the progress of the Material Stock process, which can be expected to improve work efficiency.</a:t>
            </a:r>
          </a:p>
          <a:p>
            <a:pPr marL="228600" indent="-228600">
              <a:buAutoNum type="arabicPeriod"/>
            </a:pPr>
            <a:r>
              <a:rPr kumimoji="1" lang="en-US" altLang="ja-JP" sz="1100" dirty="0"/>
              <a:t>By enabling the necessary information to be viewed on PCs, handy terminals, tablets, and TV displays, it is possible to realize "paperless" by digitizing forms.</a:t>
            </a:r>
          </a:p>
          <a:p>
            <a:pPr marL="228600" indent="-228600">
              <a:buAutoNum type="arabicPeriod"/>
            </a:pPr>
            <a:r>
              <a:rPr kumimoji="1" lang="en-US" altLang="ja-JP" sz="1100" dirty="0"/>
              <a:t>"Traceability management" can be realized because it is possible to take pictures of the actual product and the product as well as the result of verification by the handy terminal.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10769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40</a:t>
            </a:fld>
            <a:endParaRPr kumimoji="1" lang="ja-JP" altLang="en-US"/>
          </a:p>
        </p:txBody>
      </p:sp>
      <p:sp>
        <p:nvSpPr>
          <p:cNvPr id="169" name="正方形/長方形 168">
            <a:extLst>
              <a:ext uri="{FF2B5EF4-FFF2-40B4-BE49-F238E27FC236}">
                <a16:creationId xmlns:a16="http://schemas.microsoft.com/office/drawing/2014/main" id="{A03686F1-A49F-CB83-1876-1F6D58C40E21}"/>
              </a:ext>
            </a:extLst>
          </p:cNvPr>
          <p:cNvSpPr/>
          <p:nvPr/>
        </p:nvSpPr>
        <p:spPr>
          <a:xfrm>
            <a:off x="586740" y="1828796"/>
            <a:ext cx="5799773" cy="279654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70" name="テキスト ボックス 169">
            <a:extLst>
              <a:ext uri="{FF2B5EF4-FFF2-40B4-BE49-F238E27FC236}">
                <a16:creationId xmlns:a16="http://schemas.microsoft.com/office/drawing/2014/main" id="{68F1D5F6-E1AD-1661-7678-E4D42C004099}"/>
              </a:ext>
            </a:extLst>
          </p:cNvPr>
          <p:cNvSpPr txBox="1"/>
          <p:nvPr/>
        </p:nvSpPr>
        <p:spPr>
          <a:xfrm>
            <a:off x="586739" y="1830275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MAIN MENU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71" name="テキスト ボックス 170">
            <a:extLst>
              <a:ext uri="{FF2B5EF4-FFF2-40B4-BE49-F238E27FC236}">
                <a16:creationId xmlns:a16="http://schemas.microsoft.com/office/drawing/2014/main" id="{84D2A685-6079-7CCA-8FE5-787A992DCB2C}"/>
              </a:ext>
            </a:extLst>
          </p:cNvPr>
          <p:cNvSpPr txBox="1"/>
          <p:nvPr/>
        </p:nvSpPr>
        <p:spPr>
          <a:xfrm>
            <a:off x="586739" y="2613009"/>
            <a:ext cx="57997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INNER PACKING WORK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LOGOUT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72" name="テキスト ボックス 171">
            <a:extLst>
              <a:ext uri="{FF2B5EF4-FFF2-40B4-BE49-F238E27FC236}">
                <a16:creationId xmlns:a16="http://schemas.microsoft.com/office/drawing/2014/main" id="{0D7BE0E7-47EA-C978-906B-DDEE076D1153}"/>
              </a:ext>
            </a:extLst>
          </p:cNvPr>
          <p:cNvSpPr txBox="1"/>
          <p:nvPr/>
        </p:nvSpPr>
        <p:spPr>
          <a:xfrm>
            <a:off x="465963" y="1547772"/>
            <a:ext cx="20752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Main menu screen</a:t>
            </a:r>
            <a:endParaRPr kumimoji="1" lang="ja-JP" altLang="en-US" sz="1100" b="1" dirty="0"/>
          </a:p>
        </p:txBody>
      </p:sp>
      <p:sp>
        <p:nvSpPr>
          <p:cNvPr id="2" name="矢印: 右 1">
            <a:extLst>
              <a:ext uri="{FF2B5EF4-FFF2-40B4-BE49-F238E27FC236}">
                <a16:creationId xmlns:a16="http://schemas.microsoft.com/office/drawing/2014/main" id="{968CAFF0-3B4D-A6ED-631D-F81AD07092DF}"/>
              </a:ext>
            </a:extLst>
          </p:cNvPr>
          <p:cNvSpPr/>
          <p:nvPr/>
        </p:nvSpPr>
        <p:spPr>
          <a:xfrm>
            <a:off x="4521200" y="3633362"/>
            <a:ext cx="1937173" cy="768339"/>
          </a:xfrm>
          <a:prstGeom prst="rightArrow">
            <a:avLst/>
          </a:prstGeom>
          <a:solidFill>
            <a:schemeClr val="bg1"/>
          </a:solidFill>
          <a:ln w="9525" cmpd="sng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Push “1” 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Go to “INNER PACING WORK”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310422E-8338-7164-876C-75216FC19048}"/>
              </a:ext>
            </a:extLst>
          </p:cNvPr>
          <p:cNvSpPr txBox="1"/>
          <p:nvPr/>
        </p:nvSpPr>
        <p:spPr>
          <a:xfrm>
            <a:off x="406400" y="848112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PC application for Inner packing screen image</a:t>
            </a:r>
          </a:p>
          <a:p>
            <a:r>
              <a:rPr kumimoji="1" lang="en-US" altLang="ja-JP" sz="1100" b="1" dirty="0"/>
              <a:t>5-4-2. Main menu</a:t>
            </a:r>
          </a:p>
        </p:txBody>
      </p:sp>
    </p:spTree>
    <p:extLst>
      <p:ext uri="{BB962C8B-B14F-4D97-AF65-F5344CB8AC3E}">
        <p14:creationId xmlns:p14="http://schemas.microsoft.com/office/powerpoint/2010/main" val="25653282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41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AD6FDA1-0005-10AD-7051-F48E54510F19}"/>
              </a:ext>
            </a:extLst>
          </p:cNvPr>
          <p:cNvSpPr txBox="1"/>
          <p:nvPr/>
        </p:nvSpPr>
        <p:spPr>
          <a:xfrm>
            <a:off x="406401" y="1544807"/>
            <a:ext cx="20752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Inner packing work screen</a:t>
            </a:r>
            <a:endParaRPr kumimoji="1" lang="ja-JP" altLang="en-US" sz="1100" b="1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6C2E3DF-295F-0D9A-1510-E763E9ED9CBA}"/>
              </a:ext>
            </a:extLst>
          </p:cNvPr>
          <p:cNvSpPr/>
          <p:nvPr/>
        </p:nvSpPr>
        <p:spPr>
          <a:xfrm>
            <a:off x="529113" y="1824839"/>
            <a:ext cx="5799773" cy="221789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CA31295-CFDB-43DD-DC41-F0A0CBE2D0E0}"/>
              </a:ext>
            </a:extLst>
          </p:cNvPr>
          <p:cNvSpPr txBox="1"/>
          <p:nvPr/>
        </p:nvSpPr>
        <p:spPr>
          <a:xfrm>
            <a:off x="529112" y="1826318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INNER PACKING WORK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66644DC-18DC-31FC-EDAB-814766A091F6}"/>
              </a:ext>
            </a:extLst>
          </p:cNvPr>
          <p:cNvSpPr txBox="1"/>
          <p:nvPr/>
        </p:nvSpPr>
        <p:spPr>
          <a:xfrm>
            <a:off x="529112" y="2609052"/>
            <a:ext cx="5799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PLEASE SCAN TAG RECEIVE	: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06109A0-3FCD-4DD1-CF5D-41FFD57EE614}"/>
              </a:ext>
            </a:extLst>
          </p:cNvPr>
          <p:cNvSpPr txBox="1"/>
          <p:nvPr/>
        </p:nvSpPr>
        <p:spPr>
          <a:xfrm>
            <a:off x="406399" y="4047794"/>
            <a:ext cx="37436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Inner packing work screen fill out information</a:t>
            </a:r>
            <a:endParaRPr kumimoji="1" lang="ja-JP" altLang="en-US" sz="1100" b="1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1DFC6DA-1C62-17E2-337B-5576FB24E614}"/>
              </a:ext>
            </a:extLst>
          </p:cNvPr>
          <p:cNvSpPr/>
          <p:nvPr/>
        </p:nvSpPr>
        <p:spPr>
          <a:xfrm>
            <a:off x="529113" y="4334750"/>
            <a:ext cx="5799773" cy="221789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A6525D9-8AC6-6624-D366-9A198AE2FCBF}"/>
              </a:ext>
            </a:extLst>
          </p:cNvPr>
          <p:cNvSpPr txBox="1"/>
          <p:nvPr/>
        </p:nvSpPr>
        <p:spPr>
          <a:xfrm>
            <a:off x="529112" y="4336229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INNER PACKING WORK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9CF9561-1763-EC09-DC13-7D49ABB85139}"/>
              </a:ext>
            </a:extLst>
          </p:cNvPr>
          <p:cNvSpPr txBox="1"/>
          <p:nvPr/>
        </p:nvSpPr>
        <p:spPr>
          <a:xfrm>
            <a:off x="529112" y="5118963"/>
            <a:ext cx="5799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PLEASE SCAN TAG RECEIVE	: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67C4005-9371-C194-B2CC-371EF50CFEBD}"/>
              </a:ext>
            </a:extLst>
          </p:cNvPr>
          <p:cNvSpPr txBox="1"/>
          <p:nvPr/>
        </p:nvSpPr>
        <p:spPr>
          <a:xfrm>
            <a:off x="406398" y="6596967"/>
            <a:ext cx="51435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Inner packing work screen fill out information and error #1</a:t>
            </a:r>
            <a:endParaRPr kumimoji="1" lang="ja-JP" altLang="en-US" sz="1100" b="1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C0960CE-ACAB-B9BF-EA99-DCC863D9BB4B}"/>
              </a:ext>
            </a:extLst>
          </p:cNvPr>
          <p:cNvSpPr/>
          <p:nvPr/>
        </p:nvSpPr>
        <p:spPr>
          <a:xfrm>
            <a:off x="529113" y="6883923"/>
            <a:ext cx="5799773" cy="221789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01A697B-73E3-AC96-B08B-FAF164A57AA8}"/>
              </a:ext>
            </a:extLst>
          </p:cNvPr>
          <p:cNvSpPr txBox="1"/>
          <p:nvPr/>
        </p:nvSpPr>
        <p:spPr>
          <a:xfrm>
            <a:off x="529112" y="6885402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INNER PACKING WORK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9EF9932-9A69-5C29-C43E-499B1B637E20}"/>
              </a:ext>
            </a:extLst>
          </p:cNvPr>
          <p:cNvSpPr txBox="1"/>
          <p:nvPr/>
        </p:nvSpPr>
        <p:spPr>
          <a:xfrm>
            <a:off x="529112" y="7668136"/>
            <a:ext cx="5799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PLEASE SCAN TAG RECEIVE	: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0A37DD-986D-D199-10FF-A3CE8483B1A2}"/>
              </a:ext>
            </a:extLst>
          </p:cNvPr>
          <p:cNvSpPr/>
          <p:nvPr/>
        </p:nvSpPr>
        <p:spPr>
          <a:xfrm>
            <a:off x="1524000" y="7778093"/>
            <a:ext cx="3683000" cy="692667"/>
          </a:xfrm>
          <a:prstGeom prst="rect">
            <a:avLst/>
          </a:prstGeom>
          <a:solidFill>
            <a:srgbClr val="FF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QR CODE FORMAT IS INCORRECT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CLOSE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4D3CF59-8664-62FF-151C-49DD36BFF3AF}"/>
              </a:ext>
            </a:extLst>
          </p:cNvPr>
          <p:cNvSpPr txBox="1"/>
          <p:nvPr/>
        </p:nvSpPr>
        <p:spPr>
          <a:xfrm>
            <a:off x="406400" y="848112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PC application for Inner packing screen image</a:t>
            </a:r>
          </a:p>
          <a:p>
            <a:r>
              <a:rPr kumimoji="1" lang="en-US" altLang="ja-JP" sz="1100" b="1" dirty="0"/>
              <a:t>5-4-3. Inner packing work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7DBE3A08-E054-12AB-2B0D-94A6F6C21757}"/>
              </a:ext>
            </a:extLst>
          </p:cNvPr>
          <p:cNvSpPr/>
          <p:nvPr/>
        </p:nvSpPr>
        <p:spPr>
          <a:xfrm>
            <a:off x="1444049" y="5137507"/>
            <a:ext cx="3683000" cy="692667"/>
          </a:xfrm>
          <a:prstGeom prst="rect">
            <a:avLst/>
          </a:prstGeom>
          <a:solidFill>
            <a:srgbClr val="00B05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 PRINT CONTENTS LABEL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2 :  GO TO Q-POINT CHECK.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3 :  CLOSE              .</a:t>
            </a:r>
            <a:r>
              <a:rPr kumimoji="1" lang="ja-JP" altLang="en-US" sz="1400" dirty="0">
                <a:solidFill>
                  <a:schemeClr val="bg1"/>
                </a:solidFill>
                <a:latin typeface="Consolas" panose="020B0609020204030204" pitchFamily="49" charset="0"/>
              </a:rPr>
              <a:t>　</a:t>
            </a:r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930AAB9E-979C-0AC7-7F64-02EEE2F335D4}"/>
              </a:ext>
            </a:extLst>
          </p:cNvPr>
          <p:cNvSpPr/>
          <p:nvPr/>
        </p:nvSpPr>
        <p:spPr>
          <a:xfrm>
            <a:off x="4658150" y="4767818"/>
            <a:ext cx="1937173" cy="768339"/>
          </a:xfrm>
          <a:prstGeom prst="rightArrow">
            <a:avLst/>
          </a:prstGeom>
          <a:solidFill>
            <a:schemeClr val="bg1"/>
          </a:solidFill>
          <a:ln w="9525" cmpd="sng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Correct information 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#1 Print Contents Label</a:t>
            </a:r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2B8D171B-0A39-42EA-E631-2EF3EA32162E}"/>
              </a:ext>
            </a:extLst>
          </p:cNvPr>
          <p:cNvSpPr/>
          <p:nvPr/>
        </p:nvSpPr>
        <p:spPr>
          <a:xfrm>
            <a:off x="4658150" y="5629166"/>
            <a:ext cx="1937173" cy="768339"/>
          </a:xfrm>
          <a:prstGeom prst="rightArrow">
            <a:avLst/>
          </a:prstGeom>
          <a:solidFill>
            <a:schemeClr val="bg1"/>
          </a:solidFill>
          <a:ln w="9525" cmpd="sng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Correct information 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#2 Go to “Q-POINT CHECK”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0003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42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AD6FDA1-0005-10AD-7051-F48E54510F19}"/>
              </a:ext>
            </a:extLst>
          </p:cNvPr>
          <p:cNvSpPr txBox="1"/>
          <p:nvPr/>
        </p:nvSpPr>
        <p:spPr>
          <a:xfrm>
            <a:off x="406401" y="1544807"/>
            <a:ext cx="49824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Inner packing work screen Select #1 and #2  and error #2</a:t>
            </a:r>
            <a:endParaRPr kumimoji="1" lang="ja-JP" altLang="en-US" sz="1100" b="1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6C2E3DF-295F-0D9A-1510-E763E9ED9CBA}"/>
              </a:ext>
            </a:extLst>
          </p:cNvPr>
          <p:cNvSpPr/>
          <p:nvPr/>
        </p:nvSpPr>
        <p:spPr>
          <a:xfrm>
            <a:off x="529113" y="1824839"/>
            <a:ext cx="5799773" cy="221789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CA31295-CFDB-43DD-DC41-F0A0CBE2D0E0}"/>
              </a:ext>
            </a:extLst>
          </p:cNvPr>
          <p:cNvSpPr txBox="1"/>
          <p:nvPr/>
        </p:nvSpPr>
        <p:spPr>
          <a:xfrm>
            <a:off x="529112" y="1826318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INNER PACKING WORK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66644DC-18DC-31FC-EDAB-814766A091F6}"/>
              </a:ext>
            </a:extLst>
          </p:cNvPr>
          <p:cNvSpPr txBox="1"/>
          <p:nvPr/>
        </p:nvSpPr>
        <p:spPr>
          <a:xfrm>
            <a:off x="529112" y="2609052"/>
            <a:ext cx="5799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PLEASE SCAN TAG RECEIVE	: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67C4005-9371-C194-B2CC-371EF50CFEBD}"/>
              </a:ext>
            </a:extLst>
          </p:cNvPr>
          <p:cNvSpPr txBox="1"/>
          <p:nvPr/>
        </p:nvSpPr>
        <p:spPr>
          <a:xfrm>
            <a:off x="406399" y="4056486"/>
            <a:ext cx="51435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Inner packing work screen Select #1 Print tag receive and error #3</a:t>
            </a:r>
            <a:endParaRPr kumimoji="1" lang="ja-JP" altLang="en-US" sz="1100" b="1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C0960CE-ACAB-B9BF-EA99-DCC863D9BB4B}"/>
              </a:ext>
            </a:extLst>
          </p:cNvPr>
          <p:cNvSpPr/>
          <p:nvPr/>
        </p:nvSpPr>
        <p:spPr>
          <a:xfrm>
            <a:off x="529114" y="4319058"/>
            <a:ext cx="5799773" cy="221789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01A697B-73E3-AC96-B08B-FAF164A57AA8}"/>
              </a:ext>
            </a:extLst>
          </p:cNvPr>
          <p:cNvSpPr txBox="1"/>
          <p:nvPr/>
        </p:nvSpPr>
        <p:spPr>
          <a:xfrm>
            <a:off x="529113" y="4320537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INNER PACKING WORK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9EF9932-9A69-5C29-C43E-499B1B637E20}"/>
              </a:ext>
            </a:extLst>
          </p:cNvPr>
          <p:cNvSpPr txBox="1"/>
          <p:nvPr/>
        </p:nvSpPr>
        <p:spPr>
          <a:xfrm>
            <a:off x="529113" y="5103271"/>
            <a:ext cx="5799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PLEASE SCAN TAG RECEIVE	: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0A37DD-986D-D199-10FF-A3CE8483B1A2}"/>
              </a:ext>
            </a:extLst>
          </p:cNvPr>
          <p:cNvSpPr/>
          <p:nvPr/>
        </p:nvSpPr>
        <p:spPr>
          <a:xfrm>
            <a:off x="1524001" y="5213228"/>
            <a:ext cx="3683000" cy="692667"/>
          </a:xfrm>
          <a:prstGeom prst="rect">
            <a:avLst/>
          </a:prstGeom>
          <a:solidFill>
            <a:srgbClr val="FF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PRINT ERROR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CLOSE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11BC5EA-5E6E-673E-2B37-6B4A914CDB7C}"/>
              </a:ext>
            </a:extLst>
          </p:cNvPr>
          <p:cNvSpPr/>
          <p:nvPr/>
        </p:nvSpPr>
        <p:spPr>
          <a:xfrm>
            <a:off x="1524001" y="2752588"/>
            <a:ext cx="3683000" cy="692667"/>
          </a:xfrm>
          <a:prstGeom prst="rect">
            <a:avLst/>
          </a:prstGeom>
          <a:solidFill>
            <a:srgbClr val="FF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PACKING HAS ALREADY BEEN COMPLETED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CLOSE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C3B653B-99F5-FB35-AB40-5B8EDCB838E2}"/>
              </a:ext>
            </a:extLst>
          </p:cNvPr>
          <p:cNvSpPr txBox="1"/>
          <p:nvPr/>
        </p:nvSpPr>
        <p:spPr>
          <a:xfrm>
            <a:off x="406400" y="848112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PC application for Inner packing screen image</a:t>
            </a:r>
          </a:p>
          <a:p>
            <a:r>
              <a:rPr kumimoji="1" lang="en-US" altLang="ja-JP" sz="1100" b="1" dirty="0"/>
              <a:t>5-4-3. Inner packing work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8980B5F-03D1-7E7F-5827-A350A23B392C}"/>
              </a:ext>
            </a:extLst>
          </p:cNvPr>
          <p:cNvSpPr txBox="1"/>
          <p:nvPr/>
        </p:nvSpPr>
        <p:spPr>
          <a:xfrm>
            <a:off x="406399" y="6621910"/>
            <a:ext cx="51435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Inner packing work screen Select #1 and #2  and error #4</a:t>
            </a:r>
            <a:endParaRPr kumimoji="1" lang="ja-JP" altLang="en-US" sz="1100" b="1" dirty="0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44B942EC-91B0-8DFC-1269-0FD13F1022F2}"/>
              </a:ext>
            </a:extLst>
          </p:cNvPr>
          <p:cNvSpPr/>
          <p:nvPr/>
        </p:nvSpPr>
        <p:spPr>
          <a:xfrm>
            <a:off x="529114" y="6884482"/>
            <a:ext cx="5799773" cy="221789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79B98D3-C39B-ECED-F80B-B634EEF47BDC}"/>
              </a:ext>
            </a:extLst>
          </p:cNvPr>
          <p:cNvSpPr txBox="1"/>
          <p:nvPr/>
        </p:nvSpPr>
        <p:spPr>
          <a:xfrm>
            <a:off x="529113" y="6885961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INNER PACKING WORK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A860B38-169D-93F1-F23B-DB230B923561}"/>
              </a:ext>
            </a:extLst>
          </p:cNvPr>
          <p:cNvSpPr txBox="1"/>
          <p:nvPr/>
        </p:nvSpPr>
        <p:spPr>
          <a:xfrm>
            <a:off x="529113" y="7668695"/>
            <a:ext cx="5799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PLEASE SCAN TAG RECEIVE	: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B6E64A47-C936-776B-9198-91A6C8DB2359}"/>
              </a:ext>
            </a:extLst>
          </p:cNvPr>
          <p:cNvSpPr/>
          <p:nvPr/>
        </p:nvSpPr>
        <p:spPr>
          <a:xfrm>
            <a:off x="1524001" y="7785562"/>
            <a:ext cx="3683000" cy="692667"/>
          </a:xfrm>
          <a:prstGeom prst="rect">
            <a:avLst/>
          </a:prstGeom>
          <a:solidFill>
            <a:srgbClr val="FF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NO SCHEDULE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CLOSE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9054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43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AD6FDA1-0005-10AD-7051-F48E54510F19}"/>
              </a:ext>
            </a:extLst>
          </p:cNvPr>
          <p:cNvSpPr txBox="1"/>
          <p:nvPr/>
        </p:nvSpPr>
        <p:spPr>
          <a:xfrm>
            <a:off x="406401" y="1544807"/>
            <a:ext cx="5143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Inner packing work screen Select #1 Print tag receive and error #5-1</a:t>
            </a:r>
            <a:endParaRPr kumimoji="1" lang="ja-JP" altLang="en-US" sz="1100" b="1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6C2E3DF-295F-0D9A-1510-E763E9ED9CBA}"/>
              </a:ext>
            </a:extLst>
          </p:cNvPr>
          <p:cNvSpPr/>
          <p:nvPr/>
        </p:nvSpPr>
        <p:spPr>
          <a:xfrm>
            <a:off x="529113" y="1824839"/>
            <a:ext cx="5799773" cy="221789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CA31295-CFDB-43DD-DC41-F0A0CBE2D0E0}"/>
              </a:ext>
            </a:extLst>
          </p:cNvPr>
          <p:cNvSpPr txBox="1"/>
          <p:nvPr/>
        </p:nvSpPr>
        <p:spPr>
          <a:xfrm>
            <a:off x="529112" y="1826318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INNER PACKING WORK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66644DC-18DC-31FC-EDAB-814766A091F6}"/>
              </a:ext>
            </a:extLst>
          </p:cNvPr>
          <p:cNvSpPr txBox="1"/>
          <p:nvPr/>
        </p:nvSpPr>
        <p:spPr>
          <a:xfrm>
            <a:off x="529112" y="2609052"/>
            <a:ext cx="5799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PLEASE SCAN TAG RECEIVE	: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67C4005-9371-C194-B2CC-371EF50CFEBD}"/>
              </a:ext>
            </a:extLst>
          </p:cNvPr>
          <p:cNvSpPr txBox="1"/>
          <p:nvPr/>
        </p:nvSpPr>
        <p:spPr>
          <a:xfrm>
            <a:off x="406399" y="4056486"/>
            <a:ext cx="51435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Inner packing work screen Select #1 Print tag receive and error #5-2</a:t>
            </a:r>
            <a:endParaRPr kumimoji="1" lang="ja-JP" altLang="en-US" sz="1100" b="1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C0960CE-ACAB-B9BF-EA99-DCC863D9BB4B}"/>
              </a:ext>
            </a:extLst>
          </p:cNvPr>
          <p:cNvSpPr/>
          <p:nvPr/>
        </p:nvSpPr>
        <p:spPr>
          <a:xfrm>
            <a:off x="529114" y="4319058"/>
            <a:ext cx="5799773" cy="221789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01A697B-73E3-AC96-B08B-FAF164A57AA8}"/>
              </a:ext>
            </a:extLst>
          </p:cNvPr>
          <p:cNvSpPr txBox="1"/>
          <p:nvPr/>
        </p:nvSpPr>
        <p:spPr>
          <a:xfrm>
            <a:off x="529113" y="4320537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INNER PACKING WORK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9EF9932-9A69-5C29-C43E-499B1B637E20}"/>
              </a:ext>
            </a:extLst>
          </p:cNvPr>
          <p:cNvSpPr txBox="1"/>
          <p:nvPr/>
        </p:nvSpPr>
        <p:spPr>
          <a:xfrm>
            <a:off x="529113" y="5103271"/>
            <a:ext cx="5799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PLEASE SCAN TAG RECEIVE	: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0A37DD-986D-D199-10FF-A3CE8483B1A2}"/>
              </a:ext>
            </a:extLst>
          </p:cNvPr>
          <p:cNvSpPr/>
          <p:nvPr/>
        </p:nvSpPr>
        <p:spPr>
          <a:xfrm>
            <a:off x="1524001" y="5213228"/>
            <a:ext cx="3683000" cy="692667"/>
          </a:xfrm>
          <a:prstGeom prst="rect">
            <a:avLst/>
          </a:prstGeom>
          <a:solidFill>
            <a:srgbClr val="FF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RE-PRINT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PLEASE SCAN THE LEADER CODE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CLEAR   2 : CLOSE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11BC5EA-5E6E-673E-2B37-6B4A914CDB7C}"/>
              </a:ext>
            </a:extLst>
          </p:cNvPr>
          <p:cNvSpPr/>
          <p:nvPr/>
        </p:nvSpPr>
        <p:spPr>
          <a:xfrm>
            <a:off x="1524001" y="2752588"/>
            <a:ext cx="3683000" cy="776480"/>
          </a:xfrm>
          <a:prstGeom prst="rect">
            <a:avLst/>
          </a:prstGeom>
          <a:solidFill>
            <a:srgbClr val="FF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CONTENT LABELS ARE ALREADY PRINTED WOULD YOU LIKE TO REPRINT?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YES    2 : NO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C3B653B-99F5-FB35-AB40-5B8EDCB838E2}"/>
              </a:ext>
            </a:extLst>
          </p:cNvPr>
          <p:cNvSpPr txBox="1"/>
          <p:nvPr/>
        </p:nvSpPr>
        <p:spPr>
          <a:xfrm>
            <a:off x="406400" y="848112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PC application for Inner packing screen image</a:t>
            </a:r>
          </a:p>
          <a:p>
            <a:r>
              <a:rPr kumimoji="1" lang="en-US" altLang="ja-JP" sz="1100" b="1" dirty="0"/>
              <a:t>5-4-3. Inner packing work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BBF8B1-4238-0092-6833-D0E5122B58EE}"/>
              </a:ext>
            </a:extLst>
          </p:cNvPr>
          <p:cNvSpPr txBox="1"/>
          <p:nvPr/>
        </p:nvSpPr>
        <p:spPr>
          <a:xfrm>
            <a:off x="406399" y="6621910"/>
            <a:ext cx="51435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Inner packing work screen Select #1 Print tag receive and error #5-3</a:t>
            </a:r>
            <a:endParaRPr kumimoji="1" lang="ja-JP" altLang="en-US" sz="1100" b="1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2127F6B-E84A-FA37-B8ED-E24D7E6DD0BE}"/>
              </a:ext>
            </a:extLst>
          </p:cNvPr>
          <p:cNvSpPr/>
          <p:nvPr/>
        </p:nvSpPr>
        <p:spPr>
          <a:xfrm>
            <a:off x="529114" y="6884482"/>
            <a:ext cx="5799773" cy="221789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ACF1E12-341A-38A4-D57E-95A6888FE711}"/>
              </a:ext>
            </a:extLst>
          </p:cNvPr>
          <p:cNvSpPr txBox="1"/>
          <p:nvPr/>
        </p:nvSpPr>
        <p:spPr>
          <a:xfrm>
            <a:off x="529113" y="6885961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INNER PACKING WORK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1FDCB46-8461-4C44-D138-B3346E0EFCDF}"/>
              </a:ext>
            </a:extLst>
          </p:cNvPr>
          <p:cNvSpPr txBox="1"/>
          <p:nvPr/>
        </p:nvSpPr>
        <p:spPr>
          <a:xfrm>
            <a:off x="529113" y="7668695"/>
            <a:ext cx="5799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PLEASE SCAN TAG RECEIVE	: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AEB5BAA0-8719-04C6-F195-2B36357F9CA0}"/>
              </a:ext>
            </a:extLst>
          </p:cNvPr>
          <p:cNvSpPr/>
          <p:nvPr/>
        </p:nvSpPr>
        <p:spPr>
          <a:xfrm>
            <a:off x="1524001" y="7778652"/>
            <a:ext cx="3683000" cy="692667"/>
          </a:xfrm>
          <a:prstGeom prst="rect">
            <a:avLst/>
          </a:prstGeom>
          <a:solidFill>
            <a:srgbClr val="FF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PLEASE SELECT THE RANGE TO REPRINT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ALL    2 : PART   3  :  CLOSE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2271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44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AD6FDA1-0005-10AD-7051-F48E54510F19}"/>
              </a:ext>
            </a:extLst>
          </p:cNvPr>
          <p:cNvSpPr txBox="1"/>
          <p:nvPr/>
        </p:nvSpPr>
        <p:spPr>
          <a:xfrm>
            <a:off x="406401" y="1544807"/>
            <a:ext cx="5143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Inner packing work screen Select #1 Print tag receive and error #5-4</a:t>
            </a:r>
            <a:endParaRPr kumimoji="1" lang="ja-JP" altLang="en-US" sz="1100" b="1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6C2E3DF-295F-0D9A-1510-E763E9ED9CBA}"/>
              </a:ext>
            </a:extLst>
          </p:cNvPr>
          <p:cNvSpPr/>
          <p:nvPr/>
        </p:nvSpPr>
        <p:spPr>
          <a:xfrm>
            <a:off x="529113" y="1824839"/>
            <a:ext cx="5799773" cy="221789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CA31295-CFDB-43DD-DC41-F0A0CBE2D0E0}"/>
              </a:ext>
            </a:extLst>
          </p:cNvPr>
          <p:cNvSpPr txBox="1"/>
          <p:nvPr/>
        </p:nvSpPr>
        <p:spPr>
          <a:xfrm>
            <a:off x="529112" y="1826318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INNER PACKING WORK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66644DC-18DC-31FC-EDAB-814766A091F6}"/>
              </a:ext>
            </a:extLst>
          </p:cNvPr>
          <p:cNvSpPr txBox="1"/>
          <p:nvPr/>
        </p:nvSpPr>
        <p:spPr>
          <a:xfrm>
            <a:off x="529112" y="2609052"/>
            <a:ext cx="5799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PLEASE SCAN TAG RECEIVE	: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11BC5EA-5E6E-673E-2B37-6B4A914CDB7C}"/>
              </a:ext>
            </a:extLst>
          </p:cNvPr>
          <p:cNvSpPr/>
          <p:nvPr/>
        </p:nvSpPr>
        <p:spPr>
          <a:xfrm>
            <a:off x="1524001" y="2752588"/>
            <a:ext cx="3683000" cy="776480"/>
          </a:xfrm>
          <a:prstGeom prst="rect">
            <a:avLst/>
          </a:prstGeom>
          <a:solidFill>
            <a:srgbClr val="FF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PLEASE SCAN THE LABEL NUMBER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FROM : ____  TO : ____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NEXT 2 : CLEAR  3 : CLOSE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C3B653B-99F5-FB35-AB40-5B8EDCB838E2}"/>
              </a:ext>
            </a:extLst>
          </p:cNvPr>
          <p:cNvSpPr txBox="1"/>
          <p:nvPr/>
        </p:nvSpPr>
        <p:spPr>
          <a:xfrm>
            <a:off x="406400" y="848112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PC application for Inner packing screen image</a:t>
            </a:r>
          </a:p>
          <a:p>
            <a:r>
              <a:rPr kumimoji="1" lang="en-US" altLang="ja-JP" sz="1100" b="1" dirty="0"/>
              <a:t>5-4-3. Inner packing work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3E6089B-3555-A2A7-D6DC-CEBF3857C0BA}"/>
              </a:ext>
            </a:extLst>
          </p:cNvPr>
          <p:cNvSpPr txBox="1"/>
          <p:nvPr/>
        </p:nvSpPr>
        <p:spPr>
          <a:xfrm>
            <a:off x="406402" y="4061151"/>
            <a:ext cx="5143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Inner packing work screen Already cancel  and error #6</a:t>
            </a:r>
            <a:endParaRPr kumimoji="1" lang="ja-JP" altLang="en-US" sz="1100" b="1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327D5A1-F18E-CD6B-C2CB-087ECC52F3D0}"/>
              </a:ext>
            </a:extLst>
          </p:cNvPr>
          <p:cNvSpPr txBox="1"/>
          <p:nvPr/>
        </p:nvSpPr>
        <p:spPr>
          <a:xfrm>
            <a:off x="406402" y="4061151"/>
            <a:ext cx="5143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Inner packing work screen Already cancel  and error #6-1</a:t>
            </a:r>
            <a:endParaRPr kumimoji="1" lang="ja-JP" altLang="en-US" sz="1100" b="1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422F1A3F-F644-9B11-9E26-332B1FC1E77D}"/>
              </a:ext>
            </a:extLst>
          </p:cNvPr>
          <p:cNvSpPr/>
          <p:nvPr/>
        </p:nvSpPr>
        <p:spPr>
          <a:xfrm>
            <a:off x="529114" y="4341183"/>
            <a:ext cx="5799773" cy="221789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FC8F37A-24E2-0646-D32F-28AAF11942CA}"/>
              </a:ext>
            </a:extLst>
          </p:cNvPr>
          <p:cNvSpPr txBox="1"/>
          <p:nvPr/>
        </p:nvSpPr>
        <p:spPr>
          <a:xfrm>
            <a:off x="529113" y="4342662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INNER PACKING WORK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AB9F835-08E9-A03F-2363-D1F0B271E9C4}"/>
              </a:ext>
            </a:extLst>
          </p:cNvPr>
          <p:cNvSpPr txBox="1"/>
          <p:nvPr/>
        </p:nvSpPr>
        <p:spPr>
          <a:xfrm>
            <a:off x="529113" y="5125396"/>
            <a:ext cx="5799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PLEASE SCAN TAG RECEIVE	: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0714A8A8-7735-56DE-3B25-F034B662C252}"/>
              </a:ext>
            </a:extLst>
          </p:cNvPr>
          <p:cNvSpPr/>
          <p:nvPr/>
        </p:nvSpPr>
        <p:spPr>
          <a:xfrm>
            <a:off x="1524002" y="5268932"/>
            <a:ext cx="3683000" cy="776480"/>
          </a:xfrm>
          <a:prstGeom prst="rect">
            <a:avLst/>
          </a:prstGeom>
          <a:solidFill>
            <a:srgbClr val="FF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IT HAS BEEN CANCELLED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DO YOU WANT TO RESTART?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YES 2 : NO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3A9D938-8449-C01A-71DB-A14AF92532B6}"/>
              </a:ext>
            </a:extLst>
          </p:cNvPr>
          <p:cNvSpPr txBox="1"/>
          <p:nvPr/>
        </p:nvSpPr>
        <p:spPr>
          <a:xfrm>
            <a:off x="408545" y="6551395"/>
            <a:ext cx="5143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Inner packing work screen Already cancel  and error #6-2</a:t>
            </a:r>
            <a:endParaRPr kumimoji="1" lang="ja-JP" altLang="en-US" sz="1100" b="1" dirty="0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B2C2B5D1-DC76-891B-A343-871B106CAB54}"/>
              </a:ext>
            </a:extLst>
          </p:cNvPr>
          <p:cNvSpPr/>
          <p:nvPr/>
        </p:nvSpPr>
        <p:spPr>
          <a:xfrm>
            <a:off x="531257" y="6831427"/>
            <a:ext cx="5799773" cy="221789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C6D0F04-4F62-FD66-EAFB-00729ACF25E3}"/>
              </a:ext>
            </a:extLst>
          </p:cNvPr>
          <p:cNvSpPr txBox="1"/>
          <p:nvPr/>
        </p:nvSpPr>
        <p:spPr>
          <a:xfrm>
            <a:off x="531256" y="6832906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INNER PACKING WORK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476FC9A-882F-1F7B-A041-F04C1A636016}"/>
              </a:ext>
            </a:extLst>
          </p:cNvPr>
          <p:cNvSpPr txBox="1"/>
          <p:nvPr/>
        </p:nvSpPr>
        <p:spPr>
          <a:xfrm>
            <a:off x="531256" y="7615640"/>
            <a:ext cx="5799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PLEASE SCAN TAG RECEIVE	: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380D6A64-E300-CA60-D594-AA41FCF05DC6}"/>
              </a:ext>
            </a:extLst>
          </p:cNvPr>
          <p:cNvSpPr/>
          <p:nvPr/>
        </p:nvSpPr>
        <p:spPr>
          <a:xfrm>
            <a:off x="1526145" y="7759176"/>
            <a:ext cx="3683000" cy="776480"/>
          </a:xfrm>
          <a:prstGeom prst="rect">
            <a:avLst/>
          </a:prstGeom>
          <a:solidFill>
            <a:srgbClr val="FF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RE-WORK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PLEASE SCAN THE LEADER CODE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CLEAR   2 : CLOSE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6801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45</a:t>
            </a:fld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C3B653B-99F5-FB35-AB40-5B8EDCB838E2}"/>
              </a:ext>
            </a:extLst>
          </p:cNvPr>
          <p:cNvSpPr txBox="1"/>
          <p:nvPr/>
        </p:nvSpPr>
        <p:spPr>
          <a:xfrm>
            <a:off x="406400" y="848112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PC application for Inner packing screen image</a:t>
            </a:r>
          </a:p>
          <a:p>
            <a:r>
              <a:rPr kumimoji="1" lang="en-US" altLang="ja-JP" sz="1100" b="1" dirty="0"/>
              <a:t>5-4-3. Inner packing work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8980B5F-03D1-7E7F-5827-A350A23B392C}"/>
              </a:ext>
            </a:extLst>
          </p:cNvPr>
          <p:cNvSpPr txBox="1"/>
          <p:nvPr/>
        </p:nvSpPr>
        <p:spPr>
          <a:xfrm>
            <a:off x="406400" y="1528358"/>
            <a:ext cx="51435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Inner packing work screen push ‘5’ Main menu #1-1</a:t>
            </a:r>
            <a:endParaRPr kumimoji="1" lang="ja-JP" altLang="en-US" sz="1100" b="1" dirty="0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44B942EC-91B0-8DFC-1269-0FD13F1022F2}"/>
              </a:ext>
            </a:extLst>
          </p:cNvPr>
          <p:cNvSpPr/>
          <p:nvPr/>
        </p:nvSpPr>
        <p:spPr>
          <a:xfrm>
            <a:off x="529115" y="1790930"/>
            <a:ext cx="5799773" cy="221789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79B98D3-C39B-ECED-F80B-B634EEF47BDC}"/>
              </a:ext>
            </a:extLst>
          </p:cNvPr>
          <p:cNvSpPr txBox="1"/>
          <p:nvPr/>
        </p:nvSpPr>
        <p:spPr>
          <a:xfrm>
            <a:off x="529114" y="1792409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INNER PACKING WORK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A860B38-169D-93F1-F23B-DB230B923561}"/>
              </a:ext>
            </a:extLst>
          </p:cNvPr>
          <p:cNvSpPr txBox="1"/>
          <p:nvPr/>
        </p:nvSpPr>
        <p:spPr>
          <a:xfrm>
            <a:off x="529114" y="2575143"/>
            <a:ext cx="5799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PLEASE SCAN TAG RECEIVE	: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39BFC970-F3FE-A188-72C2-E283677BF579}"/>
              </a:ext>
            </a:extLst>
          </p:cNvPr>
          <p:cNvSpPr/>
          <p:nvPr/>
        </p:nvSpPr>
        <p:spPr>
          <a:xfrm>
            <a:off x="1524002" y="2685100"/>
            <a:ext cx="3683000" cy="692667"/>
          </a:xfrm>
          <a:prstGeom prst="rect">
            <a:avLst/>
          </a:prstGeom>
          <a:solidFill>
            <a:srgbClr val="00B05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CANCEL  &amp; GO TO MAIN MENU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2 : PENDING &amp; GO TO MAIN MENU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3 : CLOSE                   .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863D4F9-9091-B444-57F2-2F095BF90269}"/>
              </a:ext>
            </a:extLst>
          </p:cNvPr>
          <p:cNvSpPr txBox="1"/>
          <p:nvPr/>
        </p:nvSpPr>
        <p:spPr>
          <a:xfrm>
            <a:off x="406399" y="4056486"/>
            <a:ext cx="51435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Inner packing work screen push ‘5’ Main menu #1-2</a:t>
            </a:r>
            <a:endParaRPr kumimoji="1" lang="ja-JP" altLang="en-US" sz="1100" b="1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B4036D0-3F1B-DC58-B9EE-7545643D3732}"/>
              </a:ext>
            </a:extLst>
          </p:cNvPr>
          <p:cNvSpPr/>
          <p:nvPr/>
        </p:nvSpPr>
        <p:spPr>
          <a:xfrm>
            <a:off x="529114" y="4319058"/>
            <a:ext cx="5799773" cy="221789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94456E1-EC68-AF55-BB00-B91F807157DE}"/>
              </a:ext>
            </a:extLst>
          </p:cNvPr>
          <p:cNvSpPr txBox="1"/>
          <p:nvPr/>
        </p:nvSpPr>
        <p:spPr>
          <a:xfrm>
            <a:off x="529113" y="4320537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INNER PACKING WORK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5DE85EA-B1AA-869F-FD25-C3F45C5D20C8}"/>
              </a:ext>
            </a:extLst>
          </p:cNvPr>
          <p:cNvSpPr txBox="1"/>
          <p:nvPr/>
        </p:nvSpPr>
        <p:spPr>
          <a:xfrm>
            <a:off x="529113" y="5103271"/>
            <a:ext cx="5799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PLEASE SCAN TAG RECEIVE	: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6D4D051-27ED-E7B5-BD9E-1E1BACCE4E0C}"/>
              </a:ext>
            </a:extLst>
          </p:cNvPr>
          <p:cNvSpPr/>
          <p:nvPr/>
        </p:nvSpPr>
        <p:spPr>
          <a:xfrm>
            <a:off x="1524001" y="5213228"/>
            <a:ext cx="3683000" cy="692667"/>
          </a:xfrm>
          <a:prstGeom prst="rect">
            <a:avLst/>
          </a:prstGeom>
          <a:solidFill>
            <a:srgbClr val="FF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GO TO MAIN MENU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PLEASE SCAN THE LEADER CODE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CLEAR   2 : CLOSE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9165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46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AD6FDA1-0005-10AD-7051-F48E54510F19}"/>
              </a:ext>
            </a:extLst>
          </p:cNvPr>
          <p:cNvSpPr txBox="1"/>
          <p:nvPr/>
        </p:nvSpPr>
        <p:spPr>
          <a:xfrm>
            <a:off x="406401" y="1544807"/>
            <a:ext cx="42925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Q-point check screen fill out information</a:t>
            </a:r>
            <a:endParaRPr kumimoji="1" lang="ja-JP" altLang="en-US" sz="1100" b="1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6C2E3DF-295F-0D9A-1510-E763E9ED9CBA}"/>
              </a:ext>
            </a:extLst>
          </p:cNvPr>
          <p:cNvSpPr/>
          <p:nvPr/>
        </p:nvSpPr>
        <p:spPr>
          <a:xfrm>
            <a:off x="529113" y="1824838"/>
            <a:ext cx="5799773" cy="2759861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CA31295-CFDB-43DD-DC41-F0A0CBE2D0E0}"/>
              </a:ext>
            </a:extLst>
          </p:cNvPr>
          <p:cNvSpPr txBox="1"/>
          <p:nvPr/>
        </p:nvSpPr>
        <p:spPr>
          <a:xfrm>
            <a:off x="529112" y="1826318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Q-POINT CHECK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66644DC-18DC-31FC-EDAB-814766A091F6}"/>
              </a:ext>
            </a:extLst>
          </p:cNvPr>
          <p:cNvSpPr txBox="1"/>
          <p:nvPr/>
        </p:nvSpPr>
        <p:spPr>
          <a:xfrm>
            <a:off x="529112" y="2253452"/>
            <a:ext cx="57997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C3B653B-99F5-FB35-AB40-5B8EDCB838E2}"/>
              </a:ext>
            </a:extLst>
          </p:cNvPr>
          <p:cNvSpPr txBox="1"/>
          <p:nvPr/>
        </p:nvSpPr>
        <p:spPr>
          <a:xfrm>
            <a:off x="406400" y="848112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PC application for Inner packing screen image</a:t>
            </a:r>
          </a:p>
          <a:p>
            <a:r>
              <a:rPr kumimoji="1" lang="en-US" altLang="ja-JP" sz="1100" b="1" dirty="0"/>
              <a:t>5-4-4. Q-point check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F32148F-6822-2E09-2A9B-8509DC28121F}"/>
              </a:ext>
            </a:extLst>
          </p:cNvPr>
          <p:cNvSpPr txBox="1"/>
          <p:nvPr/>
        </p:nvSpPr>
        <p:spPr>
          <a:xfrm>
            <a:off x="529112" y="2278008"/>
            <a:ext cx="5799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</a:t>
            </a:r>
            <a:r>
              <a:rPr kumimoji="1" lang="en-US" altLang="ja-JP" sz="1200" dirty="0" err="1">
                <a:solidFill>
                  <a:srgbClr val="00B050"/>
                </a:solidFill>
                <a:latin typeface="Consolas" panose="020B0609020204030204" pitchFamily="49" charset="0"/>
              </a:rPr>
              <a:t>XXXXXXXXXXXXXXXXXXX</a:t>
            </a:r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 : </a:t>
            </a:r>
            <a:r>
              <a:rPr kumimoji="1" lang="en-US" altLang="ja-JP" sz="1200" dirty="0" err="1">
                <a:solidFill>
                  <a:srgbClr val="00B050"/>
                </a:solidFill>
                <a:latin typeface="Consolas" panose="020B0609020204030204" pitchFamily="49" charset="0"/>
              </a:rPr>
              <a:t>XXXXXXXXXXXXXXXXXXX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3 : </a:t>
            </a:r>
            <a:r>
              <a:rPr kumimoji="1" lang="en-US" altLang="ja-JP" sz="1200" dirty="0" err="1">
                <a:solidFill>
                  <a:srgbClr val="00B050"/>
                </a:solidFill>
                <a:latin typeface="Consolas" panose="020B0609020204030204" pitchFamily="49" charset="0"/>
              </a:rPr>
              <a:t>XXXXXXXXXXXXXXXXXXX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</a:t>
            </a:r>
            <a:r>
              <a:rPr kumimoji="1" lang="en-US" altLang="ja-JP" sz="1200" dirty="0" err="1">
                <a:solidFill>
                  <a:srgbClr val="00B050"/>
                </a:solidFill>
                <a:latin typeface="Consolas" panose="020B0609020204030204" pitchFamily="49" charset="0"/>
              </a:rPr>
              <a:t>XXXXXXXXXXXXXXXXXXX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866C39F-7FA9-0475-DA6F-D4EC034C9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280" y="2258706"/>
            <a:ext cx="3223260" cy="225397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F4542BA-D2A6-B866-C9C3-68E93219287B}"/>
              </a:ext>
            </a:extLst>
          </p:cNvPr>
          <p:cNvSpPr txBox="1"/>
          <p:nvPr/>
        </p:nvSpPr>
        <p:spPr>
          <a:xfrm>
            <a:off x="393673" y="4601128"/>
            <a:ext cx="42925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Q-point check screen fill out information</a:t>
            </a:r>
            <a:endParaRPr kumimoji="1" lang="ja-JP" altLang="en-US" sz="1100" b="1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CB9AE0D-76D4-1AF6-AA80-B3AB8F22B372}"/>
              </a:ext>
            </a:extLst>
          </p:cNvPr>
          <p:cNvSpPr/>
          <p:nvPr/>
        </p:nvSpPr>
        <p:spPr>
          <a:xfrm>
            <a:off x="529114" y="4834048"/>
            <a:ext cx="5799773" cy="1928792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6B3B516-4832-7E94-FF0A-E4D791978438}"/>
              </a:ext>
            </a:extLst>
          </p:cNvPr>
          <p:cNvSpPr txBox="1"/>
          <p:nvPr/>
        </p:nvSpPr>
        <p:spPr>
          <a:xfrm>
            <a:off x="529113" y="4835527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Q-POINT CHECK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05BADEF-DDB8-A6A6-DACC-EFC94CE29988}"/>
              </a:ext>
            </a:extLst>
          </p:cNvPr>
          <p:cNvSpPr txBox="1"/>
          <p:nvPr/>
        </p:nvSpPr>
        <p:spPr>
          <a:xfrm>
            <a:off x="541840" y="5206122"/>
            <a:ext cx="5799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</a:t>
            </a:r>
            <a:r>
              <a:rPr kumimoji="1" lang="en-US" altLang="ja-JP" sz="1200" dirty="0" err="1">
                <a:solidFill>
                  <a:srgbClr val="00B050"/>
                </a:solidFill>
                <a:latin typeface="Consolas" panose="020B0609020204030204" pitchFamily="49" charset="0"/>
              </a:rPr>
              <a:t>XXXXXXXXXXXXXXXXXXX</a:t>
            </a:r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 : </a:t>
            </a:r>
            <a:r>
              <a:rPr kumimoji="1" lang="en-US" altLang="ja-JP" sz="1200" dirty="0" err="1">
                <a:solidFill>
                  <a:srgbClr val="00B050"/>
                </a:solidFill>
                <a:latin typeface="Consolas" panose="020B0609020204030204" pitchFamily="49" charset="0"/>
              </a:rPr>
              <a:t>XXXXXXXXXXXXXXXXXXX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3 : </a:t>
            </a:r>
            <a:r>
              <a:rPr kumimoji="1" lang="en-US" altLang="ja-JP" sz="1200" dirty="0" err="1">
                <a:solidFill>
                  <a:srgbClr val="00B050"/>
                </a:solidFill>
                <a:latin typeface="Consolas" panose="020B0609020204030204" pitchFamily="49" charset="0"/>
              </a:rPr>
              <a:t>XXXXXXXXXXXXXXXXXXX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</a:t>
            </a:r>
            <a:r>
              <a:rPr kumimoji="1" lang="en-US" altLang="ja-JP" sz="1200" dirty="0" err="1">
                <a:solidFill>
                  <a:srgbClr val="00B050"/>
                </a:solidFill>
                <a:latin typeface="Consolas" panose="020B0609020204030204" pitchFamily="49" charset="0"/>
              </a:rPr>
              <a:t>XXXXXXXXXXXXXXXXXXX</a:t>
            </a:r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5D84F1DB-4C5D-6C98-D3AA-AFFB1AA29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588"/>
          <a:stretch/>
        </p:blipFill>
        <p:spPr>
          <a:xfrm>
            <a:off x="3002280" y="5278870"/>
            <a:ext cx="3223260" cy="1496912"/>
          </a:xfrm>
          <a:prstGeom prst="rect">
            <a:avLst/>
          </a:prstGeom>
        </p:spPr>
      </p:pic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20456BD6-900E-4DDF-D621-291AE3F5732F}"/>
              </a:ext>
            </a:extLst>
          </p:cNvPr>
          <p:cNvSpPr/>
          <p:nvPr/>
        </p:nvSpPr>
        <p:spPr>
          <a:xfrm>
            <a:off x="529114" y="7106224"/>
            <a:ext cx="5799773" cy="1928792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3AD10C2D-8395-3E35-C7FA-66D84C285B40}"/>
              </a:ext>
            </a:extLst>
          </p:cNvPr>
          <p:cNvSpPr txBox="1"/>
          <p:nvPr/>
        </p:nvSpPr>
        <p:spPr>
          <a:xfrm>
            <a:off x="529113" y="7107703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Q-POINT CHECK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871AE84B-9518-F3A8-E87A-D32C763FCD6F}"/>
              </a:ext>
            </a:extLst>
          </p:cNvPr>
          <p:cNvSpPr txBox="1"/>
          <p:nvPr/>
        </p:nvSpPr>
        <p:spPr>
          <a:xfrm>
            <a:off x="541840" y="7478298"/>
            <a:ext cx="5799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</a:t>
            </a:r>
            <a:r>
              <a:rPr kumimoji="1" lang="en-US" altLang="ja-JP" sz="1200" dirty="0" err="1">
                <a:solidFill>
                  <a:srgbClr val="00B050"/>
                </a:solidFill>
                <a:latin typeface="Consolas" panose="020B0609020204030204" pitchFamily="49" charset="0"/>
              </a:rPr>
              <a:t>XXXXXXXXXXXXXXXXXXX</a:t>
            </a:r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 : </a:t>
            </a:r>
            <a:r>
              <a:rPr kumimoji="1" lang="en-US" altLang="ja-JP" sz="1200" dirty="0" err="1">
                <a:solidFill>
                  <a:srgbClr val="00B050"/>
                </a:solidFill>
                <a:latin typeface="Consolas" panose="020B0609020204030204" pitchFamily="49" charset="0"/>
              </a:rPr>
              <a:t>XXXXXXXXXXXXXXXXXXX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3 : </a:t>
            </a:r>
            <a:r>
              <a:rPr kumimoji="1" lang="en-US" altLang="ja-JP" sz="1200" dirty="0" err="1">
                <a:solidFill>
                  <a:srgbClr val="00B050"/>
                </a:solidFill>
                <a:latin typeface="Consolas" panose="020B0609020204030204" pitchFamily="49" charset="0"/>
              </a:rPr>
              <a:t>XXXXXXXXXXXXXXXXXXX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</a:t>
            </a:r>
            <a:r>
              <a:rPr kumimoji="1" lang="en-US" altLang="ja-JP" sz="1200" dirty="0" err="1">
                <a:solidFill>
                  <a:srgbClr val="00B050"/>
                </a:solidFill>
                <a:latin typeface="Consolas" panose="020B0609020204030204" pitchFamily="49" charset="0"/>
              </a:rPr>
              <a:t>XXXXXXXXXXXXXXXXXXX</a:t>
            </a:r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0A9098B2-AEF6-DB3C-588D-C481700700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588"/>
          <a:stretch/>
        </p:blipFill>
        <p:spPr>
          <a:xfrm>
            <a:off x="3002280" y="7551046"/>
            <a:ext cx="3223260" cy="1496912"/>
          </a:xfrm>
          <a:prstGeom prst="rect">
            <a:avLst/>
          </a:prstGeom>
        </p:spPr>
      </p:pic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2853F6B0-62CC-D184-E4FF-F8922619D104}"/>
              </a:ext>
            </a:extLst>
          </p:cNvPr>
          <p:cNvSpPr/>
          <p:nvPr/>
        </p:nvSpPr>
        <p:spPr>
          <a:xfrm>
            <a:off x="1524001" y="8000394"/>
            <a:ext cx="3683000" cy="692667"/>
          </a:xfrm>
          <a:prstGeom prst="rect">
            <a:avLst/>
          </a:prstGeom>
          <a:solidFill>
            <a:srgbClr val="FF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WRONG Q-POINT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PLEASE SCAN THE LEADER CODE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CLEAR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2513D322-BEAC-9C4D-051C-8DF5D8A55EEF}"/>
              </a:ext>
            </a:extLst>
          </p:cNvPr>
          <p:cNvSpPr txBox="1"/>
          <p:nvPr/>
        </p:nvSpPr>
        <p:spPr>
          <a:xfrm>
            <a:off x="406636" y="6810198"/>
            <a:ext cx="42925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Q-point check screen fill out information and error #1</a:t>
            </a:r>
            <a:endParaRPr kumimoji="1" lang="ja-JP" altLang="en-US" sz="1100" b="1" dirty="0"/>
          </a:p>
        </p:txBody>
      </p:sp>
      <p:sp>
        <p:nvSpPr>
          <p:cNvPr id="39" name="矢印: 右 38">
            <a:extLst>
              <a:ext uri="{FF2B5EF4-FFF2-40B4-BE49-F238E27FC236}">
                <a16:creationId xmlns:a16="http://schemas.microsoft.com/office/drawing/2014/main" id="{F324FF5F-B64F-CC27-4B4D-59009C9E5EF6}"/>
              </a:ext>
            </a:extLst>
          </p:cNvPr>
          <p:cNvSpPr/>
          <p:nvPr/>
        </p:nvSpPr>
        <p:spPr>
          <a:xfrm>
            <a:off x="4489000" y="5643503"/>
            <a:ext cx="1937173" cy="768339"/>
          </a:xfrm>
          <a:prstGeom prst="rightArrow">
            <a:avLst/>
          </a:prstGeom>
          <a:solidFill>
            <a:schemeClr val="bg1"/>
          </a:solidFill>
          <a:ln w="9525" cmpd="sng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Correct information 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Go to “MEIJI &amp; PACKING CARD”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222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47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AD6FDA1-0005-10AD-7051-F48E54510F19}"/>
              </a:ext>
            </a:extLst>
          </p:cNvPr>
          <p:cNvSpPr txBox="1"/>
          <p:nvPr/>
        </p:nvSpPr>
        <p:spPr>
          <a:xfrm>
            <a:off x="406401" y="1544807"/>
            <a:ext cx="42925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 err="1"/>
              <a:t>Meij</a:t>
            </a:r>
            <a:r>
              <a:rPr kumimoji="1" lang="en-US" altLang="ja-JP" sz="1100" b="1" dirty="0"/>
              <a:t> card and inner method screen fill out information #1</a:t>
            </a:r>
            <a:endParaRPr kumimoji="1" lang="ja-JP" altLang="en-US" sz="1100" b="1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6C2E3DF-295F-0D9A-1510-E763E9ED9CBA}"/>
              </a:ext>
            </a:extLst>
          </p:cNvPr>
          <p:cNvSpPr/>
          <p:nvPr/>
        </p:nvSpPr>
        <p:spPr>
          <a:xfrm>
            <a:off x="529113" y="1824838"/>
            <a:ext cx="5799773" cy="2759861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CA31295-CFDB-43DD-DC41-F0A0CBE2D0E0}"/>
              </a:ext>
            </a:extLst>
          </p:cNvPr>
          <p:cNvSpPr txBox="1"/>
          <p:nvPr/>
        </p:nvSpPr>
        <p:spPr>
          <a:xfrm>
            <a:off x="529112" y="1826318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MEIJI CARD AND INNER METHOD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C3B653B-99F5-FB35-AB40-5B8EDCB838E2}"/>
              </a:ext>
            </a:extLst>
          </p:cNvPr>
          <p:cNvSpPr txBox="1"/>
          <p:nvPr/>
        </p:nvSpPr>
        <p:spPr>
          <a:xfrm>
            <a:off x="406400" y="848112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PC application for Inner packing screen image</a:t>
            </a:r>
          </a:p>
          <a:p>
            <a:r>
              <a:rPr kumimoji="1" lang="en-US" altLang="ja-JP" sz="1100" b="1" dirty="0"/>
              <a:t>5-4-5. Meiji card and Inner method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F32148F-6822-2E09-2A9B-8509DC28121F}"/>
              </a:ext>
            </a:extLst>
          </p:cNvPr>
          <p:cNvSpPr txBox="1"/>
          <p:nvPr/>
        </p:nvSpPr>
        <p:spPr>
          <a:xfrm>
            <a:off x="529112" y="2278008"/>
            <a:ext cx="57997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SWITCH TO INNER METHOD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 : NEXT 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  /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0    /  300  PCS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866C39F-7FA9-0475-DA6F-D4EC034C9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280" y="2258706"/>
            <a:ext cx="3223260" cy="225397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3EE1599-53FA-0273-5123-A8F9F78B5CFD}"/>
              </a:ext>
            </a:extLst>
          </p:cNvPr>
          <p:cNvSpPr txBox="1"/>
          <p:nvPr/>
        </p:nvSpPr>
        <p:spPr>
          <a:xfrm>
            <a:off x="406401" y="4657733"/>
            <a:ext cx="42925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 err="1"/>
              <a:t>Meij</a:t>
            </a:r>
            <a:r>
              <a:rPr kumimoji="1" lang="en-US" altLang="ja-JP" sz="1100" b="1" dirty="0"/>
              <a:t> card and inner method screen fill out information #2</a:t>
            </a:r>
            <a:endParaRPr kumimoji="1" lang="ja-JP" altLang="en-US" sz="1100" b="1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D871AF8-B765-2BF9-2737-6062BE744594}"/>
              </a:ext>
            </a:extLst>
          </p:cNvPr>
          <p:cNvSpPr/>
          <p:nvPr/>
        </p:nvSpPr>
        <p:spPr>
          <a:xfrm>
            <a:off x="529113" y="4937764"/>
            <a:ext cx="5799773" cy="2759861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527408D-578A-6FA9-C4C2-04CCF9CEADD6}"/>
              </a:ext>
            </a:extLst>
          </p:cNvPr>
          <p:cNvSpPr txBox="1"/>
          <p:nvPr/>
        </p:nvSpPr>
        <p:spPr>
          <a:xfrm>
            <a:off x="529112" y="4939244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MEIJI CARD AND INNER METHOD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F12DCFF-9070-5768-DF50-2CC474CFFB1D}"/>
              </a:ext>
            </a:extLst>
          </p:cNvPr>
          <p:cNvSpPr txBox="1"/>
          <p:nvPr/>
        </p:nvSpPr>
        <p:spPr>
          <a:xfrm>
            <a:off x="529112" y="5390934"/>
            <a:ext cx="57997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SWITCH TO MEIJI CARD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 : NEXT 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  /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0    /  300  PCS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7720133F-1650-C7EB-6135-0FE8AD7DC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317" y="5419330"/>
            <a:ext cx="3314223" cy="223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040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48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AD6FDA1-0005-10AD-7051-F48E54510F19}"/>
              </a:ext>
            </a:extLst>
          </p:cNvPr>
          <p:cNvSpPr txBox="1"/>
          <p:nvPr/>
        </p:nvSpPr>
        <p:spPr>
          <a:xfrm>
            <a:off x="406401" y="1544807"/>
            <a:ext cx="42925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 err="1"/>
              <a:t>Meij</a:t>
            </a:r>
            <a:r>
              <a:rPr kumimoji="1" lang="en-US" altLang="ja-JP" sz="1100" b="1" dirty="0"/>
              <a:t> card and inner method screen fill out information #3</a:t>
            </a:r>
            <a:endParaRPr kumimoji="1" lang="ja-JP" altLang="en-US" sz="1100" b="1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6C2E3DF-295F-0D9A-1510-E763E9ED9CBA}"/>
              </a:ext>
            </a:extLst>
          </p:cNvPr>
          <p:cNvSpPr/>
          <p:nvPr/>
        </p:nvSpPr>
        <p:spPr>
          <a:xfrm>
            <a:off x="529113" y="1824838"/>
            <a:ext cx="5799773" cy="2759861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CA31295-CFDB-43DD-DC41-F0A0CBE2D0E0}"/>
              </a:ext>
            </a:extLst>
          </p:cNvPr>
          <p:cNvSpPr txBox="1"/>
          <p:nvPr/>
        </p:nvSpPr>
        <p:spPr>
          <a:xfrm>
            <a:off x="529112" y="1826318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MEIJI CARD AND INNER METHOD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C3B653B-99F5-FB35-AB40-5B8EDCB838E2}"/>
              </a:ext>
            </a:extLst>
          </p:cNvPr>
          <p:cNvSpPr txBox="1"/>
          <p:nvPr/>
        </p:nvSpPr>
        <p:spPr>
          <a:xfrm>
            <a:off x="406400" y="848112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PC application for Inner packing screen image</a:t>
            </a:r>
          </a:p>
          <a:p>
            <a:r>
              <a:rPr kumimoji="1" lang="en-US" altLang="ja-JP" sz="1100" b="1" dirty="0"/>
              <a:t>5-4-5. Meiji card and Inner method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F32148F-6822-2E09-2A9B-8509DC28121F}"/>
              </a:ext>
            </a:extLst>
          </p:cNvPr>
          <p:cNvSpPr txBox="1"/>
          <p:nvPr/>
        </p:nvSpPr>
        <p:spPr>
          <a:xfrm>
            <a:off x="528468" y="2263164"/>
            <a:ext cx="57997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SWITCH TO INNER METHOD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 : NEXT 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pPr marL="228600" indent="-228600">
              <a:buAutoNum type="arabicPlain" startAt="2"/>
            </a:pP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/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0    /  300  PCS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866C39F-7FA9-0475-DA6F-D4EC034C9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280" y="2258706"/>
            <a:ext cx="3223260" cy="225397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3EE1599-53FA-0273-5123-A8F9F78B5CFD}"/>
              </a:ext>
            </a:extLst>
          </p:cNvPr>
          <p:cNvSpPr txBox="1"/>
          <p:nvPr/>
        </p:nvSpPr>
        <p:spPr>
          <a:xfrm>
            <a:off x="406401" y="4657733"/>
            <a:ext cx="42925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 err="1"/>
              <a:t>Meij</a:t>
            </a:r>
            <a:r>
              <a:rPr kumimoji="1" lang="en-US" altLang="ja-JP" sz="1100" b="1" dirty="0"/>
              <a:t> card and inner method screen fill out information #4</a:t>
            </a:r>
            <a:endParaRPr kumimoji="1" lang="ja-JP" altLang="en-US" sz="1100" b="1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D871AF8-B765-2BF9-2737-6062BE744594}"/>
              </a:ext>
            </a:extLst>
          </p:cNvPr>
          <p:cNvSpPr/>
          <p:nvPr/>
        </p:nvSpPr>
        <p:spPr>
          <a:xfrm>
            <a:off x="529113" y="4937764"/>
            <a:ext cx="5799773" cy="2759861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527408D-578A-6FA9-C4C2-04CCF9CEADD6}"/>
              </a:ext>
            </a:extLst>
          </p:cNvPr>
          <p:cNvSpPr txBox="1"/>
          <p:nvPr/>
        </p:nvSpPr>
        <p:spPr>
          <a:xfrm>
            <a:off x="529112" y="4939244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MEIJI CARD AND INNER METHOD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F12DCFF-9070-5768-DF50-2CC474CFFB1D}"/>
              </a:ext>
            </a:extLst>
          </p:cNvPr>
          <p:cNvSpPr txBox="1"/>
          <p:nvPr/>
        </p:nvSpPr>
        <p:spPr>
          <a:xfrm>
            <a:off x="529112" y="5390934"/>
            <a:ext cx="57997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SWITCH TO MEIJI CARD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 : NEXT 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pPr marL="228600" indent="-228600">
              <a:buAutoNum type="arabicPlain" startAt="2"/>
            </a:pP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/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0    /  300  PCS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7720133F-1650-C7EB-6135-0FE8AD7DC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317" y="5419330"/>
            <a:ext cx="3314223" cy="223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530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49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AD6FDA1-0005-10AD-7051-F48E54510F19}"/>
              </a:ext>
            </a:extLst>
          </p:cNvPr>
          <p:cNvSpPr txBox="1"/>
          <p:nvPr/>
        </p:nvSpPr>
        <p:spPr>
          <a:xfrm>
            <a:off x="406401" y="1544807"/>
            <a:ext cx="42925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 err="1"/>
              <a:t>Meij</a:t>
            </a:r>
            <a:r>
              <a:rPr kumimoji="1" lang="en-US" altLang="ja-JP" sz="1100" b="1" dirty="0"/>
              <a:t> card and inner method screen fill out information #5</a:t>
            </a:r>
            <a:endParaRPr kumimoji="1" lang="ja-JP" altLang="en-US" sz="1100" b="1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6C2E3DF-295F-0D9A-1510-E763E9ED9CBA}"/>
              </a:ext>
            </a:extLst>
          </p:cNvPr>
          <p:cNvSpPr/>
          <p:nvPr/>
        </p:nvSpPr>
        <p:spPr>
          <a:xfrm>
            <a:off x="529113" y="1824838"/>
            <a:ext cx="5799773" cy="2759861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CA31295-CFDB-43DD-DC41-F0A0CBE2D0E0}"/>
              </a:ext>
            </a:extLst>
          </p:cNvPr>
          <p:cNvSpPr txBox="1"/>
          <p:nvPr/>
        </p:nvSpPr>
        <p:spPr>
          <a:xfrm>
            <a:off x="529112" y="1826318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MEIJI CARD AND INNER METHOD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C3B653B-99F5-FB35-AB40-5B8EDCB838E2}"/>
              </a:ext>
            </a:extLst>
          </p:cNvPr>
          <p:cNvSpPr txBox="1"/>
          <p:nvPr/>
        </p:nvSpPr>
        <p:spPr>
          <a:xfrm>
            <a:off x="406400" y="848112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PC application for Inner packing screen image</a:t>
            </a:r>
          </a:p>
          <a:p>
            <a:r>
              <a:rPr kumimoji="1" lang="en-US" altLang="ja-JP" sz="1100" b="1" dirty="0"/>
              <a:t>5-4-5. Meiji card and Inner method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F32148F-6822-2E09-2A9B-8509DC28121F}"/>
              </a:ext>
            </a:extLst>
          </p:cNvPr>
          <p:cNvSpPr txBox="1"/>
          <p:nvPr/>
        </p:nvSpPr>
        <p:spPr>
          <a:xfrm>
            <a:off x="529112" y="2278008"/>
            <a:ext cx="57997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SWITCH TO INNER METHOD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 : NEXT 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  /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10    /  300  PCS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866C39F-7FA9-0475-DA6F-D4EC034C9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280" y="2258706"/>
            <a:ext cx="3223260" cy="225397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3EE1599-53FA-0273-5123-A8F9F78B5CFD}"/>
              </a:ext>
            </a:extLst>
          </p:cNvPr>
          <p:cNvSpPr txBox="1"/>
          <p:nvPr/>
        </p:nvSpPr>
        <p:spPr>
          <a:xfrm>
            <a:off x="406401" y="4657733"/>
            <a:ext cx="42925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 err="1"/>
              <a:t>Meij</a:t>
            </a:r>
            <a:r>
              <a:rPr kumimoji="1" lang="en-US" altLang="ja-JP" sz="1100" b="1" dirty="0"/>
              <a:t> card and inner method screen fill out information #6</a:t>
            </a:r>
            <a:endParaRPr kumimoji="1" lang="ja-JP" altLang="en-US" sz="1100" b="1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D871AF8-B765-2BF9-2737-6062BE744594}"/>
              </a:ext>
            </a:extLst>
          </p:cNvPr>
          <p:cNvSpPr/>
          <p:nvPr/>
        </p:nvSpPr>
        <p:spPr>
          <a:xfrm>
            <a:off x="529113" y="4937764"/>
            <a:ext cx="5799773" cy="2759861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527408D-578A-6FA9-C4C2-04CCF9CEADD6}"/>
              </a:ext>
            </a:extLst>
          </p:cNvPr>
          <p:cNvSpPr txBox="1"/>
          <p:nvPr/>
        </p:nvSpPr>
        <p:spPr>
          <a:xfrm>
            <a:off x="529112" y="4939244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MEIJI CARD AND INNER METHOD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F12DCFF-9070-5768-DF50-2CC474CFFB1D}"/>
              </a:ext>
            </a:extLst>
          </p:cNvPr>
          <p:cNvSpPr txBox="1"/>
          <p:nvPr/>
        </p:nvSpPr>
        <p:spPr>
          <a:xfrm>
            <a:off x="529112" y="5390934"/>
            <a:ext cx="57997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SWITCH TO MEIJI CARD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 : NEXT 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  /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10    /  300  PCS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7720133F-1650-C7EB-6135-0FE8AD7DC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317" y="5419330"/>
            <a:ext cx="3314223" cy="223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43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F2B628-9335-4B00-B73B-9012A52144F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2. Overall configuration diagram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0BBF93-590E-46B1-959E-D6B1E58C4925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Regarding the CKD process system, consider the following system configuration.</a:t>
            </a:r>
            <a:endParaRPr kumimoji="1" lang="ja-JP" altLang="en-US" sz="11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04546D1-79EE-482E-A6BD-41EFA3E9A176}"/>
              </a:ext>
            </a:extLst>
          </p:cNvPr>
          <p:cNvSpPr txBox="1"/>
          <p:nvPr/>
        </p:nvSpPr>
        <p:spPr>
          <a:xfrm>
            <a:off x="406401" y="1453702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Overall configuration diagram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A7E3F70-2A0C-4693-B7A3-2F0C925AAAE7}"/>
              </a:ext>
            </a:extLst>
          </p:cNvPr>
          <p:cNvSpPr/>
          <p:nvPr/>
        </p:nvSpPr>
        <p:spPr>
          <a:xfrm>
            <a:off x="406400" y="1703914"/>
            <a:ext cx="6117062" cy="747059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フローチャート: 磁気ディスク 3">
            <a:extLst>
              <a:ext uri="{FF2B5EF4-FFF2-40B4-BE49-F238E27FC236}">
                <a16:creationId xmlns:a16="http://schemas.microsoft.com/office/drawing/2014/main" id="{B513C674-2760-4A3F-A0A8-3E4F9C7D53DC}"/>
              </a:ext>
            </a:extLst>
          </p:cNvPr>
          <p:cNvSpPr/>
          <p:nvPr/>
        </p:nvSpPr>
        <p:spPr>
          <a:xfrm>
            <a:off x="1178893" y="2600994"/>
            <a:ext cx="990600" cy="707993"/>
          </a:xfrm>
          <a:prstGeom prst="flowChartMagneticDisk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 err="1">
                <a:solidFill>
                  <a:schemeClr val="tx1"/>
                </a:solidFill>
              </a:rPr>
              <a:t>HATC</a:t>
            </a:r>
            <a:r>
              <a:rPr kumimoji="1" lang="en-US" altLang="ja-JP" sz="800" b="1" dirty="0">
                <a:solidFill>
                  <a:schemeClr val="tx1"/>
                </a:solidFill>
              </a:rPr>
              <a:t> schedule data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28FFE1E8-4043-4251-A4E4-B7B924D69CFE}"/>
              </a:ext>
            </a:extLst>
          </p:cNvPr>
          <p:cNvSpPr/>
          <p:nvPr/>
        </p:nvSpPr>
        <p:spPr>
          <a:xfrm>
            <a:off x="888318" y="2202629"/>
            <a:ext cx="1633059" cy="116915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C3F5F92E-9757-4231-A2FE-BB93FDA01A0D}"/>
              </a:ext>
            </a:extLst>
          </p:cNvPr>
          <p:cNvSpPr/>
          <p:nvPr/>
        </p:nvSpPr>
        <p:spPr>
          <a:xfrm>
            <a:off x="971965" y="2254718"/>
            <a:ext cx="1382616" cy="2590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ANI CKD process server BK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AFE6C1E6-CBCB-48D7-98BF-585E085DABBA}"/>
              </a:ext>
            </a:extLst>
          </p:cNvPr>
          <p:cNvSpPr/>
          <p:nvPr/>
        </p:nvSpPr>
        <p:spPr>
          <a:xfrm>
            <a:off x="770332" y="1815261"/>
            <a:ext cx="3565448" cy="186847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89198DE1-1D93-4DFD-AF05-9708AC3C2656}"/>
              </a:ext>
            </a:extLst>
          </p:cNvPr>
          <p:cNvSpPr/>
          <p:nvPr/>
        </p:nvSpPr>
        <p:spPr>
          <a:xfrm>
            <a:off x="1694073" y="1868672"/>
            <a:ext cx="1633059" cy="2590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Server Room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9" name="コネクタ: カギ線 8">
            <a:extLst>
              <a:ext uri="{FF2B5EF4-FFF2-40B4-BE49-F238E27FC236}">
                <a16:creationId xmlns:a16="http://schemas.microsoft.com/office/drawing/2014/main" id="{FFD513C7-44D0-4FBA-8DD0-EE8F44976791}"/>
              </a:ext>
            </a:extLst>
          </p:cNvPr>
          <p:cNvCxnSpPr>
            <a:cxnSpLocks/>
            <a:stCxn id="4" idx="4"/>
            <a:endCxn id="14" idx="2"/>
          </p:cNvCxnSpPr>
          <p:nvPr/>
        </p:nvCxnSpPr>
        <p:spPr>
          <a:xfrm flipV="1">
            <a:off x="2169493" y="2953063"/>
            <a:ext cx="689196" cy="1928"/>
          </a:xfrm>
          <a:prstGeom prst="bentConnector3">
            <a:avLst>
              <a:gd name="adj1" fmla="val 50000"/>
            </a:avLst>
          </a:prstGeom>
          <a:ln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コネクタ: カギ線 28">
            <a:extLst>
              <a:ext uri="{FF2B5EF4-FFF2-40B4-BE49-F238E27FC236}">
                <a16:creationId xmlns:a16="http://schemas.microsoft.com/office/drawing/2014/main" id="{E55AB969-85CA-476D-B0C2-315CDD91357D}"/>
              </a:ext>
            </a:extLst>
          </p:cNvPr>
          <p:cNvCxnSpPr>
            <a:cxnSpLocks/>
            <a:stCxn id="14" idx="2"/>
            <a:endCxn id="6" idx="0"/>
          </p:cNvCxnSpPr>
          <p:nvPr/>
        </p:nvCxnSpPr>
        <p:spPr>
          <a:xfrm rot="10800000" flipH="1" flipV="1">
            <a:off x="2858689" y="2953062"/>
            <a:ext cx="515990" cy="949979"/>
          </a:xfrm>
          <a:prstGeom prst="bentConnector4">
            <a:avLst>
              <a:gd name="adj1" fmla="val -44303"/>
              <a:gd name="adj2" fmla="val 85316"/>
            </a:avLst>
          </a:prstGeom>
          <a:ln w="25400" cmpd="dbl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コネクタ: カギ線 30">
            <a:extLst>
              <a:ext uri="{FF2B5EF4-FFF2-40B4-BE49-F238E27FC236}">
                <a16:creationId xmlns:a16="http://schemas.microsoft.com/office/drawing/2014/main" id="{A075FB90-865F-413C-A481-74D84D698C6C}"/>
              </a:ext>
            </a:extLst>
          </p:cNvPr>
          <p:cNvCxnSpPr>
            <a:cxnSpLocks/>
            <a:stCxn id="39" idx="0"/>
            <a:endCxn id="46" idx="2"/>
          </p:cNvCxnSpPr>
          <p:nvPr/>
        </p:nvCxnSpPr>
        <p:spPr>
          <a:xfrm rot="5400000" flipH="1" flipV="1">
            <a:off x="3145442" y="2455299"/>
            <a:ext cx="354705" cy="376415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headEnd w="sm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7433826-5D10-9416-CE66-F30C78DEE099}"/>
              </a:ext>
            </a:extLst>
          </p:cNvPr>
          <p:cNvSpPr/>
          <p:nvPr/>
        </p:nvSpPr>
        <p:spPr>
          <a:xfrm>
            <a:off x="2558149" y="3903042"/>
            <a:ext cx="1633059" cy="2590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S/W Hub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5E76E7F-95D7-BA7A-A48C-E5C0E99A9931}"/>
              </a:ext>
            </a:extLst>
          </p:cNvPr>
          <p:cNvSpPr/>
          <p:nvPr/>
        </p:nvSpPr>
        <p:spPr>
          <a:xfrm>
            <a:off x="888317" y="3401993"/>
            <a:ext cx="1633059" cy="2590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UPS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4" name="フローチャート: 磁気ディスク 13">
            <a:extLst>
              <a:ext uri="{FF2B5EF4-FFF2-40B4-BE49-F238E27FC236}">
                <a16:creationId xmlns:a16="http://schemas.microsoft.com/office/drawing/2014/main" id="{823E7338-F353-7858-50AE-06191E62F406}"/>
              </a:ext>
            </a:extLst>
          </p:cNvPr>
          <p:cNvSpPr/>
          <p:nvPr/>
        </p:nvSpPr>
        <p:spPr>
          <a:xfrm>
            <a:off x="2858689" y="2599066"/>
            <a:ext cx="990600" cy="707993"/>
          </a:xfrm>
          <a:prstGeom prst="flowChartMagneticDisk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 err="1">
                <a:solidFill>
                  <a:schemeClr val="tx1"/>
                </a:solidFill>
              </a:rPr>
              <a:t>HATC</a:t>
            </a:r>
            <a:r>
              <a:rPr kumimoji="1" lang="en-US" altLang="ja-JP" sz="800" b="1" dirty="0">
                <a:solidFill>
                  <a:schemeClr val="tx1"/>
                </a:solidFill>
              </a:rPr>
              <a:t> schedule data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7D3E8B0-150D-7475-721B-42AC81C52689}"/>
              </a:ext>
            </a:extLst>
          </p:cNvPr>
          <p:cNvSpPr/>
          <p:nvPr/>
        </p:nvSpPr>
        <p:spPr>
          <a:xfrm>
            <a:off x="2568114" y="2200701"/>
            <a:ext cx="1633059" cy="116915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DC1775D-106A-4D07-F281-598E34BF71E5}"/>
              </a:ext>
            </a:extLst>
          </p:cNvPr>
          <p:cNvSpPr/>
          <p:nvPr/>
        </p:nvSpPr>
        <p:spPr>
          <a:xfrm>
            <a:off x="2651761" y="2252790"/>
            <a:ext cx="1382616" cy="2590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ANI CKD process server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06C2FC49-1689-3085-7FCD-520772B23ABA}"/>
              </a:ext>
            </a:extLst>
          </p:cNvPr>
          <p:cNvSpPr/>
          <p:nvPr/>
        </p:nvSpPr>
        <p:spPr>
          <a:xfrm>
            <a:off x="2568113" y="3401028"/>
            <a:ext cx="1633059" cy="2590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UPS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D245BB6D-81C4-6136-4096-5E4676131264}"/>
              </a:ext>
            </a:extLst>
          </p:cNvPr>
          <p:cNvSpPr/>
          <p:nvPr/>
        </p:nvSpPr>
        <p:spPr>
          <a:xfrm>
            <a:off x="4382517" y="1815261"/>
            <a:ext cx="1993982" cy="186847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0ACE5DD3-C5DF-F102-40E6-861C020D1F24}"/>
              </a:ext>
            </a:extLst>
          </p:cNvPr>
          <p:cNvSpPr/>
          <p:nvPr/>
        </p:nvSpPr>
        <p:spPr>
          <a:xfrm>
            <a:off x="799965" y="4565511"/>
            <a:ext cx="1277969" cy="2393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Receiving area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8071578E-9247-9FCB-C277-F85AD231E0A3}"/>
              </a:ext>
            </a:extLst>
          </p:cNvPr>
          <p:cNvSpPr/>
          <p:nvPr/>
        </p:nvSpPr>
        <p:spPr>
          <a:xfrm>
            <a:off x="769490" y="4514728"/>
            <a:ext cx="1342453" cy="237184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DBEB6AFD-5F39-4763-5FA3-5C2C4D5055E9}"/>
              </a:ext>
            </a:extLst>
          </p:cNvPr>
          <p:cNvSpPr/>
          <p:nvPr/>
        </p:nvSpPr>
        <p:spPr>
          <a:xfrm>
            <a:off x="2199339" y="4565511"/>
            <a:ext cx="1277969" cy="2393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Stock &amp; Staging area 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B2846F92-D703-07BD-0C39-D488CBDA9046}"/>
              </a:ext>
            </a:extLst>
          </p:cNvPr>
          <p:cNvSpPr/>
          <p:nvPr/>
        </p:nvSpPr>
        <p:spPr>
          <a:xfrm>
            <a:off x="2168864" y="4514727"/>
            <a:ext cx="1342453" cy="368547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40C82779-3522-7677-0DA6-2A5FDEFA3C3C}"/>
              </a:ext>
            </a:extLst>
          </p:cNvPr>
          <p:cNvSpPr/>
          <p:nvPr/>
        </p:nvSpPr>
        <p:spPr>
          <a:xfrm>
            <a:off x="3585142" y="4565511"/>
            <a:ext cx="1277969" cy="2393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Inner packing area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3CC56CFD-33D2-6D1B-6A7A-AAD957AF19D2}"/>
              </a:ext>
            </a:extLst>
          </p:cNvPr>
          <p:cNvSpPr/>
          <p:nvPr/>
        </p:nvSpPr>
        <p:spPr>
          <a:xfrm>
            <a:off x="3554667" y="4514727"/>
            <a:ext cx="1342453" cy="367630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1633A3C1-4E47-5562-9A70-410CFD6A2EA4}"/>
              </a:ext>
            </a:extLst>
          </p:cNvPr>
          <p:cNvSpPr/>
          <p:nvPr/>
        </p:nvSpPr>
        <p:spPr>
          <a:xfrm>
            <a:off x="4970945" y="4565510"/>
            <a:ext cx="1277969" cy="2393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Outer Packing area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3AAB85F5-CD5A-3C14-E9CE-09C6838CF269}"/>
              </a:ext>
            </a:extLst>
          </p:cNvPr>
          <p:cNvSpPr/>
          <p:nvPr/>
        </p:nvSpPr>
        <p:spPr>
          <a:xfrm>
            <a:off x="4940470" y="4514726"/>
            <a:ext cx="1342453" cy="368736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5C001E66-F6D2-6C9A-AC6D-C5188264EDFC}"/>
              </a:ext>
            </a:extLst>
          </p:cNvPr>
          <p:cNvSpPr/>
          <p:nvPr/>
        </p:nvSpPr>
        <p:spPr>
          <a:xfrm>
            <a:off x="4388342" y="3900960"/>
            <a:ext cx="1633059" cy="2590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A/P *9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1F5C3926-CAF7-E1F0-F95F-5013536FDD25}"/>
              </a:ext>
            </a:extLst>
          </p:cNvPr>
          <p:cNvSpPr/>
          <p:nvPr/>
        </p:nvSpPr>
        <p:spPr>
          <a:xfrm>
            <a:off x="799964" y="4855659"/>
            <a:ext cx="1277969" cy="7802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Handy terminal *7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Tablet for Meiji card *7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Tablet for monitor *5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Label printer for Tag receive *2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44AFB4F6-DA3E-60C9-F0EE-F753432945BD}"/>
              </a:ext>
            </a:extLst>
          </p:cNvPr>
          <p:cNvSpPr/>
          <p:nvPr/>
        </p:nvSpPr>
        <p:spPr>
          <a:xfrm>
            <a:off x="2199338" y="4854273"/>
            <a:ext cx="1277969" cy="7802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Handy terminal *12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Tablet for monitor *12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F6B5E6F2-974F-D8DB-8EC1-5BBF48903F12}"/>
              </a:ext>
            </a:extLst>
          </p:cNvPr>
          <p:cNvSpPr/>
          <p:nvPr/>
        </p:nvSpPr>
        <p:spPr>
          <a:xfrm>
            <a:off x="3585141" y="4854273"/>
            <a:ext cx="1277969" cy="7802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Client PC &amp; UPS *40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*40*2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Printer *40*1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Scanner *40*1</a:t>
            </a:r>
            <a:endParaRPr kumimoji="1" lang="ja-JP" altLang="en-US" sz="800" dirty="0">
              <a:solidFill>
                <a:schemeClr val="tx1"/>
              </a:solidFill>
            </a:endParaRP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Camera *60*1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S/W Hub * 40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654F35BA-85E9-A33D-83B7-77211C8881D2}"/>
              </a:ext>
            </a:extLst>
          </p:cNvPr>
          <p:cNvSpPr/>
          <p:nvPr/>
        </p:nvSpPr>
        <p:spPr>
          <a:xfrm>
            <a:off x="4970945" y="4854272"/>
            <a:ext cx="1277969" cy="7802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Handy terminal *12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Tablet for monitor *11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TV Display 55inch *1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7033E342-69EF-D224-A44D-6E2D0537E417}"/>
              </a:ext>
            </a:extLst>
          </p:cNvPr>
          <p:cNvSpPr/>
          <p:nvPr/>
        </p:nvSpPr>
        <p:spPr>
          <a:xfrm>
            <a:off x="769490" y="3903041"/>
            <a:ext cx="1399374" cy="2590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TV display for monitor *1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54" name="コネクタ: カギ線 53">
            <a:extLst>
              <a:ext uri="{FF2B5EF4-FFF2-40B4-BE49-F238E27FC236}">
                <a16:creationId xmlns:a16="http://schemas.microsoft.com/office/drawing/2014/main" id="{AA332D31-EA1A-8B88-0019-114516EAB956}"/>
              </a:ext>
            </a:extLst>
          </p:cNvPr>
          <p:cNvCxnSpPr>
            <a:cxnSpLocks/>
            <a:stCxn id="41" idx="0"/>
            <a:endCxn id="46" idx="2"/>
          </p:cNvCxnSpPr>
          <p:nvPr/>
        </p:nvCxnSpPr>
        <p:spPr>
          <a:xfrm rot="5400000" flipH="1" flipV="1">
            <a:off x="3845129" y="3154985"/>
            <a:ext cx="354704" cy="236478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headEnd w="sm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コネクタ: カギ線 56">
            <a:extLst>
              <a:ext uri="{FF2B5EF4-FFF2-40B4-BE49-F238E27FC236}">
                <a16:creationId xmlns:a16="http://schemas.microsoft.com/office/drawing/2014/main" id="{3005C37E-3C10-B64A-5BC4-7EF808736606}"/>
              </a:ext>
            </a:extLst>
          </p:cNvPr>
          <p:cNvCxnSpPr>
            <a:cxnSpLocks/>
            <a:stCxn id="45" idx="0"/>
            <a:endCxn id="46" idx="2"/>
          </p:cNvCxnSpPr>
          <p:nvPr/>
        </p:nvCxnSpPr>
        <p:spPr>
          <a:xfrm rot="16200000" flipV="1">
            <a:off x="5230934" y="4133962"/>
            <a:ext cx="354703" cy="40682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headEnd w="sm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コネクタ: カギ線 60">
            <a:extLst>
              <a:ext uri="{FF2B5EF4-FFF2-40B4-BE49-F238E27FC236}">
                <a16:creationId xmlns:a16="http://schemas.microsoft.com/office/drawing/2014/main" id="{4A95436C-F863-1F67-F120-FF92194AD86C}"/>
              </a:ext>
            </a:extLst>
          </p:cNvPr>
          <p:cNvCxnSpPr>
            <a:cxnSpLocks/>
            <a:stCxn id="43" idx="0"/>
            <a:endCxn id="6" idx="2"/>
          </p:cNvCxnSpPr>
          <p:nvPr/>
        </p:nvCxnSpPr>
        <p:spPr>
          <a:xfrm rot="16200000" flipV="1">
            <a:off x="3623976" y="3912808"/>
            <a:ext cx="352622" cy="85121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solid"/>
            <a:headEnd w="sm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id="{870043D1-6E3C-D679-45AA-D0556CDEDE93}"/>
              </a:ext>
            </a:extLst>
          </p:cNvPr>
          <p:cNvCxnSpPr>
            <a:cxnSpLocks/>
          </p:cNvCxnSpPr>
          <p:nvPr/>
        </p:nvCxnSpPr>
        <p:spPr>
          <a:xfrm>
            <a:off x="4558206" y="2209533"/>
            <a:ext cx="479074" cy="0"/>
          </a:xfrm>
          <a:prstGeom prst="line">
            <a:avLst/>
          </a:prstGeom>
          <a:ln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>
            <a:extLst>
              <a:ext uri="{FF2B5EF4-FFF2-40B4-BE49-F238E27FC236}">
                <a16:creationId xmlns:a16="http://schemas.microsoft.com/office/drawing/2014/main" id="{0EAB77C6-0465-EE21-496E-196E4C3F59F9}"/>
              </a:ext>
            </a:extLst>
          </p:cNvPr>
          <p:cNvCxnSpPr>
            <a:cxnSpLocks/>
          </p:cNvCxnSpPr>
          <p:nvPr/>
        </p:nvCxnSpPr>
        <p:spPr>
          <a:xfrm>
            <a:off x="4558206" y="1957883"/>
            <a:ext cx="479074" cy="0"/>
          </a:xfrm>
          <a:prstGeom prst="line">
            <a:avLst/>
          </a:prstGeom>
          <a:ln w="28575" cmpd="dbl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A61B49F6-C9BB-FE2E-0AFC-FFB864B202B1}"/>
              </a:ext>
            </a:extLst>
          </p:cNvPr>
          <p:cNvCxnSpPr>
            <a:cxnSpLocks/>
          </p:cNvCxnSpPr>
          <p:nvPr/>
        </p:nvCxnSpPr>
        <p:spPr>
          <a:xfrm>
            <a:off x="4558206" y="2433632"/>
            <a:ext cx="479074" cy="0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C9533D9A-3BD7-1322-0316-21A8E5413CAF}"/>
              </a:ext>
            </a:extLst>
          </p:cNvPr>
          <p:cNvSpPr/>
          <p:nvPr/>
        </p:nvSpPr>
        <p:spPr>
          <a:xfrm>
            <a:off x="5127911" y="2348240"/>
            <a:ext cx="1181449" cy="2393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b="1" dirty="0">
                <a:solidFill>
                  <a:schemeClr val="tx1"/>
                </a:solidFill>
              </a:rPr>
              <a:t>WIFI communication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4D443ACC-0602-F380-9A20-50CEAFD74498}"/>
              </a:ext>
            </a:extLst>
          </p:cNvPr>
          <p:cNvSpPr/>
          <p:nvPr/>
        </p:nvSpPr>
        <p:spPr>
          <a:xfrm>
            <a:off x="5127910" y="2088378"/>
            <a:ext cx="1181449" cy="2393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b="1" dirty="0">
                <a:solidFill>
                  <a:schemeClr val="tx1"/>
                </a:solidFill>
              </a:rPr>
              <a:t>LAN communication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9F7CB6C9-5A94-AF07-5AF8-798F29049B81}"/>
              </a:ext>
            </a:extLst>
          </p:cNvPr>
          <p:cNvSpPr/>
          <p:nvPr/>
        </p:nvSpPr>
        <p:spPr>
          <a:xfrm>
            <a:off x="5127909" y="1843415"/>
            <a:ext cx="1181449" cy="2393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b="1" dirty="0">
                <a:solidFill>
                  <a:schemeClr val="tx1"/>
                </a:solidFill>
              </a:rPr>
              <a:t>Fiber optic communication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83" name="フローチャート: 書類 82">
            <a:extLst>
              <a:ext uri="{FF2B5EF4-FFF2-40B4-BE49-F238E27FC236}">
                <a16:creationId xmlns:a16="http://schemas.microsoft.com/office/drawing/2014/main" id="{25B5B980-DE0F-FB61-BD55-4258DEBC2CB7}"/>
              </a:ext>
            </a:extLst>
          </p:cNvPr>
          <p:cNvSpPr/>
          <p:nvPr/>
        </p:nvSpPr>
        <p:spPr>
          <a:xfrm flipH="1">
            <a:off x="4665641" y="3142794"/>
            <a:ext cx="266404" cy="202024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84" name="フローチャート: 書類 83">
            <a:extLst>
              <a:ext uri="{FF2B5EF4-FFF2-40B4-BE49-F238E27FC236}">
                <a16:creationId xmlns:a16="http://schemas.microsoft.com/office/drawing/2014/main" id="{33A655AB-90BD-2C5D-E52C-E3D75CA09605}"/>
              </a:ext>
            </a:extLst>
          </p:cNvPr>
          <p:cNvSpPr/>
          <p:nvPr/>
        </p:nvSpPr>
        <p:spPr>
          <a:xfrm>
            <a:off x="3937153" y="6347754"/>
            <a:ext cx="621053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Contents label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E9BD3DAB-5650-9C6F-23D2-E28B4A0D4460}"/>
              </a:ext>
            </a:extLst>
          </p:cNvPr>
          <p:cNvSpPr/>
          <p:nvPr/>
        </p:nvSpPr>
        <p:spPr>
          <a:xfrm>
            <a:off x="4563189" y="2618475"/>
            <a:ext cx="474091" cy="1812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18247B04-ACDE-6472-69AC-ACA6A6F49F60}"/>
              </a:ext>
            </a:extLst>
          </p:cNvPr>
          <p:cNvSpPr/>
          <p:nvPr/>
        </p:nvSpPr>
        <p:spPr>
          <a:xfrm>
            <a:off x="5127909" y="2589398"/>
            <a:ext cx="1181449" cy="2393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b="1" dirty="0">
                <a:solidFill>
                  <a:schemeClr val="tx1"/>
                </a:solidFill>
              </a:rPr>
              <a:t>System unit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028E5952-B029-ED9D-B3F1-E7DF3E6CF10A}"/>
              </a:ext>
            </a:extLst>
          </p:cNvPr>
          <p:cNvSpPr/>
          <p:nvPr/>
        </p:nvSpPr>
        <p:spPr>
          <a:xfrm>
            <a:off x="5127909" y="3120481"/>
            <a:ext cx="1181449" cy="2393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b="1" dirty="0">
                <a:solidFill>
                  <a:schemeClr val="tx1"/>
                </a:solidFill>
              </a:rPr>
              <a:t>Using label (Old)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92" name="直線コネクタ 91">
            <a:extLst>
              <a:ext uri="{FF2B5EF4-FFF2-40B4-BE49-F238E27FC236}">
                <a16:creationId xmlns:a16="http://schemas.microsoft.com/office/drawing/2014/main" id="{AED609E7-7D49-5F38-D6C0-6AEF1D616FE4}"/>
              </a:ext>
            </a:extLst>
          </p:cNvPr>
          <p:cNvCxnSpPr>
            <a:stCxn id="46" idx="1"/>
            <a:endCxn id="6" idx="3"/>
          </p:cNvCxnSpPr>
          <p:nvPr/>
        </p:nvCxnSpPr>
        <p:spPr>
          <a:xfrm flipH="1">
            <a:off x="4191208" y="4030492"/>
            <a:ext cx="197134" cy="2082"/>
          </a:xfrm>
          <a:prstGeom prst="line">
            <a:avLst/>
          </a:prstGeom>
          <a:ln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コネクタ 92">
            <a:extLst>
              <a:ext uri="{FF2B5EF4-FFF2-40B4-BE49-F238E27FC236}">
                <a16:creationId xmlns:a16="http://schemas.microsoft.com/office/drawing/2014/main" id="{777F3752-65B4-9B73-EEFE-CB414298B256}"/>
              </a:ext>
            </a:extLst>
          </p:cNvPr>
          <p:cNvCxnSpPr>
            <a:cxnSpLocks/>
            <a:stCxn id="51" idx="3"/>
            <a:endCxn id="6" idx="1"/>
          </p:cNvCxnSpPr>
          <p:nvPr/>
        </p:nvCxnSpPr>
        <p:spPr>
          <a:xfrm>
            <a:off x="2168864" y="4032573"/>
            <a:ext cx="389285" cy="1"/>
          </a:xfrm>
          <a:prstGeom prst="line">
            <a:avLst/>
          </a:prstGeom>
          <a:ln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フローチャート: 書類 103">
            <a:extLst>
              <a:ext uri="{FF2B5EF4-FFF2-40B4-BE49-F238E27FC236}">
                <a16:creationId xmlns:a16="http://schemas.microsoft.com/office/drawing/2014/main" id="{872D0244-D20E-6993-5305-858AD043FB65}"/>
              </a:ext>
            </a:extLst>
          </p:cNvPr>
          <p:cNvSpPr/>
          <p:nvPr/>
        </p:nvSpPr>
        <p:spPr>
          <a:xfrm>
            <a:off x="4659395" y="2875264"/>
            <a:ext cx="276695" cy="202024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05" name="正方形/長方形 104">
            <a:extLst>
              <a:ext uri="{FF2B5EF4-FFF2-40B4-BE49-F238E27FC236}">
                <a16:creationId xmlns:a16="http://schemas.microsoft.com/office/drawing/2014/main" id="{682D7120-C964-8F3B-D556-B452006469E1}"/>
              </a:ext>
            </a:extLst>
          </p:cNvPr>
          <p:cNvSpPr/>
          <p:nvPr/>
        </p:nvSpPr>
        <p:spPr>
          <a:xfrm>
            <a:off x="5127909" y="2822150"/>
            <a:ext cx="1181449" cy="2393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b="1" dirty="0">
                <a:solidFill>
                  <a:schemeClr val="tx1"/>
                </a:solidFill>
              </a:rPr>
              <a:t>Printing label (New)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12" name="フローチャート: 書類 111">
            <a:extLst>
              <a:ext uri="{FF2B5EF4-FFF2-40B4-BE49-F238E27FC236}">
                <a16:creationId xmlns:a16="http://schemas.microsoft.com/office/drawing/2014/main" id="{1D280D35-CB11-878D-E507-46A440CF9686}"/>
              </a:ext>
            </a:extLst>
          </p:cNvPr>
          <p:cNvSpPr/>
          <p:nvPr/>
        </p:nvSpPr>
        <p:spPr>
          <a:xfrm>
            <a:off x="5305891" y="5762459"/>
            <a:ext cx="621053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Contents label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114" name="フローチャート: 書類 113">
            <a:extLst>
              <a:ext uri="{FF2B5EF4-FFF2-40B4-BE49-F238E27FC236}">
                <a16:creationId xmlns:a16="http://schemas.microsoft.com/office/drawing/2014/main" id="{F65C59BC-BCAC-055E-ACF5-BC11A7B1A132}"/>
              </a:ext>
            </a:extLst>
          </p:cNvPr>
          <p:cNvSpPr/>
          <p:nvPr/>
        </p:nvSpPr>
        <p:spPr>
          <a:xfrm flipH="1">
            <a:off x="5299403" y="6347754"/>
            <a:ext cx="621052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Packing check sheet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119" name="フローチャート: 書類 118">
            <a:extLst>
              <a:ext uri="{FF2B5EF4-FFF2-40B4-BE49-F238E27FC236}">
                <a16:creationId xmlns:a16="http://schemas.microsoft.com/office/drawing/2014/main" id="{E7C3BD6F-7373-4D41-3B22-AF5889ACC096}"/>
              </a:ext>
            </a:extLst>
          </p:cNvPr>
          <p:cNvSpPr/>
          <p:nvPr/>
        </p:nvSpPr>
        <p:spPr>
          <a:xfrm flipH="1">
            <a:off x="5305892" y="6997761"/>
            <a:ext cx="621052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Case mark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120" name="正方形/長方形 119">
            <a:extLst>
              <a:ext uri="{FF2B5EF4-FFF2-40B4-BE49-F238E27FC236}">
                <a16:creationId xmlns:a16="http://schemas.microsoft.com/office/drawing/2014/main" id="{F0252E17-8929-8E9A-C40C-411EF45E0E61}"/>
              </a:ext>
            </a:extLst>
          </p:cNvPr>
          <p:cNvSpPr/>
          <p:nvPr/>
        </p:nvSpPr>
        <p:spPr>
          <a:xfrm>
            <a:off x="5127909" y="3416217"/>
            <a:ext cx="1181449" cy="2393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b="1" dirty="0">
                <a:solidFill>
                  <a:schemeClr val="tx1"/>
                </a:solidFill>
              </a:rPr>
              <a:t>Show document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21" name="平行四辺形 120">
            <a:extLst>
              <a:ext uri="{FF2B5EF4-FFF2-40B4-BE49-F238E27FC236}">
                <a16:creationId xmlns:a16="http://schemas.microsoft.com/office/drawing/2014/main" id="{3CA197E5-2A8D-EC60-7E41-0C659D7C1260}"/>
              </a:ext>
            </a:extLst>
          </p:cNvPr>
          <p:cNvSpPr/>
          <p:nvPr/>
        </p:nvSpPr>
        <p:spPr>
          <a:xfrm>
            <a:off x="4626073" y="3438059"/>
            <a:ext cx="311550" cy="202024"/>
          </a:xfrm>
          <a:prstGeom prst="parallelogram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22" name="平行四辺形 121">
            <a:extLst>
              <a:ext uri="{FF2B5EF4-FFF2-40B4-BE49-F238E27FC236}">
                <a16:creationId xmlns:a16="http://schemas.microsoft.com/office/drawing/2014/main" id="{604FC11B-EF8E-AD55-D694-9755F9F7F119}"/>
              </a:ext>
            </a:extLst>
          </p:cNvPr>
          <p:cNvSpPr/>
          <p:nvPr/>
        </p:nvSpPr>
        <p:spPr>
          <a:xfrm>
            <a:off x="3803568" y="6997760"/>
            <a:ext cx="824669" cy="453451"/>
          </a:xfrm>
          <a:prstGeom prst="parallelogram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Meiji card for PC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127" name="平行四辺形 126">
            <a:extLst>
              <a:ext uri="{FF2B5EF4-FFF2-40B4-BE49-F238E27FC236}">
                <a16:creationId xmlns:a16="http://schemas.microsoft.com/office/drawing/2014/main" id="{9E043291-F1CD-1F4D-D668-CCC5A479EEB4}"/>
              </a:ext>
            </a:extLst>
          </p:cNvPr>
          <p:cNvSpPr/>
          <p:nvPr/>
        </p:nvSpPr>
        <p:spPr>
          <a:xfrm>
            <a:off x="3789005" y="7609132"/>
            <a:ext cx="824669" cy="453451"/>
          </a:xfrm>
          <a:prstGeom prst="parallelogram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Packing method for PC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128" name="平行四辺形 127">
            <a:extLst>
              <a:ext uri="{FF2B5EF4-FFF2-40B4-BE49-F238E27FC236}">
                <a16:creationId xmlns:a16="http://schemas.microsoft.com/office/drawing/2014/main" id="{5100D50F-290A-D9EE-25B4-04C61625DE05}"/>
              </a:ext>
            </a:extLst>
          </p:cNvPr>
          <p:cNvSpPr/>
          <p:nvPr/>
        </p:nvSpPr>
        <p:spPr>
          <a:xfrm>
            <a:off x="995209" y="6347754"/>
            <a:ext cx="824669" cy="453451"/>
          </a:xfrm>
          <a:prstGeom prst="parallelogram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Meiji card for Tablet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65" name="平行四辺形 127">
            <a:extLst>
              <a:ext uri="{FF2B5EF4-FFF2-40B4-BE49-F238E27FC236}">
                <a16:creationId xmlns:a16="http://schemas.microsoft.com/office/drawing/2014/main" id="{5100D50F-290A-D9EE-25B4-04C61625DE05}"/>
              </a:ext>
            </a:extLst>
          </p:cNvPr>
          <p:cNvSpPr/>
          <p:nvPr/>
        </p:nvSpPr>
        <p:spPr>
          <a:xfrm>
            <a:off x="2391084" y="6347754"/>
            <a:ext cx="824669" cy="453451"/>
          </a:xfrm>
          <a:prstGeom prst="parallelogram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Meiji card for Tablet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5" name="フローチャート: 書類 4">
            <a:extLst>
              <a:ext uri="{FF2B5EF4-FFF2-40B4-BE49-F238E27FC236}">
                <a16:creationId xmlns:a16="http://schemas.microsoft.com/office/drawing/2014/main" id="{96BA930C-BBB8-16B5-237A-D4EABF63F8E7}"/>
              </a:ext>
            </a:extLst>
          </p:cNvPr>
          <p:cNvSpPr/>
          <p:nvPr/>
        </p:nvSpPr>
        <p:spPr>
          <a:xfrm>
            <a:off x="1143761" y="5750075"/>
            <a:ext cx="621053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Parts contents tag receive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7" name="フローチャート: 書類 6">
            <a:extLst>
              <a:ext uri="{FF2B5EF4-FFF2-40B4-BE49-F238E27FC236}">
                <a16:creationId xmlns:a16="http://schemas.microsoft.com/office/drawing/2014/main" id="{E4F05AC0-80A3-E41A-BC86-94D12ECB7D84}"/>
              </a:ext>
            </a:extLst>
          </p:cNvPr>
          <p:cNvSpPr/>
          <p:nvPr/>
        </p:nvSpPr>
        <p:spPr>
          <a:xfrm>
            <a:off x="2521376" y="5747302"/>
            <a:ext cx="621053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Parts contents tag receive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8" name="フローチャート: 書類 7">
            <a:extLst>
              <a:ext uri="{FF2B5EF4-FFF2-40B4-BE49-F238E27FC236}">
                <a16:creationId xmlns:a16="http://schemas.microsoft.com/office/drawing/2014/main" id="{2D63D885-3F06-83C6-6E8A-5F97BA1F233E}"/>
              </a:ext>
            </a:extLst>
          </p:cNvPr>
          <p:cNvSpPr/>
          <p:nvPr/>
        </p:nvSpPr>
        <p:spPr>
          <a:xfrm>
            <a:off x="3932496" y="5754353"/>
            <a:ext cx="621053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Parts contents tag receive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DFE59FF-BD6A-D183-7220-8A0FEDB2D0A9}"/>
              </a:ext>
            </a:extLst>
          </p:cNvPr>
          <p:cNvSpPr/>
          <p:nvPr/>
        </p:nvSpPr>
        <p:spPr>
          <a:xfrm>
            <a:off x="811936" y="5694518"/>
            <a:ext cx="1265997" cy="535019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1799BCE5-DB70-5F2E-A10B-E132A679A6E0}"/>
              </a:ext>
            </a:extLst>
          </p:cNvPr>
          <p:cNvSpPr/>
          <p:nvPr/>
        </p:nvSpPr>
        <p:spPr>
          <a:xfrm>
            <a:off x="3529173" y="4486502"/>
            <a:ext cx="1411296" cy="3804773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906B4E6-E3E6-D611-63B6-986CEACE1352}"/>
              </a:ext>
            </a:extLst>
          </p:cNvPr>
          <p:cNvSpPr/>
          <p:nvPr/>
        </p:nvSpPr>
        <p:spPr>
          <a:xfrm>
            <a:off x="4992049" y="5266857"/>
            <a:ext cx="1235759" cy="22500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CE6B3FA1-C33D-0012-EBF3-D3CC7F8C5E41}"/>
              </a:ext>
            </a:extLst>
          </p:cNvPr>
          <p:cNvSpPr/>
          <p:nvPr/>
        </p:nvSpPr>
        <p:spPr>
          <a:xfrm>
            <a:off x="799965" y="6971245"/>
            <a:ext cx="1277969" cy="2393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Office area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8F45ADF4-D68E-F6B0-FEEE-7D10343F06D5}"/>
              </a:ext>
            </a:extLst>
          </p:cNvPr>
          <p:cNvSpPr/>
          <p:nvPr/>
        </p:nvSpPr>
        <p:spPr>
          <a:xfrm>
            <a:off x="769490" y="6920462"/>
            <a:ext cx="1342453" cy="218543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423B2294-F685-E5C2-8647-97B6549C3EF5}"/>
              </a:ext>
            </a:extLst>
          </p:cNvPr>
          <p:cNvSpPr/>
          <p:nvPr/>
        </p:nvSpPr>
        <p:spPr>
          <a:xfrm>
            <a:off x="799964" y="7261393"/>
            <a:ext cx="1277969" cy="7802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PC *2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Label printer for Contents label *2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7" name="フローチャート: 書類 36">
            <a:extLst>
              <a:ext uri="{FF2B5EF4-FFF2-40B4-BE49-F238E27FC236}">
                <a16:creationId xmlns:a16="http://schemas.microsoft.com/office/drawing/2014/main" id="{DC978484-9CD6-A635-DCD7-DA5E219D7C60}"/>
              </a:ext>
            </a:extLst>
          </p:cNvPr>
          <p:cNvSpPr/>
          <p:nvPr/>
        </p:nvSpPr>
        <p:spPr>
          <a:xfrm>
            <a:off x="1143761" y="8155809"/>
            <a:ext cx="621053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Contents label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047E79FF-DC63-1B1B-50EF-D0B2A79F5BD0}"/>
              </a:ext>
            </a:extLst>
          </p:cNvPr>
          <p:cNvSpPr/>
          <p:nvPr/>
        </p:nvSpPr>
        <p:spPr>
          <a:xfrm>
            <a:off x="811936" y="8100252"/>
            <a:ext cx="1265997" cy="535019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0735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50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AD6FDA1-0005-10AD-7051-F48E54510F19}"/>
              </a:ext>
            </a:extLst>
          </p:cNvPr>
          <p:cNvSpPr txBox="1"/>
          <p:nvPr/>
        </p:nvSpPr>
        <p:spPr>
          <a:xfrm>
            <a:off x="406401" y="1544807"/>
            <a:ext cx="42925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 err="1"/>
              <a:t>Meij</a:t>
            </a:r>
            <a:r>
              <a:rPr kumimoji="1" lang="en-US" altLang="ja-JP" sz="1100" b="1" dirty="0"/>
              <a:t> card and inner method screen fill out information #7-1</a:t>
            </a:r>
            <a:endParaRPr kumimoji="1" lang="ja-JP" altLang="en-US" sz="1100" b="1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6C2E3DF-295F-0D9A-1510-E763E9ED9CBA}"/>
              </a:ext>
            </a:extLst>
          </p:cNvPr>
          <p:cNvSpPr/>
          <p:nvPr/>
        </p:nvSpPr>
        <p:spPr>
          <a:xfrm>
            <a:off x="529113" y="1824838"/>
            <a:ext cx="5799773" cy="2759861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CA31295-CFDB-43DD-DC41-F0A0CBE2D0E0}"/>
              </a:ext>
            </a:extLst>
          </p:cNvPr>
          <p:cNvSpPr txBox="1"/>
          <p:nvPr/>
        </p:nvSpPr>
        <p:spPr>
          <a:xfrm>
            <a:off x="529112" y="1826318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MEIJI CARD AND INNER METHOD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C3B653B-99F5-FB35-AB40-5B8EDCB838E2}"/>
              </a:ext>
            </a:extLst>
          </p:cNvPr>
          <p:cNvSpPr txBox="1"/>
          <p:nvPr/>
        </p:nvSpPr>
        <p:spPr>
          <a:xfrm>
            <a:off x="406400" y="848112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PC application for Inner packing screen image</a:t>
            </a:r>
          </a:p>
          <a:p>
            <a:r>
              <a:rPr kumimoji="1" lang="en-US" altLang="ja-JP" sz="1100" b="1" dirty="0"/>
              <a:t>5-4-5. Meiji card and Inner method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F32148F-6822-2E09-2A9B-8509DC28121F}"/>
              </a:ext>
            </a:extLst>
          </p:cNvPr>
          <p:cNvSpPr txBox="1"/>
          <p:nvPr/>
        </p:nvSpPr>
        <p:spPr>
          <a:xfrm>
            <a:off x="529112" y="2278008"/>
            <a:ext cx="57997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SWITCH TO INNER METHOD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 : NEXT 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  /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290    /  300  PCS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866C39F-7FA9-0475-DA6F-D4EC034C9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280" y="2258706"/>
            <a:ext cx="3223260" cy="225397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3EE1599-53FA-0273-5123-A8F9F78B5CFD}"/>
              </a:ext>
            </a:extLst>
          </p:cNvPr>
          <p:cNvSpPr txBox="1"/>
          <p:nvPr/>
        </p:nvSpPr>
        <p:spPr>
          <a:xfrm>
            <a:off x="406401" y="4657733"/>
            <a:ext cx="42925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 err="1"/>
              <a:t>Meij</a:t>
            </a:r>
            <a:r>
              <a:rPr kumimoji="1" lang="en-US" altLang="ja-JP" sz="1100" b="1" dirty="0"/>
              <a:t> card and inner method screen fill out information #7-2</a:t>
            </a:r>
            <a:endParaRPr kumimoji="1" lang="ja-JP" altLang="en-US" sz="1100" b="1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D871AF8-B765-2BF9-2737-6062BE744594}"/>
              </a:ext>
            </a:extLst>
          </p:cNvPr>
          <p:cNvSpPr/>
          <p:nvPr/>
        </p:nvSpPr>
        <p:spPr>
          <a:xfrm>
            <a:off x="529113" y="4937764"/>
            <a:ext cx="5799773" cy="2759861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527408D-578A-6FA9-C4C2-04CCF9CEADD6}"/>
              </a:ext>
            </a:extLst>
          </p:cNvPr>
          <p:cNvSpPr txBox="1"/>
          <p:nvPr/>
        </p:nvSpPr>
        <p:spPr>
          <a:xfrm>
            <a:off x="529112" y="4939244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MEIJI CARD AND INNER METHOD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F12DCFF-9070-5768-DF50-2CC474CFFB1D}"/>
              </a:ext>
            </a:extLst>
          </p:cNvPr>
          <p:cNvSpPr txBox="1"/>
          <p:nvPr/>
        </p:nvSpPr>
        <p:spPr>
          <a:xfrm>
            <a:off x="529112" y="5390934"/>
            <a:ext cx="57997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SWITCH TO INNER METHOD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 : NEXT 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  /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300    /  300  PCS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F9AEE79-3B53-05F1-50CF-5289A53EF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280" y="5390934"/>
            <a:ext cx="3223260" cy="2253974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65C2423-D1CA-BCB9-4A0C-2DB4DCB71B8A}"/>
              </a:ext>
            </a:extLst>
          </p:cNvPr>
          <p:cNvSpPr/>
          <p:nvPr/>
        </p:nvSpPr>
        <p:spPr>
          <a:xfrm>
            <a:off x="1551569" y="5951039"/>
            <a:ext cx="3683000" cy="692667"/>
          </a:xfrm>
          <a:prstGeom prst="rect">
            <a:avLst/>
          </a:prstGeom>
          <a:solidFill>
            <a:srgbClr val="00B05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PACKING IS FINISHED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DO YOU WANT TO FINISH THIS WORK?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YES  2 : NO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7339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51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AD6FDA1-0005-10AD-7051-F48E54510F19}"/>
              </a:ext>
            </a:extLst>
          </p:cNvPr>
          <p:cNvSpPr txBox="1"/>
          <p:nvPr/>
        </p:nvSpPr>
        <p:spPr>
          <a:xfrm>
            <a:off x="406401" y="1544807"/>
            <a:ext cx="42925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 err="1"/>
              <a:t>Meij</a:t>
            </a:r>
            <a:r>
              <a:rPr kumimoji="1" lang="en-US" altLang="ja-JP" sz="1100" b="1" dirty="0"/>
              <a:t> card and inner method screen push ‘5’ main menu #1-1</a:t>
            </a:r>
            <a:endParaRPr kumimoji="1" lang="ja-JP" altLang="en-US" sz="1100" b="1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6C2E3DF-295F-0D9A-1510-E763E9ED9CBA}"/>
              </a:ext>
            </a:extLst>
          </p:cNvPr>
          <p:cNvSpPr/>
          <p:nvPr/>
        </p:nvSpPr>
        <p:spPr>
          <a:xfrm>
            <a:off x="529113" y="1824838"/>
            <a:ext cx="5799773" cy="2759861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CA31295-CFDB-43DD-DC41-F0A0CBE2D0E0}"/>
              </a:ext>
            </a:extLst>
          </p:cNvPr>
          <p:cNvSpPr txBox="1"/>
          <p:nvPr/>
        </p:nvSpPr>
        <p:spPr>
          <a:xfrm>
            <a:off x="529112" y="1826318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MEIJI CARD AND INNER METHOD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C3B653B-99F5-FB35-AB40-5B8EDCB838E2}"/>
              </a:ext>
            </a:extLst>
          </p:cNvPr>
          <p:cNvSpPr txBox="1"/>
          <p:nvPr/>
        </p:nvSpPr>
        <p:spPr>
          <a:xfrm>
            <a:off x="406400" y="848112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PC application for Inner packing screen image</a:t>
            </a:r>
          </a:p>
          <a:p>
            <a:r>
              <a:rPr kumimoji="1" lang="en-US" altLang="ja-JP" sz="1100" b="1" dirty="0"/>
              <a:t>5-4-5. Meiji card and Inner method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F32148F-6822-2E09-2A9B-8509DC28121F}"/>
              </a:ext>
            </a:extLst>
          </p:cNvPr>
          <p:cNvSpPr txBox="1"/>
          <p:nvPr/>
        </p:nvSpPr>
        <p:spPr>
          <a:xfrm>
            <a:off x="529112" y="2278008"/>
            <a:ext cx="57997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SWITCH TO INNER METHOD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 : NEXT 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  /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290    /  300  PCS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866C39F-7FA9-0475-DA6F-D4EC034C9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280" y="2258706"/>
            <a:ext cx="3223260" cy="2253974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160231-90AA-D293-0552-14AF91ED2D49}"/>
              </a:ext>
            </a:extLst>
          </p:cNvPr>
          <p:cNvSpPr/>
          <p:nvPr/>
        </p:nvSpPr>
        <p:spPr>
          <a:xfrm>
            <a:off x="1524002" y="2685100"/>
            <a:ext cx="3683000" cy="692667"/>
          </a:xfrm>
          <a:prstGeom prst="rect">
            <a:avLst/>
          </a:prstGeom>
          <a:solidFill>
            <a:srgbClr val="00B05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CANCEL  &amp; GO TO MAIN MENU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2 : PENDING &amp; GO TO MAIN MENU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3 : CLOSE                   .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42C599F-FA93-5E5D-227B-C7E755DB7B0C}"/>
              </a:ext>
            </a:extLst>
          </p:cNvPr>
          <p:cNvSpPr txBox="1"/>
          <p:nvPr/>
        </p:nvSpPr>
        <p:spPr>
          <a:xfrm>
            <a:off x="396970" y="4647570"/>
            <a:ext cx="42925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 err="1"/>
              <a:t>Meij</a:t>
            </a:r>
            <a:r>
              <a:rPr kumimoji="1" lang="en-US" altLang="ja-JP" sz="1100" b="1" dirty="0"/>
              <a:t> card and inner method screen push ‘5’ main menu #1-2</a:t>
            </a:r>
            <a:endParaRPr kumimoji="1" lang="ja-JP" altLang="en-US" sz="1100" b="1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244BB71-FF2C-0718-6977-B620E56D008E}"/>
              </a:ext>
            </a:extLst>
          </p:cNvPr>
          <p:cNvSpPr/>
          <p:nvPr/>
        </p:nvSpPr>
        <p:spPr>
          <a:xfrm>
            <a:off x="519682" y="4927601"/>
            <a:ext cx="5799773" cy="2759861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AC4FB0E-EECD-803C-B586-4F06FF18965D}"/>
              </a:ext>
            </a:extLst>
          </p:cNvPr>
          <p:cNvSpPr txBox="1"/>
          <p:nvPr/>
        </p:nvSpPr>
        <p:spPr>
          <a:xfrm>
            <a:off x="519681" y="4929081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MEIJI CARD AND INNER METHOD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7D2B259-FE20-A9B9-3488-3AC7D9B35158}"/>
              </a:ext>
            </a:extLst>
          </p:cNvPr>
          <p:cNvSpPr txBox="1"/>
          <p:nvPr/>
        </p:nvSpPr>
        <p:spPr>
          <a:xfrm>
            <a:off x="519681" y="5380771"/>
            <a:ext cx="57997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SWITCH TO INNER METHOD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 : NEXT 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  /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290    /  300  PCS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D4B272E6-FD55-DB8A-7794-DB33E0F5E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849" y="5361469"/>
            <a:ext cx="3223260" cy="2253974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E3E6E2B-47A6-8145-2474-9AD69D9CCD96}"/>
              </a:ext>
            </a:extLst>
          </p:cNvPr>
          <p:cNvSpPr/>
          <p:nvPr/>
        </p:nvSpPr>
        <p:spPr>
          <a:xfrm>
            <a:off x="1524002" y="6006288"/>
            <a:ext cx="3683000" cy="692667"/>
          </a:xfrm>
          <a:prstGeom prst="rect">
            <a:avLst/>
          </a:prstGeom>
          <a:solidFill>
            <a:srgbClr val="FF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GO TO MAIN MENU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PLEASE SCAN THE LEADER CODE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CLEAR   2 : CLOSE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5763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52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AD6FDA1-0005-10AD-7051-F48E54510F19}"/>
              </a:ext>
            </a:extLst>
          </p:cNvPr>
          <p:cNvSpPr txBox="1"/>
          <p:nvPr/>
        </p:nvSpPr>
        <p:spPr>
          <a:xfrm>
            <a:off x="406401" y="1544807"/>
            <a:ext cx="56164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 err="1"/>
              <a:t>Meij</a:t>
            </a:r>
            <a:r>
              <a:rPr kumimoji="1" lang="en-US" altLang="ja-JP" sz="1100" b="1" dirty="0"/>
              <a:t> card and inner method screen fill out information and occur error #1</a:t>
            </a:r>
            <a:endParaRPr kumimoji="1" lang="ja-JP" altLang="en-US" sz="1100" b="1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6C2E3DF-295F-0D9A-1510-E763E9ED9CBA}"/>
              </a:ext>
            </a:extLst>
          </p:cNvPr>
          <p:cNvSpPr/>
          <p:nvPr/>
        </p:nvSpPr>
        <p:spPr>
          <a:xfrm>
            <a:off x="529113" y="1824838"/>
            <a:ext cx="5799773" cy="2759861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CA31295-CFDB-43DD-DC41-F0A0CBE2D0E0}"/>
              </a:ext>
            </a:extLst>
          </p:cNvPr>
          <p:cNvSpPr txBox="1"/>
          <p:nvPr/>
        </p:nvSpPr>
        <p:spPr>
          <a:xfrm>
            <a:off x="529112" y="1826318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MEIJI CARD AND INNER METHOD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C3B653B-99F5-FB35-AB40-5B8EDCB838E2}"/>
              </a:ext>
            </a:extLst>
          </p:cNvPr>
          <p:cNvSpPr txBox="1"/>
          <p:nvPr/>
        </p:nvSpPr>
        <p:spPr>
          <a:xfrm>
            <a:off x="406400" y="848112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PC application for Inner packing screen image</a:t>
            </a:r>
          </a:p>
          <a:p>
            <a:r>
              <a:rPr kumimoji="1" lang="en-US" altLang="ja-JP" sz="1100" b="1" dirty="0"/>
              <a:t>5-4-5. Meiji card and Inner method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F32148F-6822-2E09-2A9B-8509DC28121F}"/>
              </a:ext>
            </a:extLst>
          </p:cNvPr>
          <p:cNvSpPr txBox="1"/>
          <p:nvPr/>
        </p:nvSpPr>
        <p:spPr>
          <a:xfrm>
            <a:off x="529112" y="2278008"/>
            <a:ext cx="57997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SWITCH TO INNER METHOD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 : NEXT 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  /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10    /  300  PCS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866C39F-7FA9-0475-DA6F-D4EC034C9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280" y="2258706"/>
            <a:ext cx="3223260" cy="225397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3EE1599-53FA-0273-5123-A8F9F78B5CFD}"/>
              </a:ext>
            </a:extLst>
          </p:cNvPr>
          <p:cNvSpPr txBox="1"/>
          <p:nvPr/>
        </p:nvSpPr>
        <p:spPr>
          <a:xfrm>
            <a:off x="406401" y="4657733"/>
            <a:ext cx="57997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 err="1"/>
              <a:t>Meij</a:t>
            </a:r>
            <a:r>
              <a:rPr kumimoji="1" lang="en-US" altLang="ja-JP" sz="1100" b="1" dirty="0"/>
              <a:t> card and inner method screen fill out information and occur error #2</a:t>
            </a:r>
            <a:endParaRPr kumimoji="1" lang="ja-JP" altLang="en-US" sz="1100" b="1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3DFC08C-6D72-F184-55C9-C778B4DFCD14}"/>
              </a:ext>
            </a:extLst>
          </p:cNvPr>
          <p:cNvSpPr/>
          <p:nvPr/>
        </p:nvSpPr>
        <p:spPr>
          <a:xfrm>
            <a:off x="1429142" y="2858434"/>
            <a:ext cx="3683000" cy="692667"/>
          </a:xfrm>
          <a:prstGeom prst="rect">
            <a:avLst/>
          </a:prstGeom>
          <a:solidFill>
            <a:srgbClr val="FF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QR CODE FORMAT IS INCORRECT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CLOSE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5459AD9-F233-06AB-2F5E-A44A21C4F016}"/>
              </a:ext>
            </a:extLst>
          </p:cNvPr>
          <p:cNvSpPr/>
          <p:nvPr/>
        </p:nvSpPr>
        <p:spPr>
          <a:xfrm>
            <a:off x="529113" y="5046234"/>
            <a:ext cx="5799773" cy="2759861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DF3C8F3-FBAB-6E42-5D09-5DE681F7758F}"/>
              </a:ext>
            </a:extLst>
          </p:cNvPr>
          <p:cNvSpPr txBox="1"/>
          <p:nvPr/>
        </p:nvSpPr>
        <p:spPr>
          <a:xfrm>
            <a:off x="529112" y="5047714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MEIJI CARD AND INNER METHOD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3E5516D-686C-AE1F-0C32-581CBDC0BB72}"/>
              </a:ext>
            </a:extLst>
          </p:cNvPr>
          <p:cNvSpPr txBox="1"/>
          <p:nvPr/>
        </p:nvSpPr>
        <p:spPr>
          <a:xfrm>
            <a:off x="529112" y="5499404"/>
            <a:ext cx="57997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SWITCH TO INNER METHOD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 : NEXT 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  /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10    /  300  PCS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FBAD3647-7172-9A4D-7783-DAEB30FDA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280" y="5480102"/>
            <a:ext cx="3223260" cy="2253974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09DF26F5-193F-65C5-5CE6-DED82657A784}"/>
              </a:ext>
            </a:extLst>
          </p:cNvPr>
          <p:cNvSpPr/>
          <p:nvPr/>
        </p:nvSpPr>
        <p:spPr>
          <a:xfrm>
            <a:off x="1429142" y="6079830"/>
            <a:ext cx="3683000" cy="692667"/>
          </a:xfrm>
          <a:prstGeom prst="rect">
            <a:avLst/>
          </a:prstGeom>
          <a:solidFill>
            <a:srgbClr val="FF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NO SCHEDULE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CLOSE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0471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53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AD6FDA1-0005-10AD-7051-F48E54510F19}"/>
              </a:ext>
            </a:extLst>
          </p:cNvPr>
          <p:cNvSpPr txBox="1"/>
          <p:nvPr/>
        </p:nvSpPr>
        <p:spPr>
          <a:xfrm>
            <a:off x="406401" y="1544807"/>
            <a:ext cx="56164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 err="1"/>
              <a:t>Meij</a:t>
            </a:r>
            <a:r>
              <a:rPr kumimoji="1" lang="en-US" altLang="ja-JP" sz="1100" b="1" dirty="0"/>
              <a:t> card and inner method screen fill out information and occur error #3-1</a:t>
            </a:r>
            <a:endParaRPr kumimoji="1" lang="ja-JP" altLang="en-US" sz="1100" b="1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6C2E3DF-295F-0D9A-1510-E763E9ED9CBA}"/>
              </a:ext>
            </a:extLst>
          </p:cNvPr>
          <p:cNvSpPr/>
          <p:nvPr/>
        </p:nvSpPr>
        <p:spPr>
          <a:xfrm>
            <a:off x="529113" y="1824838"/>
            <a:ext cx="5799773" cy="2759861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CA31295-CFDB-43DD-DC41-F0A0CBE2D0E0}"/>
              </a:ext>
            </a:extLst>
          </p:cNvPr>
          <p:cNvSpPr txBox="1"/>
          <p:nvPr/>
        </p:nvSpPr>
        <p:spPr>
          <a:xfrm>
            <a:off x="529112" y="1826318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MEIJI CARD AND INNER METHOD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C3B653B-99F5-FB35-AB40-5B8EDCB838E2}"/>
              </a:ext>
            </a:extLst>
          </p:cNvPr>
          <p:cNvSpPr txBox="1"/>
          <p:nvPr/>
        </p:nvSpPr>
        <p:spPr>
          <a:xfrm>
            <a:off x="406400" y="848112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PC application for Inner packing screen image</a:t>
            </a:r>
          </a:p>
          <a:p>
            <a:r>
              <a:rPr kumimoji="1" lang="en-US" altLang="ja-JP" sz="1100" b="1" dirty="0"/>
              <a:t>5-4-5. Meiji card and Inner method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F32148F-6822-2E09-2A9B-8509DC28121F}"/>
              </a:ext>
            </a:extLst>
          </p:cNvPr>
          <p:cNvSpPr txBox="1"/>
          <p:nvPr/>
        </p:nvSpPr>
        <p:spPr>
          <a:xfrm>
            <a:off x="529112" y="2278008"/>
            <a:ext cx="57997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SWITCH TO INNER METHOD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 : NEXT 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  /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10    /  300  PCS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866C39F-7FA9-0475-DA6F-D4EC034C9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280" y="2258706"/>
            <a:ext cx="3223260" cy="225397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3EE1599-53FA-0273-5123-A8F9F78B5CFD}"/>
              </a:ext>
            </a:extLst>
          </p:cNvPr>
          <p:cNvSpPr txBox="1"/>
          <p:nvPr/>
        </p:nvSpPr>
        <p:spPr>
          <a:xfrm>
            <a:off x="406401" y="4657733"/>
            <a:ext cx="57997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 err="1"/>
              <a:t>Meij</a:t>
            </a:r>
            <a:r>
              <a:rPr kumimoji="1" lang="en-US" altLang="ja-JP" sz="1100" b="1" dirty="0"/>
              <a:t> card and inner method screen fill out information and occur error #3-2</a:t>
            </a:r>
            <a:endParaRPr kumimoji="1" lang="ja-JP" altLang="en-US" sz="1100" b="1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3DFC08C-6D72-F184-55C9-C778B4DFCD14}"/>
              </a:ext>
            </a:extLst>
          </p:cNvPr>
          <p:cNvSpPr/>
          <p:nvPr/>
        </p:nvSpPr>
        <p:spPr>
          <a:xfrm>
            <a:off x="1429142" y="2858434"/>
            <a:ext cx="3683000" cy="692667"/>
          </a:xfrm>
          <a:prstGeom prst="rect">
            <a:avLst/>
          </a:prstGeom>
          <a:solidFill>
            <a:srgbClr val="FF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THIS LABEL HAS ALREADY BEEN SCANNED DO YOU WANT TO DELETE THIS LABEL?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YES  2 :NO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5459AD9-F233-06AB-2F5E-A44A21C4F016}"/>
              </a:ext>
            </a:extLst>
          </p:cNvPr>
          <p:cNvSpPr/>
          <p:nvPr/>
        </p:nvSpPr>
        <p:spPr>
          <a:xfrm>
            <a:off x="529113" y="5046234"/>
            <a:ext cx="5799773" cy="2759861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DF3C8F3-FBAB-6E42-5D09-5DE681F7758F}"/>
              </a:ext>
            </a:extLst>
          </p:cNvPr>
          <p:cNvSpPr txBox="1"/>
          <p:nvPr/>
        </p:nvSpPr>
        <p:spPr>
          <a:xfrm>
            <a:off x="529112" y="5047714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MEIJI CARD AND INNER METHOD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3E5516D-686C-AE1F-0C32-581CBDC0BB72}"/>
              </a:ext>
            </a:extLst>
          </p:cNvPr>
          <p:cNvSpPr txBox="1"/>
          <p:nvPr/>
        </p:nvSpPr>
        <p:spPr>
          <a:xfrm>
            <a:off x="529112" y="5499404"/>
            <a:ext cx="57997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SWITCH TO INNER METHOD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 : NEXT 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  /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10    /  300  PCS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FBAD3647-7172-9A4D-7783-DAEB30FDA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280" y="5480102"/>
            <a:ext cx="3223260" cy="2253974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09DF26F5-193F-65C5-5CE6-DED82657A784}"/>
              </a:ext>
            </a:extLst>
          </p:cNvPr>
          <p:cNvSpPr/>
          <p:nvPr/>
        </p:nvSpPr>
        <p:spPr>
          <a:xfrm>
            <a:off x="1429142" y="6079830"/>
            <a:ext cx="3683000" cy="692667"/>
          </a:xfrm>
          <a:prstGeom prst="rect">
            <a:avLst/>
          </a:prstGeom>
          <a:solidFill>
            <a:srgbClr val="FF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THIS LABEL HAS BEEN REMOVED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CLOSE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E3938CA-DF74-6E43-1ED6-DF8D4DDBAFFE}"/>
              </a:ext>
            </a:extLst>
          </p:cNvPr>
          <p:cNvSpPr/>
          <p:nvPr/>
        </p:nvSpPr>
        <p:spPr>
          <a:xfrm>
            <a:off x="529114" y="8003608"/>
            <a:ext cx="5799773" cy="1015663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19F83BF-8B3A-C3E9-E68A-769BC886DA03}"/>
              </a:ext>
            </a:extLst>
          </p:cNvPr>
          <p:cNvSpPr txBox="1"/>
          <p:nvPr/>
        </p:nvSpPr>
        <p:spPr>
          <a:xfrm>
            <a:off x="529113" y="7882648"/>
            <a:ext cx="57997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0    /  300  PCS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C801DD60-F877-6C94-8F0C-399F2A6179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635"/>
          <a:stretch/>
        </p:blipFill>
        <p:spPr>
          <a:xfrm>
            <a:off x="3105626" y="8003608"/>
            <a:ext cx="3223260" cy="842197"/>
          </a:xfrm>
          <a:prstGeom prst="rect">
            <a:avLst/>
          </a:prstGeom>
        </p:spPr>
      </p:pic>
      <p:sp>
        <p:nvSpPr>
          <p:cNvPr id="20" name="矢印: 下 19">
            <a:extLst>
              <a:ext uri="{FF2B5EF4-FFF2-40B4-BE49-F238E27FC236}">
                <a16:creationId xmlns:a16="http://schemas.microsoft.com/office/drawing/2014/main" id="{3A56A75E-1C59-24C3-C1C7-D8EE46FDF51C}"/>
              </a:ext>
            </a:extLst>
          </p:cNvPr>
          <p:cNvSpPr/>
          <p:nvPr/>
        </p:nvSpPr>
        <p:spPr>
          <a:xfrm>
            <a:off x="781050" y="7770659"/>
            <a:ext cx="304800" cy="276225"/>
          </a:xfrm>
          <a:prstGeom prst="downArrow">
            <a:avLst/>
          </a:prstGeom>
          <a:solidFill>
            <a:srgbClr val="00B050"/>
          </a:solidFill>
          <a:ln w="1905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5701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54</a:t>
            </a:fld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C3B653B-99F5-FB35-AB40-5B8EDCB838E2}"/>
              </a:ext>
            </a:extLst>
          </p:cNvPr>
          <p:cNvSpPr txBox="1"/>
          <p:nvPr/>
        </p:nvSpPr>
        <p:spPr>
          <a:xfrm>
            <a:off x="406400" y="8481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5-5. Display dashboard screen image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E18319-FFB4-73C1-AF41-3A411B505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34" y="2124901"/>
            <a:ext cx="5745731" cy="2000059"/>
          </a:xfrm>
          <a:prstGeom prst="rect">
            <a:avLst/>
          </a:prstGeom>
        </p:spPr>
      </p:pic>
      <p:sp>
        <p:nvSpPr>
          <p:cNvPr id="6" name="テキスト ボックス 37">
            <a:extLst>
              <a:ext uri="{FF2B5EF4-FFF2-40B4-BE49-F238E27FC236}">
                <a16:creationId xmlns:a16="http://schemas.microsoft.com/office/drawing/2014/main" id="{36C6017A-53AA-3489-7927-90B41A930C50}"/>
              </a:ext>
            </a:extLst>
          </p:cNvPr>
          <p:cNvSpPr txBox="1"/>
          <p:nvPr/>
        </p:nvSpPr>
        <p:spPr>
          <a:xfrm>
            <a:off x="2444223" y="1839111"/>
            <a:ext cx="22852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Packing Plan Dashboard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B8C0FEAD-99E1-0945-9187-8060544CFD3D}"/>
              </a:ext>
            </a:extLst>
          </p:cNvPr>
          <p:cNvSpPr/>
          <p:nvPr/>
        </p:nvSpPr>
        <p:spPr>
          <a:xfrm>
            <a:off x="4386076" y="1238873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4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02C1F1F-EB06-D9B5-F39A-ADD0D88EBB8A}"/>
              </a:ext>
            </a:extLst>
          </p:cNvPr>
          <p:cNvGrpSpPr/>
          <p:nvPr/>
        </p:nvGrpSpPr>
        <p:grpSpPr>
          <a:xfrm>
            <a:off x="7007263" y="3907848"/>
            <a:ext cx="2160339" cy="545467"/>
            <a:chOff x="3812953" y="2743200"/>
            <a:chExt cx="3904861" cy="102973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AA5DC7C-5404-88D4-46B0-4BEAB06AA11C}"/>
                </a:ext>
              </a:extLst>
            </p:cNvPr>
            <p:cNvSpPr/>
            <p:nvPr/>
          </p:nvSpPr>
          <p:spPr>
            <a:xfrm>
              <a:off x="3880021" y="2743200"/>
              <a:ext cx="3837793" cy="1029732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rtlCol="0" anchor="ctr"/>
            <a:lstStyle/>
            <a:p>
              <a:r>
                <a:rPr kumimoji="1" lang="en-US" sz="900" dirty="0">
                  <a:solidFill>
                    <a:schemeClr val="tx1"/>
                  </a:solidFill>
                </a:rPr>
                <a:t>BG color identity for finished shift work</a:t>
              </a:r>
            </a:p>
          </p:txBody>
        </p:sp>
        <p:pic>
          <p:nvPicPr>
            <p:cNvPr id="28" name="Graphic 27" descr="Lightbulb with solid fill">
              <a:extLst>
                <a:ext uri="{FF2B5EF4-FFF2-40B4-BE49-F238E27FC236}">
                  <a16:creationId xmlns:a16="http://schemas.microsoft.com/office/drawing/2014/main" id="{86EE458D-ED3D-4667-B075-F667EE95F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12953" y="2877986"/>
              <a:ext cx="783939" cy="783939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95F1526-5625-896E-B6D6-AD599ABEBD26}"/>
              </a:ext>
            </a:extLst>
          </p:cNvPr>
          <p:cNvGrpSpPr/>
          <p:nvPr/>
        </p:nvGrpSpPr>
        <p:grpSpPr>
          <a:xfrm>
            <a:off x="687781" y="4203288"/>
            <a:ext cx="2160339" cy="545467"/>
            <a:chOff x="3812953" y="2743201"/>
            <a:chExt cx="3904861" cy="102973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2FF482-412A-9AF9-9667-F8723F14835B}"/>
                </a:ext>
              </a:extLst>
            </p:cNvPr>
            <p:cNvSpPr/>
            <p:nvPr/>
          </p:nvSpPr>
          <p:spPr>
            <a:xfrm>
              <a:off x="3880021" y="2743201"/>
              <a:ext cx="3837793" cy="1029732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rtlCol="0" anchor="ctr"/>
            <a:lstStyle/>
            <a:p>
              <a:r>
                <a:rPr kumimoji="1" lang="en-US" sz="900" dirty="0">
                  <a:solidFill>
                    <a:schemeClr val="tx1"/>
                  </a:solidFill>
                </a:rPr>
                <a:t>It will show 3 days of work as yesterday, today and tomorrow</a:t>
              </a:r>
            </a:p>
          </p:txBody>
        </p:sp>
        <p:pic>
          <p:nvPicPr>
            <p:cNvPr id="11" name="Graphic 10" descr="Lightbulb with solid fill">
              <a:extLst>
                <a:ext uri="{FF2B5EF4-FFF2-40B4-BE49-F238E27FC236}">
                  <a16:creationId xmlns:a16="http://schemas.microsoft.com/office/drawing/2014/main" id="{423800CE-23B5-E941-3587-1AC8B67E0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12953" y="2877986"/>
              <a:ext cx="783939" cy="783939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AC3DFE0-A3AE-84CD-0E78-EAB101580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886" y="4820153"/>
            <a:ext cx="5476064" cy="3840756"/>
          </a:xfrm>
          <a:prstGeom prst="rect">
            <a:avLst/>
          </a:prstGeom>
        </p:spPr>
      </p:pic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3B13829F-1781-0556-8E8D-C8C111645462}"/>
              </a:ext>
            </a:extLst>
          </p:cNvPr>
          <p:cNvSpPr/>
          <p:nvPr/>
        </p:nvSpPr>
        <p:spPr>
          <a:xfrm>
            <a:off x="5836591" y="4590163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1819705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6339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895559"/>
            <a:ext cx="6117062" cy="720524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55</a:t>
            </a:fld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C3B653B-99F5-FB35-AB40-5B8EDCB838E2}"/>
              </a:ext>
            </a:extLst>
          </p:cNvPr>
          <p:cNvSpPr txBox="1"/>
          <p:nvPr/>
        </p:nvSpPr>
        <p:spPr>
          <a:xfrm>
            <a:off x="406400" y="8481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5-7. Deep details report for Outer Schedule</a:t>
            </a:r>
          </a:p>
        </p:txBody>
      </p:sp>
      <p:sp>
        <p:nvSpPr>
          <p:cNvPr id="2" name="テキスト ボックス 37">
            <a:extLst>
              <a:ext uri="{FF2B5EF4-FFF2-40B4-BE49-F238E27FC236}">
                <a16:creationId xmlns:a16="http://schemas.microsoft.com/office/drawing/2014/main" id="{A4323051-C613-CCDE-3056-26D234C00438}"/>
              </a:ext>
            </a:extLst>
          </p:cNvPr>
          <p:cNvSpPr txBox="1"/>
          <p:nvPr/>
        </p:nvSpPr>
        <p:spPr>
          <a:xfrm>
            <a:off x="406401" y="1251231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Add the detail report for label scan tracking of specific outer packing work.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A44ED0-DDC5-FCEC-F085-37DA19D5C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28" y="1976154"/>
            <a:ext cx="5643489" cy="146713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12427C0-365F-9D88-F5D8-712BA72FCCF8}"/>
              </a:ext>
            </a:extLst>
          </p:cNvPr>
          <p:cNvSpPr/>
          <p:nvPr/>
        </p:nvSpPr>
        <p:spPr>
          <a:xfrm>
            <a:off x="5853113" y="3186113"/>
            <a:ext cx="414337" cy="138112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9C5FB385-5EB5-F0FF-4204-51679FB16A50}"/>
              </a:ext>
            </a:extLst>
          </p:cNvPr>
          <p:cNvSpPr/>
          <p:nvPr/>
        </p:nvSpPr>
        <p:spPr>
          <a:xfrm rot="8057937">
            <a:off x="5162550" y="3443287"/>
            <a:ext cx="728663" cy="342163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3A9CB64-4CF7-1709-CBD7-96E9AFA604DF}"/>
              </a:ext>
            </a:extLst>
          </p:cNvPr>
          <p:cNvGrpSpPr/>
          <p:nvPr/>
        </p:nvGrpSpPr>
        <p:grpSpPr>
          <a:xfrm>
            <a:off x="759626" y="3994607"/>
            <a:ext cx="5636091" cy="2364326"/>
            <a:chOff x="748530" y="4557000"/>
            <a:chExt cx="5636091" cy="236432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1888817-B5A2-817E-1721-706DC12C44FC}"/>
                </a:ext>
              </a:extLst>
            </p:cNvPr>
            <p:cNvGrpSpPr/>
            <p:nvPr/>
          </p:nvGrpSpPr>
          <p:grpSpPr>
            <a:xfrm>
              <a:off x="748530" y="4701264"/>
              <a:ext cx="5636091" cy="2220062"/>
              <a:chOff x="755928" y="3785451"/>
              <a:chExt cx="5636091" cy="2220062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7770BC5-F11E-E7D9-C495-CC0193F35A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5929" y="3785451"/>
                <a:ext cx="1253708" cy="229337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5F55FA1-2267-112C-E5DC-E1B5406FC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5928" y="4003478"/>
                <a:ext cx="5636091" cy="2002035"/>
              </a:xfrm>
              <a:prstGeom prst="rect">
                <a:avLst/>
              </a:prstGeom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72D44CE-628B-4AE4-9E78-429C609F0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8530" y="4557000"/>
              <a:ext cx="3166245" cy="149462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79575A5-58A0-A7D6-B79D-9EEB1F3CBDEE}"/>
              </a:ext>
            </a:extLst>
          </p:cNvPr>
          <p:cNvSpPr txBox="1"/>
          <p:nvPr/>
        </p:nvSpPr>
        <p:spPr>
          <a:xfrm>
            <a:off x="1441252" y="3578180"/>
            <a:ext cx="390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Outer Contents Label Details Report</a:t>
            </a: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12C971AD-89BB-C141-D560-0C5050B6F31F}"/>
              </a:ext>
            </a:extLst>
          </p:cNvPr>
          <p:cNvSpPr/>
          <p:nvPr/>
        </p:nvSpPr>
        <p:spPr>
          <a:xfrm>
            <a:off x="4348640" y="1652551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46BC30-BC39-7537-393C-2AB708C3E848}"/>
              </a:ext>
            </a:extLst>
          </p:cNvPr>
          <p:cNvSpPr txBox="1"/>
          <p:nvPr/>
        </p:nvSpPr>
        <p:spPr>
          <a:xfrm>
            <a:off x="3949376" y="3957097"/>
            <a:ext cx="92365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Case No : [ All      [v] ]</a:t>
            </a:r>
          </a:p>
        </p:txBody>
      </p:sp>
    </p:spTree>
    <p:extLst>
      <p:ext uri="{BB962C8B-B14F-4D97-AF65-F5344CB8AC3E}">
        <p14:creationId xmlns:p14="http://schemas.microsoft.com/office/powerpoint/2010/main" val="18265986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6339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895559"/>
            <a:ext cx="6117062" cy="720524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56</a:t>
            </a:fld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C3B653B-99F5-FB35-AB40-5B8EDCB838E2}"/>
              </a:ext>
            </a:extLst>
          </p:cNvPr>
          <p:cNvSpPr txBox="1"/>
          <p:nvPr/>
        </p:nvSpPr>
        <p:spPr>
          <a:xfrm>
            <a:off x="406400" y="8481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5-8. Result report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0812096-C0B3-4466-78BF-CC9331B54C26}"/>
              </a:ext>
            </a:extLst>
          </p:cNvPr>
          <p:cNvSpPr/>
          <p:nvPr/>
        </p:nvSpPr>
        <p:spPr>
          <a:xfrm>
            <a:off x="593990" y="2088225"/>
            <a:ext cx="5020998" cy="59355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dirty="0">
                <a:solidFill>
                  <a:srgbClr val="FF0000"/>
                </a:solidFill>
                <a:highlight>
                  <a:srgbClr val="FFFF00"/>
                </a:highlight>
              </a:rPr>
              <a:t>After hearing the requirements, we will implement the design.</a:t>
            </a:r>
          </a:p>
          <a:p>
            <a:r>
              <a:rPr kumimoji="1" lang="en-US" altLang="ja-JP" sz="800" dirty="0">
                <a:solidFill>
                  <a:srgbClr val="FF0000"/>
                </a:solidFill>
                <a:highlight>
                  <a:srgbClr val="FFFF00"/>
                </a:highlight>
              </a:rPr>
              <a:t>15/Nov/2023</a:t>
            </a:r>
          </a:p>
        </p:txBody>
      </p:sp>
      <p:sp>
        <p:nvSpPr>
          <p:cNvPr id="2" name="テキスト ボックス 37">
            <a:extLst>
              <a:ext uri="{FF2B5EF4-FFF2-40B4-BE49-F238E27FC236}">
                <a16:creationId xmlns:a16="http://schemas.microsoft.com/office/drawing/2014/main" id="{A4323051-C613-CCDE-3056-26D234C00438}"/>
              </a:ext>
            </a:extLst>
          </p:cNvPr>
          <p:cNvSpPr txBox="1"/>
          <p:nvPr/>
        </p:nvSpPr>
        <p:spPr>
          <a:xfrm>
            <a:off x="406401" y="1251231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User requests about the result report data.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6568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6339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895559"/>
            <a:ext cx="6117062" cy="720524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57</a:t>
            </a:fld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C3B653B-99F5-FB35-AB40-5B8EDCB838E2}"/>
              </a:ext>
            </a:extLst>
          </p:cNvPr>
          <p:cNvSpPr txBox="1"/>
          <p:nvPr/>
        </p:nvSpPr>
        <p:spPr>
          <a:xfrm>
            <a:off x="406400" y="8481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5-9. Label</a:t>
            </a:r>
            <a:r>
              <a:rPr kumimoji="1" lang="th-TH" altLang="ja-JP" sz="1100" b="1" dirty="0"/>
              <a:t> </a:t>
            </a:r>
            <a:r>
              <a:rPr kumimoji="1" lang="en-US" altLang="ja-JP" sz="1100" b="1" dirty="0"/>
              <a:t>Expense Report</a:t>
            </a:r>
          </a:p>
        </p:txBody>
      </p:sp>
      <p:sp>
        <p:nvSpPr>
          <p:cNvPr id="2" name="テキスト ボックス 37">
            <a:extLst>
              <a:ext uri="{FF2B5EF4-FFF2-40B4-BE49-F238E27FC236}">
                <a16:creationId xmlns:a16="http://schemas.microsoft.com/office/drawing/2014/main" id="{A4323051-C613-CCDE-3056-26D234C00438}"/>
              </a:ext>
            </a:extLst>
          </p:cNvPr>
          <p:cNvSpPr txBox="1"/>
          <p:nvPr/>
        </p:nvSpPr>
        <p:spPr>
          <a:xfrm>
            <a:off x="406401" y="1251231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Add the detail report for label scan tracking of specific outer packing work.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770BC5-F11E-E7D9-C495-CC0193F35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85" y="2972698"/>
            <a:ext cx="1253708" cy="22933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72D44CE-628B-4AE4-9E78-429C609F0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85" y="2588674"/>
            <a:ext cx="3166245" cy="14946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79575A5-58A0-A7D6-B79D-9EEB1F3CBDEE}"/>
              </a:ext>
            </a:extLst>
          </p:cNvPr>
          <p:cNvSpPr txBox="1"/>
          <p:nvPr/>
        </p:nvSpPr>
        <p:spPr>
          <a:xfrm>
            <a:off x="2231260" y="2108387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Label Expense Report</a:t>
            </a: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12C971AD-89BB-C141-D560-0C5050B6F31F}"/>
              </a:ext>
            </a:extLst>
          </p:cNvPr>
          <p:cNvSpPr/>
          <p:nvPr/>
        </p:nvSpPr>
        <p:spPr>
          <a:xfrm>
            <a:off x="4348640" y="1652551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31FD9B-D3A1-B532-0D29-781977083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885" y="2761453"/>
            <a:ext cx="918289" cy="175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723E8A-2AE4-6C1D-D82D-589EE2300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175" y="2757671"/>
            <a:ext cx="1489176" cy="1831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189C1F-C6E1-7AE2-D262-136F9B877E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273" y="3246741"/>
            <a:ext cx="5989839" cy="33683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E9C284B-48EB-A6A2-A0EA-D9F03D9E3D94}"/>
              </a:ext>
            </a:extLst>
          </p:cNvPr>
          <p:cNvSpPr/>
          <p:nvPr/>
        </p:nvSpPr>
        <p:spPr>
          <a:xfrm>
            <a:off x="4053615" y="2445916"/>
            <a:ext cx="1905000" cy="609703"/>
          </a:xfrm>
          <a:prstGeom prst="rect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600" kern="0" dirty="0">
                <a:solidFill>
                  <a:prstClr val="black"/>
                </a:solidFill>
              </a:rPr>
              <a:t>Show the below data in the same report</a:t>
            </a:r>
          </a:p>
          <a:p>
            <a:pPr marL="228600" indent="-228600" defTabSz="914400">
              <a:buAutoNum type="arabicPeriod"/>
            </a:pPr>
            <a:r>
              <a:rPr kumimoji="1" lang="en-US" sz="600" kern="0" dirty="0">
                <a:solidFill>
                  <a:prstClr val="black"/>
                </a:solidFill>
              </a:rPr>
              <a:t>Part receive</a:t>
            </a:r>
          </a:p>
          <a:p>
            <a:pPr marL="228600" indent="-228600" defTabSz="914400">
              <a:buAutoNum type="arabicPeriod"/>
            </a:pPr>
            <a:r>
              <a:rPr kumimoji="1" lang="en-US" sz="600" kern="0" dirty="0">
                <a:solidFill>
                  <a:prstClr val="black"/>
                </a:solidFill>
              </a:rPr>
              <a:t>Contents label</a:t>
            </a:r>
          </a:p>
          <a:p>
            <a:pPr marL="228600" indent="-228600" defTabSz="914400">
              <a:buAutoNum type="arabicPeriod"/>
            </a:pPr>
            <a:endParaRPr kumimoji="1" lang="en-US" sz="600" kern="0" dirty="0">
              <a:solidFill>
                <a:prstClr val="black"/>
              </a:solidFill>
            </a:endParaRPr>
          </a:p>
          <a:p>
            <a:pPr defTabSz="914400"/>
            <a:r>
              <a:rPr kumimoji="1" lang="en-US" sz="600" kern="0" dirty="0">
                <a:solidFill>
                  <a:prstClr val="black"/>
                </a:solidFill>
              </a:rPr>
              <a:t>Referred to net file date</a:t>
            </a:r>
          </a:p>
          <a:p>
            <a:pPr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C853F2-A7F5-74CF-3135-1FD659291C64}"/>
              </a:ext>
            </a:extLst>
          </p:cNvPr>
          <p:cNvSpPr txBox="1"/>
          <p:nvPr/>
        </p:nvSpPr>
        <p:spPr>
          <a:xfrm>
            <a:off x="4026338" y="3285426"/>
            <a:ext cx="5581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Plan qty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0EF89B-2EB5-CDA8-8971-5BDAFD84E15F}"/>
              </a:ext>
            </a:extLst>
          </p:cNvPr>
          <p:cNvSpPr txBox="1"/>
          <p:nvPr/>
        </p:nvSpPr>
        <p:spPr>
          <a:xfrm>
            <a:off x="4750238" y="3133041"/>
            <a:ext cx="6383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Actual qty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F6FF58-2ABF-3E6E-1CDC-7098FF9073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6040" y="3504715"/>
            <a:ext cx="397220" cy="1244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BC5AAB-0CCB-E6B8-0F03-113F1EF97781}"/>
              </a:ext>
            </a:extLst>
          </p:cNvPr>
          <p:cNvSpPr txBox="1"/>
          <p:nvPr/>
        </p:nvSpPr>
        <p:spPr>
          <a:xfrm>
            <a:off x="2141078" y="3054531"/>
            <a:ext cx="9396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PART RECEIVE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FF479F-42B7-F2CF-1E41-99D1639CC919}"/>
              </a:ext>
            </a:extLst>
          </p:cNvPr>
          <p:cNvSpPr txBox="1"/>
          <p:nvPr/>
        </p:nvSpPr>
        <p:spPr>
          <a:xfrm>
            <a:off x="2194418" y="4749170"/>
            <a:ext cx="10999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CONTENTS LABEL</a:t>
            </a:r>
          </a:p>
        </p:txBody>
      </p:sp>
    </p:spTree>
    <p:extLst>
      <p:ext uri="{BB962C8B-B14F-4D97-AF65-F5344CB8AC3E}">
        <p14:creationId xmlns:p14="http://schemas.microsoft.com/office/powerpoint/2010/main" val="25889061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70469" y="1308197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CSV Report example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611025"/>
            <a:ext cx="6117062" cy="748977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58</a:t>
            </a:fld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C3B653B-99F5-FB35-AB40-5B8EDCB838E2}"/>
              </a:ext>
            </a:extLst>
          </p:cNvPr>
          <p:cNvSpPr txBox="1"/>
          <p:nvPr/>
        </p:nvSpPr>
        <p:spPr>
          <a:xfrm>
            <a:off x="406400" y="8481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5-10. CSV Report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CCC07B-ED75-6520-0E1A-78470FEA5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59" y="1974799"/>
            <a:ext cx="5971540" cy="8998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6C5A66-1010-A7EE-50A3-1041C6C9A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59" y="3324441"/>
            <a:ext cx="5971540" cy="14388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F85872-BE68-CC26-DA8D-FD280FD4D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93" y="5215888"/>
            <a:ext cx="5971540" cy="15389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1BDF06-4E65-3775-465A-C71BB4621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78" y="7198003"/>
            <a:ext cx="5981705" cy="1064665"/>
          </a:xfrm>
          <a:prstGeom prst="rect">
            <a:avLst/>
          </a:prstGeom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99F6D49B-2F6A-F358-9100-1BD8A23B25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4244434"/>
              </p:ext>
            </p:extLst>
          </p:nvPr>
        </p:nvGraphicFramePr>
        <p:xfrm>
          <a:off x="5472113" y="905787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6" imgW="914400" imgH="792360" progId="Excel.Sheet.12">
                  <p:embed/>
                </p:oleObj>
              </mc:Choice>
              <mc:Fallback>
                <p:oleObj name="Worksheet" showAsIcon="1" r:id="rId6" imgW="914400" imgH="7923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72113" y="905787"/>
                        <a:ext cx="914400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テキスト ボックス 37">
            <a:extLst>
              <a:ext uri="{FF2B5EF4-FFF2-40B4-BE49-F238E27FC236}">
                <a16:creationId xmlns:a16="http://schemas.microsoft.com/office/drawing/2014/main" id="{BC190B81-7066-7AC6-FDC4-B90CAB862F8E}"/>
              </a:ext>
            </a:extLst>
          </p:cNvPr>
          <p:cNvSpPr txBox="1"/>
          <p:nvPr/>
        </p:nvSpPr>
        <p:spPr>
          <a:xfrm>
            <a:off x="480059" y="1701115"/>
            <a:ext cx="5971539" cy="2616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RECEIVING REPORT</a:t>
            </a:r>
          </a:p>
        </p:txBody>
      </p:sp>
      <p:sp>
        <p:nvSpPr>
          <p:cNvPr id="16" name="テキスト ボックス 37">
            <a:extLst>
              <a:ext uri="{FF2B5EF4-FFF2-40B4-BE49-F238E27FC236}">
                <a16:creationId xmlns:a16="http://schemas.microsoft.com/office/drawing/2014/main" id="{B3C80FFA-A954-4820-97CB-3430F2A94E5F}"/>
              </a:ext>
            </a:extLst>
          </p:cNvPr>
          <p:cNvSpPr txBox="1"/>
          <p:nvPr/>
        </p:nvSpPr>
        <p:spPr>
          <a:xfrm>
            <a:off x="480059" y="3060256"/>
            <a:ext cx="5971539" cy="2616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STAGING REPORT</a:t>
            </a:r>
          </a:p>
        </p:txBody>
      </p:sp>
      <p:sp>
        <p:nvSpPr>
          <p:cNvPr id="18" name="テキスト ボックス 37">
            <a:extLst>
              <a:ext uri="{FF2B5EF4-FFF2-40B4-BE49-F238E27FC236}">
                <a16:creationId xmlns:a16="http://schemas.microsoft.com/office/drawing/2014/main" id="{4C3807EA-82AC-E54C-1E30-801B2854E81E}"/>
              </a:ext>
            </a:extLst>
          </p:cNvPr>
          <p:cNvSpPr txBox="1"/>
          <p:nvPr/>
        </p:nvSpPr>
        <p:spPr>
          <a:xfrm>
            <a:off x="474975" y="4947779"/>
            <a:ext cx="5971539" cy="2616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INNER PACKING REPORT</a:t>
            </a:r>
          </a:p>
        </p:txBody>
      </p:sp>
      <p:sp>
        <p:nvSpPr>
          <p:cNvPr id="19" name="テキスト ボックス 37">
            <a:extLst>
              <a:ext uri="{FF2B5EF4-FFF2-40B4-BE49-F238E27FC236}">
                <a16:creationId xmlns:a16="http://schemas.microsoft.com/office/drawing/2014/main" id="{B8931458-BA58-34AC-708C-02D3013B413F}"/>
              </a:ext>
            </a:extLst>
          </p:cNvPr>
          <p:cNvSpPr txBox="1"/>
          <p:nvPr/>
        </p:nvSpPr>
        <p:spPr>
          <a:xfrm>
            <a:off x="474975" y="6940212"/>
            <a:ext cx="5971539" cy="2616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OUTER PACKING REPORT</a:t>
            </a: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7C40FEF7-8434-7F6F-ADB4-0AF12FD41F8F}"/>
              </a:ext>
            </a:extLst>
          </p:cNvPr>
          <p:cNvSpPr/>
          <p:nvPr/>
        </p:nvSpPr>
        <p:spPr>
          <a:xfrm>
            <a:off x="1864520" y="920633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292601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F2B628-9335-4B00-B73B-9012A52144F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6. Q&amp;A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59</a:t>
            </a:fld>
            <a:endParaRPr kumimoji="1" lang="ja-JP" altLang="en-US"/>
          </a:p>
        </p:txBody>
      </p:sp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21290CBD-22A3-4F1E-9FDB-AED3BD8BB5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9523963"/>
              </p:ext>
            </p:extLst>
          </p:nvPr>
        </p:nvGraphicFramePr>
        <p:xfrm>
          <a:off x="406399" y="1106488"/>
          <a:ext cx="6117063" cy="162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712079" imgH="3772175" progId="Excel.Sheet.12">
                  <p:embed/>
                </p:oleObj>
              </mc:Choice>
              <mc:Fallback>
                <p:oleObj name="Worksheet" r:id="rId2" imgW="11712079" imgH="377217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6399" y="1106488"/>
                        <a:ext cx="6117063" cy="1627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5483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information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7CC20DF-9AB7-4DA3-BDFC-90CE3856E41C}"/>
              </a:ext>
            </a:extLst>
          </p:cNvPr>
          <p:cNvSpPr txBox="1"/>
          <p:nvPr/>
        </p:nvSpPr>
        <p:spPr>
          <a:xfrm>
            <a:off x="328341" y="982952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1. </a:t>
            </a:r>
            <a:r>
              <a:rPr kumimoji="1" lang="en-US" altLang="ja-JP" sz="1100" b="1" dirty="0" err="1"/>
              <a:t>HATC</a:t>
            </a:r>
            <a:r>
              <a:rPr kumimoji="1" lang="en-US" altLang="ja-JP" sz="1100" b="1" dirty="0"/>
              <a:t> Production schedule sheet ‘.txt data’ (Input data)</a:t>
            </a:r>
          </a:p>
        </p:txBody>
      </p:sp>
      <p:graphicFrame>
        <p:nvGraphicFramePr>
          <p:cNvPr id="5" name="オブジェクト 4">
            <a:extLst>
              <a:ext uri="{FF2B5EF4-FFF2-40B4-BE49-F238E27FC236}">
                <a16:creationId xmlns:a16="http://schemas.microsoft.com/office/drawing/2014/main" id="{32C3E2E2-2EA3-6AC0-1956-37A712B199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5532084"/>
              </p:ext>
            </p:extLst>
          </p:nvPr>
        </p:nvGraphicFramePr>
        <p:xfrm>
          <a:off x="406399" y="1317943"/>
          <a:ext cx="6117063" cy="480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5308797" imgH="3665312" progId="Excel.Sheet.12">
                  <p:embed/>
                </p:oleObj>
              </mc:Choice>
              <mc:Fallback>
                <p:oleObj name="Worksheet" r:id="rId2" imgW="45308797" imgH="366531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6399" y="1317943"/>
                        <a:ext cx="6117063" cy="4803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746A874E-A5B0-5B3B-B424-4CD18151B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98" y="1879321"/>
            <a:ext cx="6117063" cy="22578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CE1035-5A93-526D-22C9-5511269AF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341" y="6080415"/>
            <a:ext cx="6195120" cy="2339668"/>
          </a:xfrm>
          <a:prstGeom prst="rect">
            <a:avLst/>
          </a:prstGeom>
        </p:spPr>
      </p:pic>
      <p:sp>
        <p:nvSpPr>
          <p:cNvPr id="6" name="テキスト ボックス 28">
            <a:extLst>
              <a:ext uri="{FF2B5EF4-FFF2-40B4-BE49-F238E27FC236}">
                <a16:creationId xmlns:a16="http://schemas.microsoft.com/office/drawing/2014/main" id="{A01E94CB-331B-5CCF-5DDC-EE233644A14E}"/>
              </a:ext>
            </a:extLst>
          </p:cNvPr>
          <p:cNvSpPr txBox="1"/>
          <p:nvPr/>
        </p:nvSpPr>
        <p:spPr>
          <a:xfrm>
            <a:off x="328341" y="5288252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1-1. New TAG RECEIVE input format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04557DE5-C1CC-1E1A-C7CA-788F8B5A16F9}"/>
              </a:ext>
            </a:extLst>
          </p:cNvPr>
          <p:cNvSpPr/>
          <p:nvPr/>
        </p:nvSpPr>
        <p:spPr>
          <a:xfrm>
            <a:off x="2929077" y="5288252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4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ED4D9A03-E431-98DF-BC42-A9FB4E2302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2245816"/>
              </p:ext>
            </p:extLst>
          </p:nvPr>
        </p:nvGraphicFramePr>
        <p:xfrm>
          <a:off x="5386813" y="5288252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showAsIcon="1" r:id="rId6" imgW="914400" imgH="792360" progId="Excel.SheetMacroEnabled.12">
                  <p:embed/>
                </p:oleObj>
              </mc:Choice>
              <mc:Fallback>
                <p:oleObj name="Macro-Enabled Worksheet" showAsIcon="1" r:id="rId6" imgW="914400" imgH="792360" progId="Excel.SheetMacroEnabled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86813" y="5288252"/>
                        <a:ext cx="914400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18478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F2B628-9335-4B00-B73B-9012A52144F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7. Sign off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0BBF93-590E-46B1-959E-D6B1E58C4925}"/>
              </a:ext>
            </a:extLst>
          </p:cNvPr>
          <p:cNvSpPr txBox="1"/>
          <p:nvPr/>
        </p:nvSpPr>
        <p:spPr>
          <a:xfrm>
            <a:off x="406400" y="1025912"/>
            <a:ext cx="611706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We hereby acknowledge and agree the above-mentioned blueprint requirements.</a:t>
            </a:r>
          </a:p>
          <a:p>
            <a:r>
              <a:rPr kumimoji="1" lang="en-US" altLang="ja-JP" sz="1100" dirty="0"/>
              <a:t>Any changes required after the sign off for this blueprint will be addressed through the change request process.</a:t>
            </a:r>
          </a:p>
          <a:p>
            <a:endParaRPr kumimoji="1" lang="en-US" altLang="ja-JP" sz="1100" b="1" dirty="0"/>
          </a:p>
          <a:p>
            <a:endParaRPr kumimoji="1" lang="en-US" altLang="ja-JP" sz="1100" b="1" dirty="0"/>
          </a:p>
          <a:p>
            <a:endParaRPr kumimoji="1" lang="en-US" altLang="ja-JP" sz="1100" b="1" dirty="0"/>
          </a:p>
          <a:p>
            <a:r>
              <a:rPr kumimoji="1" lang="en-US" altLang="ja-JP" sz="1100" b="1" dirty="0" err="1"/>
              <a:t>A.N.I</a:t>
            </a:r>
            <a:r>
              <a:rPr kumimoji="1" lang="en-US" altLang="ja-JP" sz="1100" b="1" dirty="0"/>
              <a:t>. LOGISTICS, LTD.</a:t>
            </a:r>
          </a:p>
          <a:p>
            <a:endParaRPr kumimoji="1" lang="en-US" altLang="ja-JP" sz="1100" b="1" dirty="0"/>
          </a:p>
          <a:p>
            <a:r>
              <a:rPr kumimoji="1" lang="en-US" altLang="ja-JP" sz="1100" b="1" dirty="0"/>
              <a:t>Sign:</a:t>
            </a:r>
            <a:r>
              <a:rPr kumimoji="1" lang="ja-JP" altLang="en-US" sz="1100" b="1" u="sng" dirty="0"/>
              <a:t>　　　　　　　　　　　　　　　　　　　　</a:t>
            </a:r>
            <a:r>
              <a:rPr kumimoji="1" lang="ja-JP" altLang="en-US" sz="1100" b="1" dirty="0"/>
              <a:t>　　　　　　　　　　　　　　　　　　　　　　　　　　　　　　　</a:t>
            </a:r>
            <a:r>
              <a:rPr kumimoji="1" lang="en-US" altLang="ja-JP" sz="1100" b="1" u="sng" dirty="0"/>
              <a:t>                  </a:t>
            </a:r>
            <a:r>
              <a:rPr kumimoji="1" lang="en-US" altLang="ja-JP" sz="1100" b="1" dirty="0"/>
              <a:t>        </a:t>
            </a:r>
          </a:p>
          <a:p>
            <a:endParaRPr kumimoji="1" lang="en-US" altLang="ja-JP" sz="1100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60</a:t>
            </a:fld>
            <a:endParaRPr kumimoji="1" lang="ja-JP" altLang="en-US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390420F3-7B7A-4B78-ABC9-A008029EF8A5}"/>
              </a:ext>
            </a:extLst>
          </p:cNvPr>
          <p:cNvCxnSpPr/>
          <p:nvPr/>
        </p:nvCxnSpPr>
        <p:spPr>
          <a:xfrm>
            <a:off x="914400" y="2613660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450AB8E-0EC0-451B-BBC4-0048C23F7D3F}"/>
              </a:ext>
            </a:extLst>
          </p:cNvPr>
          <p:cNvSpPr txBox="1"/>
          <p:nvPr/>
        </p:nvSpPr>
        <p:spPr>
          <a:xfrm>
            <a:off x="471487" y="905059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## END OF BLUEPRINT##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A386555-3738-4255-9F84-2F631BE2C7B1}"/>
              </a:ext>
            </a:extLst>
          </p:cNvPr>
          <p:cNvSpPr txBox="1"/>
          <p:nvPr/>
        </p:nvSpPr>
        <p:spPr>
          <a:xfrm>
            <a:off x="406400" y="2803528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Name:</a:t>
            </a: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15FF5FE5-9456-4C8D-B357-5E4DEF7C44DA}"/>
              </a:ext>
            </a:extLst>
          </p:cNvPr>
          <p:cNvCxnSpPr/>
          <p:nvPr/>
        </p:nvCxnSpPr>
        <p:spPr>
          <a:xfrm>
            <a:off x="914400" y="3167504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D74A4B8-94E2-44F6-B2F7-812EBA49BC1B}"/>
              </a:ext>
            </a:extLst>
          </p:cNvPr>
          <p:cNvSpPr txBox="1"/>
          <p:nvPr/>
        </p:nvSpPr>
        <p:spPr>
          <a:xfrm>
            <a:off x="406400" y="3372966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Title:</a:t>
            </a:r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90023414-0265-40F1-8819-468BEA9015F7}"/>
              </a:ext>
            </a:extLst>
          </p:cNvPr>
          <p:cNvCxnSpPr/>
          <p:nvPr/>
        </p:nvCxnSpPr>
        <p:spPr>
          <a:xfrm>
            <a:off x="914400" y="3736942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2737A60-DFC6-4089-8BFA-08E793EDB353}"/>
              </a:ext>
            </a:extLst>
          </p:cNvPr>
          <p:cNvSpPr txBox="1"/>
          <p:nvPr/>
        </p:nvSpPr>
        <p:spPr>
          <a:xfrm>
            <a:off x="406400" y="3948404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Date:</a:t>
            </a:r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FF4DB5FC-8BCE-4AD0-873B-B6579CBD4EA5}"/>
              </a:ext>
            </a:extLst>
          </p:cNvPr>
          <p:cNvCxnSpPr/>
          <p:nvPr/>
        </p:nvCxnSpPr>
        <p:spPr>
          <a:xfrm>
            <a:off x="914400" y="4312380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CC8B6FE-3581-44FC-9DEC-F1544EF8213E}"/>
              </a:ext>
            </a:extLst>
          </p:cNvPr>
          <p:cNvSpPr txBox="1"/>
          <p:nvPr/>
        </p:nvSpPr>
        <p:spPr>
          <a:xfrm>
            <a:off x="370469" y="4803435"/>
            <a:ext cx="611706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sz="1100" b="1" dirty="0"/>
          </a:p>
          <a:p>
            <a:r>
              <a:rPr kumimoji="1" lang="en-US" altLang="ja-JP" sz="1100" b="1" dirty="0"/>
              <a:t>TOMAS TECH CO.,LTD.</a:t>
            </a:r>
          </a:p>
          <a:p>
            <a:endParaRPr kumimoji="1" lang="en-US" altLang="ja-JP" sz="1100" b="1" dirty="0"/>
          </a:p>
          <a:p>
            <a:r>
              <a:rPr kumimoji="1" lang="en-US" altLang="ja-JP" sz="1100" b="1" dirty="0"/>
              <a:t>Sign:</a:t>
            </a:r>
            <a:r>
              <a:rPr kumimoji="1" lang="ja-JP" altLang="en-US" sz="1100" b="1" u="sng" dirty="0"/>
              <a:t>　　　　　　　　　　　　　　　　　　　　</a:t>
            </a:r>
            <a:r>
              <a:rPr kumimoji="1" lang="ja-JP" altLang="en-US" sz="1100" b="1" dirty="0"/>
              <a:t>　　　　　　　　　　　　　　　　　　　　　　　　　　　　　　　</a:t>
            </a:r>
            <a:r>
              <a:rPr kumimoji="1" lang="en-US" altLang="ja-JP" sz="1100" b="1" u="sng" dirty="0"/>
              <a:t>                  </a:t>
            </a:r>
            <a:r>
              <a:rPr kumimoji="1" lang="en-US" altLang="ja-JP" sz="1100" b="1" dirty="0"/>
              <a:t>        </a:t>
            </a:r>
          </a:p>
          <a:p>
            <a:endParaRPr kumimoji="1" lang="en-US" altLang="ja-JP" sz="1100" b="1" dirty="0"/>
          </a:p>
        </p:txBody>
      </p: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F707B7E2-24C5-412A-9BC8-0D9042932055}"/>
              </a:ext>
            </a:extLst>
          </p:cNvPr>
          <p:cNvCxnSpPr/>
          <p:nvPr/>
        </p:nvCxnSpPr>
        <p:spPr>
          <a:xfrm>
            <a:off x="878469" y="5596890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FBA96C3-9C73-4888-897B-5BC28C9248F2}"/>
              </a:ext>
            </a:extLst>
          </p:cNvPr>
          <p:cNvSpPr txBox="1"/>
          <p:nvPr/>
        </p:nvSpPr>
        <p:spPr>
          <a:xfrm>
            <a:off x="370469" y="5786758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Name:</a:t>
            </a:r>
          </a:p>
        </p:txBody>
      </p: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0F5E6E3F-76DF-49DB-B1A8-191FD6CD5E3A}"/>
              </a:ext>
            </a:extLst>
          </p:cNvPr>
          <p:cNvCxnSpPr/>
          <p:nvPr/>
        </p:nvCxnSpPr>
        <p:spPr>
          <a:xfrm>
            <a:off x="878469" y="6150734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CD97158-E796-43D8-9519-A676C5C9D762}"/>
              </a:ext>
            </a:extLst>
          </p:cNvPr>
          <p:cNvSpPr txBox="1"/>
          <p:nvPr/>
        </p:nvSpPr>
        <p:spPr>
          <a:xfrm>
            <a:off x="370469" y="6356196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Title:</a:t>
            </a:r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042595CF-7823-4846-8F78-5C88BB12B09C}"/>
              </a:ext>
            </a:extLst>
          </p:cNvPr>
          <p:cNvCxnSpPr/>
          <p:nvPr/>
        </p:nvCxnSpPr>
        <p:spPr>
          <a:xfrm>
            <a:off x="878469" y="6720172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EB37B7C-8A64-4ABE-8445-719B07C37BEA}"/>
              </a:ext>
            </a:extLst>
          </p:cNvPr>
          <p:cNvSpPr txBox="1"/>
          <p:nvPr/>
        </p:nvSpPr>
        <p:spPr>
          <a:xfrm>
            <a:off x="370469" y="6931634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Date:</a:t>
            </a:r>
          </a:p>
        </p:txBody>
      </p: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0FE87F5B-C513-409D-8C9B-CFE24CDC7CBF}"/>
              </a:ext>
            </a:extLst>
          </p:cNvPr>
          <p:cNvCxnSpPr/>
          <p:nvPr/>
        </p:nvCxnSpPr>
        <p:spPr>
          <a:xfrm>
            <a:off x="878469" y="7295610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435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information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E77645-58F0-45B4-AEC8-B804EB5F2508}"/>
              </a:ext>
            </a:extLst>
          </p:cNvPr>
          <p:cNvSpPr txBox="1"/>
          <p:nvPr/>
        </p:nvSpPr>
        <p:spPr>
          <a:xfrm>
            <a:off x="236900" y="926331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2. Parts contents tag receive (Input data)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FAA5B139-360D-3D2F-9C91-C097D67A87B2}"/>
              </a:ext>
            </a:extLst>
          </p:cNvPr>
          <p:cNvSpPr/>
          <p:nvPr/>
        </p:nvSpPr>
        <p:spPr>
          <a:xfrm>
            <a:off x="3130298" y="913756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DE2D49-C7FF-886C-3343-EC78F9C79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58" y="2680721"/>
            <a:ext cx="4980414" cy="4896943"/>
          </a:xfrm>
          <a:prstGeom prst="rect">
            <a:avLst/>
          </a:prstGeom>
        </p:spPr>
      </p:pic>
      <p:sp>
        <p:nvSpPr>
          <p:cNvPr id="2" name="Callout: Line 1">
            <a:extLst>
              <a:ext uri="{FF2B5EF4-FFF2-40B4-BE49-F238E27FC236}">
                <a16:creationId xmlns:a16="http://schemas.microsoft.com/office/drawing/2014/main" id="{12A5F56B-4925-929B-A11A-220D203306F0}"/>
              </a:ext>
            </a:extLst>
          </p:cNvPr>
          <p:cNvSpPr/>
          <p:nvPr/>
        </p:nvSpPr>
        <p:spPr>
          <a:xfrm>
            <a:off x="5196312" y="3405089"/>
            <a:ext cx="1422928" cy="629751"/>
          </a:xfrm>
          <a:prstGeom prst="borderCallout1">
            <a:avLst>
              <a:gd name="adj1" fmla="val 107526"/>
              <a:gd name="adj2" fmla="val 12017"/>
              <a:gd name="adj3" fmla="val 154337"/>
              <a:gd name="adj4" fmla="val -9058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600" kern="0" dirty="0">
                <a:solidFill>
                  <a:prstClr val="black"/>
                </a:solidFill>
              </a:rPr>
              <a:t>83301-T00 -Y200-M1  (Y210-M1)CARPET ASSY FLOOR             NH900L     37A-33S-5137-2080Y-01 30     45468 KFT   15/11/23VD616/11/23D1-2CITY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 FHEV</a:t>
            </a:r>
            <a:r>
              <a:rPr kumimoji="1" lang="en-US" sz="600" kern="0" dirty="0">
                <a:solidFill>
                  <a:prstClr val="black"/>
                </a:solidFill>
              </a:rPr>
              <a:t>VT </a:t>
            </a:r>
          </a:p>
        </p:txBody>
      </p:sp>
      <p:sp>
        <p:nvSpPr>
          <p:cNvPr id="4" name="Callout: Line 3">
            <a:extLst>
              <a:ext uri="{FF2B5EF4-FFF2-40B4-BE49-F238E27FC236}">
                <a16:creationId xmlns:a16="http://schemas.microsoft.com/office/drawing/2014/main" id="{06687B31-6109-8F00-88C5-CF9CF10159F8}"/>
              </a:ext>
            </a:extLst>
          </p:cNvPr>
          <p:cNvSpPr/>
          <p:nvPr/>
        </p:nvSpPr>
        <p:spPr>
          <a:xfrm>
            <a:off x="5196312" y="5871159"/>
            <a:ext cx="1422928" cy="497840"/>
          </a:xfrm>
          <a:prstGeom prst="borderCallout1">
            <a:avLst>
              <a:gd name="adj1" fmla="val 107526"/>
              <a:gd name="adj2" fmla="val 12017"/>
              <a:gd name="adj3" fmla="val 154337"/>
              <a:gd name="adj4" fmla="val -9058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600" kern="0" dirty="0">
                <a:solidFill>
                  <a:prstClr val="black"/>
                </a:solidFill>
              </a:rPr>
              <a:t>90112-TBA -A000-M1  (A011-M1)BOLT-WASH,8X82.5                         373-56X-9311-03003-018450    45203 ATC   16/11/23PPP17/11/233   XX72HC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D0C628-4FC3-8736-C33D-4A8F2FA04C5A}"/>
              </a:ext>
            </a:extLst>
          </p:cNvPr>
          <p:cNvSpPr/>
          <p:nvPr/>
        </p:nvSpPr>
        <p:spPr>
          <a:xfrm>
            <a:off x="528320" y="7494519"/>
            <a:ext cx="5858193" cy="178213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600" kern="0" dirty="0">
                <a:solidFill>
                  <a:prstClr val="black"/>
                </a:solidFill>
                <a:highlight>
                  <a:srgbClr val="00FFFF"/>
                </a:highlight>
              </a:rPr>
              <a:t>[NETFILE]4122063	R	202311	R56XPPP	37356X931103	R	MTOC	56X3R2024  01		OO	XX72	AFT01	XX72AFT01	90112TBA A000M1	00372			0018	NS112		0	0	1	00003	00003	0	3	412.9	568.4	3.7900000	1492	2290	1110	0	150	A011	BOLT-WASH,8X82.5		.03		0	1.00		.00		00003	0	45203	999999999999	90112TBA A011M1		01		*	20231117	00A			3	1		HCIL	HCIL	PIPAVAV	PPP	XX72-RPPP-00A			PPP-HATC 11(16-20).csv	2023-11-03 09:12:24.733	VDS1621	NULL	NULL</a:t>
            </a:r>
            <a:r>
              <a:rPr kumimoji="1" lang="en-US" sz="600" kern="0" dirty="0">
                <a:solidFill>
                  <a:prstClr val="black"/>
                </a:solidFill>
              </a:rPr>
              <a:t>	</a:t>
            </a:r>
          </a:p>
          <a:p>
            <a:pPr defTabSz="914400"/>
            <a:endParaRPr kumimoji="1" lang="en-US" sz="600" kern="0" dirty="0">
              <a:solidFill>
                <a:prstClr val="black"/>
              </a:solidFill>
            </a:endParaRPr>
          </a:p>
          <a:p>
            <a:pPr defTabSz="914400"/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[TAGRECIEVE]2166979	37356X931103	90112TBA A011M1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BOLT-WASH.8X82.5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XX72	003-018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373-56X-9311-03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90112-TBA -A000-M1  (A011-M1)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XX72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450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45203 ATC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16/11/23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17/11/23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3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PPP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HCIL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PPP TAG RECEIVE 11 (16-20).csv	2023-11-06 15:59:30.070	EX2521	NULL	NULL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1BE56FA-7D5B-459F-6036-F1D14F0F7016}"/>
              </a:ext>
            </a:extLst>
          </p:cNvPr>
          <p:cNvGrpSpPr/>
          <p:nvPr/>
        </p:nvGrpSpPr>
        <p:grpSpPr>
          <a:xfrm>
            <a:off x="573246" y="2502104"/>
            <a:ext cx="2087880" cy="357234"/>
            <a:chOff x="2385060" y="1680201"/>
            <a:chExt cx="2087880" cy="35723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33B4A8E-3D6A-45B3-171D-3DA0B38D6EE8}"/>
                </a:ext>
              </a:extLst>
            </p:cNvPr>
            <p:cNvSpPr/>
            <p:nvPr/>
          </p:nvSpPr>
          <p:spPr>
            <a:xfrm>
              <a:off x="2385060" y="1680201"/>
              <a:ext cx="2087880" cy="357234"/>
            </a:xfrm>
            <a:prstGeom prst="rect">
              <a:avLst/>
            </a:prstGeom>
            <a:solidFill>
              <a:srgbClr val="FFC000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5760" rtlCol="0" anchor="ctr"/>
            <a:lstStyle/>
            <a:p>
              <a:pPr defTabSz="914400"/>
              <a:r>
                <a:rPr kumimoji="1" lang="en-US" sz="1200" kern="0" dirty="0">
                  <a:solidFill>
                    <a:prstClr val="black"/>
                  </a:solidFill>
                </a:rPr>
                <a:t>Data not found!</a:t>
              </a:r>
            </a:p>
          </p:txBody>
        </p:sp>
        <p:pic>
          <p:nvPicPr>
            <p:cNvPr id="24" name="Graphic 23" descr="Warning with solid fill">
              <a:extLst>
                <a:ext uri="{FF2B5EF4-FFF2-40B4-BE49-F238E27FC236}">
                  <a16:creationId xmlns:a16="http://schemas.microsoft.com/office/drawing/2014/main" id="{9321F03C-276C-CB15-F8B4-3791CEF66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24142" y="1710502"/>
              <a:ext cx="279305" cy="279305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08911B92-3F4D-A2B2-0EA5-2DEB978739A3}"/>
              </a:ext>
            </a:extLst>
          </p:cNvPr>
          <p:cNvSpPr/>
          <p:nvPr/>
        </p:nvSpPr>
        <p:spPr>
          <a:xfrm>
            <a:off x="535834" y="1137572"/>
            <a:ext cx="5858193" cy="178213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600" kern="0" dirty="0">
                <a:highlight>
                  <a:srgbClr val="00FFFF"/>
                </a:highlight>
              </a:rPr>
              <a:t>[NETFILE]4126063	R	202311	R33ST07	37A33S513720	</a:t>
            </a:r>
            <a:r>
              <a:rPr kumimoji="1" lang="en-US" sz="600" kern="0" dirty="0">
                <a:highlight>
                  <a:srgbClr val="00FF00"/>
                </a:highlight>
              </a:rPr>
              <a:t>R	T07VD600 VT-Z</a:t>
            </a:r>
            <a:r>
              <a:rPr kumimoji="1" lang="en-US" sz="600" kern="0" dirty="0">
                <a:highlight>
                  <a:srgbClr val="00FFFF"/>
                </a:highlight>
              </a:rPr>
              <a:t>	</a:t>
            </a:r>
            <a:r>
              <a:rPr kumimoji="1" lang="en-US" sz="600" kern="0" dirty="0">
                <a:highlight>
                  <a:srgbClr val="00FF00"/>
                </a:highlight>
              </a:rPr>
              <a:t>Y3202312002001</a:t>
            </a:r>
            <a:r>
              <a:rPr kumimoji="1" lang="en-US" sz="600" kern="0" dirty="0">
                <a:highlight>
                  <a:srgbClr val="00FFFF"/>
                </a:highlight>
              </a:rPr>
              <a:t>			80YF	R8F3T	80YR8F3T	83301T00 Y200M1	405			0001		0001	30	1	3	28	30	1	10	48.7	125.0	3.7925148	1492	2290	1110	0	0	Y210M1	CARPET ASSY FLOOR	NH900L	4875.00		0	1348.69	F	.00		3	0	45468	999999999999	83301T00 Y210M1		01		*	20231116		83301T00 Y200M1	CARPET ASSY FLOOR	1	1		33S	</a:t>
            </a:r>
            <a:r>
              <a:rPr kumimoji="1" lang="en-US" sz="600" kern="0" dirty="0">
                <a:highlight>
                  <a:srgbClr val="00FF00"/>
                </a:highlight>
              </a:rPr>
              <a:t>HVN</a:t>
            </a:r>
            <a:r>
              <a:rPr kumimoji="1" lang="en-US" sz="600" kern="0" dirty="0">
                <a:highlight>
                  <a:srgbClr val="00FFFF"/>
                </a:highlight>
              </a:rPr>
              <a:t>	HAIPHONG	T07	1.5 4D AT	TH	THAILAND	HATC KD 11 (16-20).csv	2023-11-15 09:12:00.830	EX2521	NULL	NULL</a:t>
            </a:r>
          </a:p>
          <a:p>
            <a:pPr defTabSz="914400"/>
            <a:r>
              <a:rPr kumimoji="1" lang="en-US" sz="600" kern="0" dirty="0">
                <a:highlight>
                  <a:srgbClr val="FFFF00"/>
                </a:highlight>
              </a:rPr>
              <a:t>[TAGRECIEVE]2168880	37A33S513720	83301T00 Y210M1	</a:t>
            </a:r>
            <a:r>
              <a:rPr kumimoji="1" lang="en-US" sz="600" kern="0" dirty="0">
                <a:highlight>
                  <a:srgbClr val="00FF00"/>
                </a:highlight>
              </a:rPr>
              <a:t>CARPET ASSY FLOOR</a:t>
            </a:r>
            <a:r>
              <a:rPr kumimoji="1" lang="en-US" sz="600" kern="0" dirty="0">
                <a:highlight>
                  <a:srgbClr val="FFFF00"/>
                </a:highlight>
              </a:rPr>
              <a:t>	</a:t>
            </a:r>
            <a:r>
              <a:rPr kumimoji="1" lang="en-US" sz="600" kern="0" dirty="0">
                <a:highlight>
                  <a:srgbClr val="00FF00"/>
                </a:highlight>
              </a:rPr>
              <a:t>NH900L</a:t>
            </a:r>
            <a:r>
              <a:rPr kumimoji="1" lang="en-US" sz="600" kern="0" dirty="0">
                <a:highlight>
                  <a:srgbClr val="FFFF00"/>
                </a:highlight>
              </a:rPr>
              <a:t>	80Y01	NULL	</a:t>
            </a:r>
            <a:r>
              <a:rPr kumimoji="1" lang="en-US" sz="600" kern="0" dirty="0">
                <a:highlight>
                  <a:srgbClr val="00FF00"/>
                </a:highlight>
              </a:rPr>
              <a:t>37A-33S-5137-20</a:t>
            </a:r>
            <a:r>
              <a:rPr kumimoji="1" lang="en-US" sz="600" kern="0" dirty="0">
                <a:highlight>
                  <a:srgbClr val="FFFF00"/>
                </a:highlight>
              </a:rPr>
              <a:t>	</a:t>
            </a:r>
            <a:r>
              <a:rPr kumimoji="1" lang="en-US" sz="600" kern="0" dirty="0">
                <a:highlight>
                  <a:srgbClr val="00FF00"/>
                </a:highlight>
              </a:rPr>
              <a:t>83301-T00 -Y200-M1  (Y210-M1)</a:t>
            </a:r>
            <a:r>
              <a:rPr kumimoji="1" lang="en-US" sz="600" kern="0" dirty="0">
                <a:highlight>
                  <a:srgbClr val="FFFF00"/>
                </a:highlight>
              </a:rPr>
              <a:t>	</a:t>
            </a:r>
            <a:r>
              <a:rPr kumimoji="1" lang="en-US" sz="600" kern="0" dirty="0">
                <a:highlight>
                  <a:srgbClr val="00FF00"/>
                </a:highlight>
              </a:rPr>
              <a:t>80Y-01</a:t>
            </a:r>
            <a:r>
              <a:rPr kumimoji="1" lang="en-US" sz="600" kern="0" dirty="0">
                <a:highlight>
                  <a:srgbClr val="FFFF00"/>
                </a:highlight>
              </a:rPr>
              <a:t>	</a:t>
            </a:r>
            <a:r>
              <a:rPr kumimoji="1" lang="en-US" sz="600" kern="0" dirty="0">
                <a:highlight>
                  <a:srgbClr val="00FF00"/>
                </a:highlight>
              </a:rPr>
              <a:t>30</a:t>
            </a:r>
            <a:r>
              <a:rPr kumimoji="1" lang="en-US" sz="600" kern="0" dirty="0">
                <a:highlight>
                  <a:srgbClr val="FFFF00"/>
                </a:highlight>
              </a:rPr>
              <a:t>	</a:t>
            </a:r>
            <a:r>
              <a:rPr kumimoji="1" lang="en-US" sz="600" kern="0" dirty="0">
                <a:highlight>
                  <a:srgbClr val="00FF00"/>
                </a:highlight>
              </a:rPr>
              <a:t>45468 KFT</a:t>
            </a:r>
            <a:r>
              <a:rPr kumimoji="1" lang="en-US" sz="600" kern="0" dirty="0">
                <a:highlight>
                  <a:srgbClr val="FFFF00"/>
                </a:highlight>
              </a:rPr>
              <a:t>	</a:t>
            </a:r>
            <a:r>
              <a:rPr kumimoji="1" lang="en-US" sz="600" kern="0" dirty="0">
                <a:highlight>
                  <a:srgbClr val="00FF00"/>
                </a:highlight>
              </a:rPr>
              <a:t>15/11/23</a:t>
            </a:r>
            <a:r>
              <a:rPr kumimoji="1" lang="en-US" sz="600" kern="0" dirty="0">
                <a:highlight>
                  <a:srgbClr val="FFFF00"/>
                </a:highlight>
              </a:rPr>
              <a:t>	VD6	</a:t>
            </a:r>
            <a:r>
              <a:rPr kumimoji="1" lang="en-US" sz="600" kern="0" dirty="0">
                <a:highlight>
                  <a:srgbClr val="00FF00"/>
                </a:highlight>
              </a:rPr>
              <a:t>16/11/23</a:t>
            </a:r>
            <a:r>
              <a:rPr kumimoji="1" lang="en-US" sz="600" kern="0" dirty="0">
                <a:highlight>
                  <a:srgbClr val="FFFF00"/>
                </a:highlight>
              </a:rPr>
              <a:t>	</a:t>
            </a:r>
            <a:r>
              <a:rPr kumimoji="1" lang="en-US" sz="600" kern="0" dirty="0">
                <a:highlight>
                  <a:srgbClr val="00FF00"/>
                </a:highlight>
              </a:rPr>
              <a:t>D1-2</a:t>
            </a:r>
            <a:r>
              <a:rPr kumimoji="1" lang="en-US" sz="600" kern="0" dirty="0">
                <a:highlight>
                  <a:srgbClr val="FFFF00"/>
                </a:highlight>
              </a:rPr>
              <a:t>	</a:t>
            </a:r>
            <a:r>
              <a:rPr kumimoji="1" lang="en-US" sz="600" kern="0" dirty="0">
                <a:highlight>
                  <a:srgbClr val="00FF00"/>
                </a:highlight>
              </a:rPr>
              <a:t>CITY</a:t>
            </a:r>
            <a:r>
              <a:rPr kumimoji="1" lang="en-US" sz="600" kern="0" dirty="0">
                <a:highlight>
                  <a:srgbClr val="FFFF00"/>
                </a:highlight>
              </a:rPr>
              <a:t>	</a:t>
            </a:r>
            <a:r>
              <a:rPr kumimoji="1" lang="en-US" sz="600" kern="0" dirty="0">
                <a:highlight>
                  <a:srgbClr val="00FF00"/>
                </a:highlight>
              </a:rPr>
              <a:t>VT</a:t>
            </a:r>
            <a:r>
              <a:rPr kumimoji="1" lang="en-US" sz="600" kern="0" dirty="0">
                <a:highlight>
                  <a:srgbClr val="FFFF00"/>
                </a:highlight>
              </a:rPr>
              <a:t>	</a:t>
            </a:r>
            <a:r>
              <a:rPr kumimoji="1" lang="en-US" sz="600" kern="0" dirty="0">
                <a:highlight>
                  <a:srgbClr val="00FF00"/>
                </a:highlight>
              </a:rPr>
              <a:t>FHEV</a:t>
            </a:r>
            <a:r>
              <a:rPr kumimoji="1" lang="en-US" sz="600" kern="0" dirty="0">
                <a:highlight>
                  <a:srgbClr val="FFFF00"/>
                </a:highlight>
              </a:rPr>
              <a:t>	TAG RECEIVE KD 11 (16-20) r4.csv	2023-11-15 09:03:12.810	EX2521	NULL	NULL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C6BA50-2A26-B2F7-4D29-F7D9C1936FF7}"/>
              </a:ext>
            </a:extLst>
          </p:cNvPr>
          <p:cNvSpPr/>
          <p:nvPr/>
        </p:nvSpPr>
        <p:spPr>
          <a:xfrm>
            <a:off x="6980490" y="4500773"/>
            <a:ext cx="5341653" cy="388882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1000" kern="0" dirty="0">
                <a:solidFill>
                  <a:prstClr val="black"/>
                </a:solidFill>
                <a:highlight>
                  <a:srgbClr val="00FFFF"/>
                </a:highlight>
              </a:rPr>
              <a:t>CONTENT SERIAL NO</a:t>
            </a:r>
          </a:p>
          <a:p>
            <a:pPr defTabSz="914400"/>
            <a:r>
              <a:rPr kumimoji="1" lang="en-US" sz="400" kern="0" dirty="0">
                <a:solidFill>
                  <a:prstClr val="black"/>
                </a:solidFill>
              </a:rPr>
              <a:t>4121529	R	202311	R56XPPP	37356X931103	R	MTOC	56X3R2024  01		OO	XX17	AFT01	XX17AFT01	46430T9D D000M1	00053			0004	NS222		0	0	1	00001	00001	0	1	598.7	719.0	3.7900000	1492	2290	1110	0	120	D020	HOSE,RR BRAKE (2WD)		.07		0	1.00		.00		00001	0	45313	999999999999	46430T9D D020M1		01	1	A	20231114	00A			3	1		HCIL	HCIL	PIPAVAV	PPP	XX17-RPPP-00A			PPP-HATC 11(11-15).csv	2023-11-03 09:11:03.947	VDS1621	NULL	NULL</a:t>
            </a:r>
          </a:p>
          <a:p>
            <a:pPr defTabSz="914400"/>
            <a:r>
              <a:rPr kumimoji="1" lang="en-US" sz="400" kern="0" dirty="0">
                <a:solidFill>
                  <a:prstClr val="black"/>
                </a:solidFill>
                <a:highlight>
                  <a:srgbClr val="FFFF00"/>
                </a:highlight>
              </a:rPr>
              <a:t>4121725	R	202311	R56XPPP	37356X931103	R	MTOC	56X3R2024  01		OO	XX17	AFT01	XX17AFT01	46430T9D D000M1	00167			0003	NS222		0	0	1	</a:t>
            </a:r>
            <a:r>
              <a:rPr kumimoji="1" lang="en-US" sz="400" kern="0" dirty="0">
                <a:solidFill>
                  <a:prstClr val="black"/>
                </a:solidFill>
                <a:highlight>
                  <a:srgbClr val="00FFFF"/>
                </a:highlight>
              </a:rPr>
              <a:t>00002</a:t>
            </a:r>
            <a:r>
              <a:rPr kumimoji="1" lang="en-US" sz="400" kern="0" dirty="0">
                <a:solidFill>
                  <a:prstClr val="black"/>
                </a:solidFill>
                <a:highlight>
                  <a:srgbClr val="FFFF00"/>
                </a:highlight>
              </a:rPr>
              <a:t>	00002	0	1	520.9	629.4	3.7900000	1492	2290	1110	0	120	D020	HOSE,RR BRAKE (2WD)		.07		0	1.00		.00		00001	0	45313	999999999999	46430T9D D020M1		01	1	A	</a:t>
            </a:r>
            <a:r>
              <a:rPr kumimoji="1" lang="en-US" sz="400" kern="0" dirty="0">
                <a:solidFill>
                  <a:prstClr val="black"/>
                </a:solidFill>
                <a:highlight>
                  <a:srgbClr val="00FFFF"/>
                </a:highlight>
              </a:rPr>
              <a:t>20231115</a:t>
            </a:r>
            <a:r>
              <a:rPr kumimoji="1" lang="en-US" sz="400" kern="0" dirty="0">
                <a:solidFill>
                  <a:prstClr val="black"/>
                </a:solidFill>
                <a:highlight>
                  <a:srgbClr val="FFFF00"/>
                </a:highlight>
              </a:rPr>
              <a:t>	00A			3	1		HCIL	HCIL	PIPAVAV	PPP	XX17-RPPP-00A			PPP-HATC 11(11-15).csv	2023-11-03 09:11:06.010	VDS1621</a:t>
            </a:r>
            <a:r>
              <a:rPr kumimoji="1" lang="en-US" sz="400" kern="0" dirty="0">
                <a:solidFill>
                  <a:prstClr val="black"/>
                </a:solidFill>
              </a:rPr>
              <a:t>	NULL	NULL</a:t>
            </a:r>
          </a:p>
          <a:p>
            <a:pPr defTabSz="914400"/>
            <a:r>
              <a:rPr kumimoji="1" lang="en-US" sz="400" kern="0" dirty="0">
                <a:solidFill>
                  <a:prstClr val="black"/>
                </a:solidFill>
              </a:rPr>
              <a:t>4121920	R	202311	R56XPPP	37356X931103	R	MTOC	56X3R2024  01		OO	XX17	AFT01	XX17AFT01	46430T9D D000M1	00306			0003	NS222		0	0	1	00003	00003	0	1	598.7	719.0	3.7900000	1492	2290	1110	0	120	D020	HOSE,RR BRAKE (2WD)		.07		0	1.00		.00		00001	0	45313	999999999999	46430T9D D020M1		01	1	A	20231116	00A			3	1		HCIL	HCIL	PIPAVAV	PPP	XX17-RPPP-00A			PPP-HATC 11(16-20).csv	2023-11-03 09:12:24.430	VDS1621	NULL	NULL</a:t>
            </a:r>
          </a:p>
          <a:p>
            <a:pPr defTabSz="914400"/>
            <a:r>
              <a:rPr kumimoji="1" lang="en-US" sz="400" kern="0" dirty="0">
                <a:solidFill>
                  <a:prstClr val="black"/>
                </a:solidFill>
                <a:highlight>
                  <a:srgbClr val="FFFF00"/>
                </a:highlight>
              </a:rPr>
              <a:t>4121726	R	202311	R56XPPP	37356X931103	R	MTOC	56X3R2024  01		OO	XX17	AFT01	XX17AFT01	46430T9D D000M1	00436			0007	NS222		0	0	1	</a:t>
            </a:r>
            <a:r>
              <a:rPr kumimoji="1" lang="en-US" sz="400" kern="0" dirty="0">
                <a:solidFill>
                  <a:prstClr val="black"/>
                </a:solidFill>
                <a:highlight>
                  <a:srgbClr val="00FFFF"/>
                </a:highlight>
              </a:rPr>
              <a:t>00002</a:t>
            </a:r>
            <a:r>
              <a:rPr kumimoji="1" lang="en-US" sz="400" kern="0" dirty="0">
                <a:solidFill>
                  <a:prstClr val="black"/>
                </a:solidFill>
                <a:highlight>
                  <a:srgbClr val="FFFF00"/>
                </a:highlight>
              </a:rPr>
              <a:t>	00002	0	1	520.9	629.4	3.7900000	1492	2290	1110	0	120	D020	HOSE,RR BRAKE (2WD)		.07		0	1.00		.00		00001	0	45313	999999999999	46430T9D D020M1		01	1	A	</a:t>
            </a:r>
            <a:r>
              <a:rPr kumimoji="1" lang="en-US" sz="400" kern="0" dirty="0">
                <a:solidFill>
                  <a:prstClr val="black"/>
                </a:solidFill>
                <a:highlight>
                  <a:srgbClr val="00FFFF"/>
                </a:highlight>
              </a:rPr>
              <a:t>20231115</a:t>
            </a:r>
            <a:r>
              <a:rPr kumimoji="1" lang="en-US" sz="400" kern="0" dirty="0">
                <a:solidFill>
                  <a:prstClr val="black"/>
                </a:solidFill>
                <a:highlight>
                  <a:srgbClr val="FFFF00"/>
                </a:highlight>
              </a:rPr>
              <a:t>	00A			3	1		HCIL	HCIL	PIPAVAV	PPP	XX17-RPPP-00A			PPP-HATC 11(11-15).csv	2023-11-03 09:11:06.063	VDS1621	NULL	NULL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AD3907-36F3-ACC7-40DD-9C3DC125CC33}"/>
              </a:ext>
            </a:extLst>
          </p:cNvPr>
          <p:cNvSpPr/>
          <p:nvPr/>
        </p:nvSpPr>
        <p:spPr>
          <a:xfrm>
            <a:off x="3539490" y="4377690"/>
            <a:ext cx="308610" cy="17145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sz="600" b="1" kern="0" dirty="0">
                <a:solidFill>
                  <a:prstClr val="black"/>
                </a:solidFill>
              </a:rPr>
              <a:t>FHEV</a:t>
            </a:r>
          </a:p>
        </p:txBody>
      </p:sp>
      <p:sp>
        <p:nvSpPr>
          <p:cNvPr id="26" name="Callout: Line 25">
            <a:extLst>
              <a:ext uri="{FF2B5EF4-FFF2-40B4-BE49-F238E27FC236}">
                <a16:creationId xmlns:a16="http://schemas.microsoft.com/office/drawing/2014/main" id="{D771E36C-C67E-2FA8-3ADE-236D8BFF5539}"/>
              </a:ext>
            </a:extLst>
          </p:cNvPr>
          <p:cNvSpPr/>
          <p:nvPr/>
        </p:nvSpPr>
        <p:spPr>
          <a:xfrm>
            <a:off x="5325472" y="4625009"/>
            <a:ext cx="1120883" cy="287949"/>
          </a:xfrm>
          <a:prstGeom prst="borderCallout1">
            <a:avLst>
              <a:gd name="adj1" fmla="val 18750"/>
              <a:gd name="adj2" fmla="val -8333"/>
              <a:gd name="adj3" fmla="val -30984"/>
              <a:gd name="adj4" fmla="val -132514"/>
            </a:avLst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Add new column ‘SUB_MODEL’ in TAG receive e.g. 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FHEV</a:t>
            </a: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2DDB1F2C-19DE-489C-97B5-0FE8B3A32E0E}"/>
              </a:ext>
            </a:extLst>
          </p:cNvPr>
          <p:cNvSpPr/>
          <p:nvPr/>
        </p:nvSpPr>
        <p:spPr>
          <a:xfrm>
            <a:off x="6165030" y="4480801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107937-F89B-6602-7A36-FF3FEF5DBF23}"/>
              </a:ext>
            </a:extLst>
          </p:cNvPr>
          <p:cNvSpPr/>
          <p:nvPr/>
        </p:nvSpPr>
        <p:spPr>
          <a:xfrm>
            <a:off x="3848100" y="6750050"/>
            <a:ext cx="308610" cy="12491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th-TH" sz="600" b="1" kern="0" dirty="0">
                <a:solidFill>
                  <a:prstClr val="black"/>
                </a:solidFill>
              </a:rPr>
              <a:t> </a:t>
            </a:r>
            <a:endParaRPr kumimoji="1" lang="en-US" sz="600" b="1" kern="0" dirty="0">
              <a:solidFill>
                <a:prstClr val="black"/>
              </a:solidFill>
            </a:endParaRPr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B82A7F6B-3C12-6829-3491-EDD07261A618}"/>
              </a:ext>
            </a:extLst>
          </p:cNvPr>
          <p:cNvSpPr/>
          <p:nvPr/>
        </p:nvSpPr>
        <p:spPr>
          <a:xfrm>
            <a:off x="5448553" y="6812508"/>
            <a:ext cx="1094489" cy="497840"/>
          </a:xfrm>
          <a:prstGeom prst="borderCallout1">
            <a:avLst>
              <a:gd name="adj1" fmla="val 18750"/>
              <a:gd name="adj2" fmla="val -8333"/>
              <a:gd name="adj3" fmla="val 1924"/>
              <a:gd name="adj4" fmla="val -123115"/>
            </a:avLst>
          </a:prstGeom>
          <a:solidFill>
            <a:srgbClr val="F68686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600" kern="0" dirty="0">
                <a:solidFill>
                  <a:prstClr val="black"/>
                </a:solidFill>
              </a:rPr>
              <a:t>Where to get it from?</a:t>
            </a:r>
          </a:p>
          <a:p>
            <a:pPr defTabSz="914400"/>
            <a:r>
              <a:rPr kumimoji="1" lang="en-US" sz="600" kern="0" dirty="0">
                <a:solidFill>
                  <a:prstClr val="black"/>
                </a:solidFill>
              </a:rPr>
              <a:t>ANI will add the country to new tag receive file.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9BFC5C11-68A6-CBD5-3068-A5D8C176B261}"/>
              </a:ext>
            </a:extLst>
          </p:cNvPr>
          <p:cNvSpPr/>
          <p:nvPr/>
        </p:nvSpPr>
        <p:spPr>
          <a:xfrm>
            <a:off x="6350553" y="6733387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F2869F-CFCD-D1F0-44DC-0809724916A8}"/>
              </a:ext>
            </a:extLst>
          </p:cNvPr>
          <p:cNvSpPr/>
          <p:nvPr/>
        </p:nvSpPr>
        <p:spPr>
          <a:xfrm>
            <a:off x="2406937" y="2656817"/>
            <a:ext cx="308610" cy="12307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endParaRPr kumimoji="1" lang="en-US" sz="600" b="1" kern="0" dirty="0">
              <a:solidFill>
                <a:prstClr val="black"/>
              </a:solidFill>
            </a:endParaRP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5D142303-30D2-F111-1B76-AF2940B258B5}"/>
              </a:ext>
            </a:extLst>
          </p:cNvPr>
          <p:cNvSpPr/>
          <p:nvPr/>
        </p:nvSpPr>
        <p:spPr>
          <a:xfrm>
            <a:off x="2738577" y="2582667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85D91AA-47F7-8AE5-0DD2-A3ED7425A559}"/>
              </a:ext>
            </a:extLst>
          </p:cNvPr>
          <p:cNvSpPr/>
          <p:nvPr/>
        </p:nvSpPr>
        <p:spPr>
          <a:xfrm>
            <a:off x="5357310" y="3997164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3FE828-3CE6-A496-0E13-77235565CA1A}"/>
              </a:ext>
            </a:extLst>
          </p:cNvPr>
          <p:cNvSpPr/>
          <p:nvPr/>
        </p:nvSpPr>
        <p:spPr>
          <a:xfrm>
            <a:off x="3310625" y="5462221"/>
            <a:ext cx="198385" cy="17145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th-TH" sz="600" b="1" kern="0" dirty="0">
                <a:solidFill>
                  <a:prstClr val="black"/>
                </a:solidFill>
              </a:rPr>
              <a:t> </a:t>
            </a:r>
            <a:endParaRPr kumimoji="1" lang="en-US" sz="600" b="1" kern="0" dirty="0">
              <a:solidFill>
                <a:prstClr val="black"/>
              </a:solidFill>
            </a:endParaRPr>
          </a:p>
        </p:txBody>
      </p:sp>
      <p:sp>
        <p:nvSpPr>
          <p:cNvPr id="20" name="Callout: Line 19">
            <a:extLst>
              <a:ext uri="{FF2B5EF4-FFF2-40B4-BE49-F238E27FC236}">
                <a16:creationId xmlns:a16="http://schemas.microsoft.com/office/drawing/2014/main" id="{05F22D1E-67C0-1EAB-FB3B-41053E022994}"/>
              </a:ext>
            </a:extLst>
          </p:cNvPr>
          <p:cNvSpPr/>
          <p:nvPr/>
        </p:nvSpPr>
        <p:spPr>
          <a:xfrm>
            <a:off x="5299538" y="5057166"/>
            <a:ext cx="1094489" cy="497840"/>
          </a:xfrm>
          <a:prstGeom prst="borderCallout1">
            <a:avLst>
              <a:gd name="adj1" fmla="val 18750"/>
              <a:gd name="adj2" fmla="val -8333"/>
              <a:gd name="adj3" fmla="val 90189"/>
              <a:gd name="adj4" fmla="val -165584"/>
            </a:avLst>
          </a:prstGeom>
          <a:solidFill>
            <a:srgbClr val="F68686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t"/>
          <a:lstStyle/>
          <a:p>
            <a:pPr defTabSz="914400"/>
            <a:r>
              <a:rPr kumimoji="1" lang="en-US" sz="600" kern="0" dirty="0">
                <a:solidFill>
                  <a:prstClr val="black"/>
                </a:solidFill>
              </a:rPr>
              <a:t>Where to get the SERIAL NO from?</a:t>
            </a:r>
          </a:p>
          <a:p>
            <a:pPr defTabSz="914400"/>
            <a:r>
              <a:rPr kumimoji="1" lang="en-US" sz="600" kern="0" dirty="0">
                <a:solidFill>
                  <a:prstClr val="black"/>
                </a:solidFill>
              </a:rPr>
              <a:t>Manual count from packing data.</a:t>
            </a:r>
          </a:p>
        </p:txBody>
      </p:sp>
    </p:spTree>
    <p:extLst>
      <p:ext uri="{BB962C8B-B14F-4D97-AF65-F5344CB8AC3E}">
        <p14:creationId xmlns:p14="http://schemas.microsoft.com/office/powerpoint/2010/main" val="1324563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information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E77645-58F0-45B4-AEC8-B804EB5F2508}"/>
              </a:ext>
            </a:extLst>
          </p:cNvPr>
          <p:cNvSpPr txBox="1"/>
          <p:nvPr/>
        </p:nvSpPr>
        <p:spPr>
          <a:xfrm>
            <a:off x="404586" y="1175211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3. Packing check sheet (Input data)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8A39211-3708-F8BB-14B7-8E8532B26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51253" y="609442"/>
            <a:ext cx="4166652" cy="5903867"/>
          </a:xfrm>
          <a:prstGeom prst="rect">
            <a:avLst/>
          </a:prstGeom>
        </p:spPr>
      </p:pic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59810CAA-BF1A-3FE3-352C-8BA3217CE9D5}"/>
              </a:ext>
            </a:extLst>
          </p:cNvPr>
          <p:cNvSpPr/>
          <p:nvPr/>
        </p:nvSpPr>
        <p:spPr>
          <a:xfrm>
            <a:off x="3369101" y="3205139"/>
            <a:ext cx="2626085" cy="712471"/>
          </a:xfrm>
          <a:prstGeom prst="wedgeRectCallout">
            <a:avLst>
              <a:gd name="adj1" fmla="val -22753"/>
              <a:gd name="adj2" fmla="val -77642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dirty="0">
                <a:solidFill>
                  <a:srgbClr val="FF0000"/>
                </a:solidFill>
              </a:rPr>
              <a:t>Scan two barcodes.</a:t>
            </a:r>
          </a:p>
          <a:p>
            <a:r>
              <a:rPr kumimoji="1" lang="en-US" altLang="ja-JP" sz="800" dirty="0">
                <a:solidFill>
                  <a:srgbClr val="FF0000"/>
                </a:solidFill>
              </a:rPr>
              <a:t>The contents of the bar code are "PC No." and "Module code".</a:t>
            </a:r>
          </a:p>
          <a:p>
            <a:r>
              <a:rPr kumimoji="1" lang="en-US" altLang="ja-JP" sz="800" dirty="0">
                <a:solidFill>
                  <a:srgbClr val="FF0000"/>
                </a:solidFill>
              </a:rPr>
              <a:t>Scanning this code starts matching.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636B886E-0564-18A2-DD02-B6257DC9D3B8}"/>
              </a:ext>
            </a:extLst>
          </p:cNvPr>
          <p:cNvSpPr/>
          <p:nvPr/>
        </p:nvSpPr>
        <p:spPr>
          <a:xfrm>
            <a:off x="675687" y="1686520"/>
            <a:ext cx="1102359" cy="3662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B2ADED7-020C-E53E-53D3-D8F09144CEA6}"/>
              </a:ext>
            </a:extLst>
          </p:cNvPr>
          <p:cNvSpPr/>
          <p:nvPr/>
        </p:nvSpPr>
        <p:spPr>
          <a:xfrm>
            <a:off x="3931967" y="1705260"/>
            <a:ext cx="1432559" cy="3662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75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information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7CC20DF-9AB7-4DA3-BDFC-90CE3856E41C}"/>
              </a:ext>
            </a:extLst>
          </p:cNvPr>
          <p:cNvSpPr txBox="1"/>
          <p:nvPr/>
        </p:nvSpPr>
        <p:spPr>
          <a:xfrm>
            <a:off x="328341" y="982952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Case mark (Input data)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2F0766B-E865-37A3-F399-ADE1618A5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41" y="1244562"/>
            <a:ext cx="4412362" cy="6119390"/>
          </a:xfrm>
          <a:prstGeom prst="rect">
            <a:avLst/>
          </a:prstGeom>
        </p:spPr>
      </p:pic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338D0B00-FB3F-AD67-3247-6FFABA00365E}"/>
              </a:ext>
            </a:extLst>
          </p:cNvPr>
          <p:cNvSpPr/>
          <p:nvPr/>
        </p:nvSpPr>
        <p:spPr>
          <a:xfrm>
            <a:off x="3691635" y="3461803"/>
            <a:ext cx="2626085" cy="712471"/>
          </a:xfrm>
          <a:prstGeom prst="wedgeRectCallout">
            <a:avLst>
              <a:gd name="adj1" fmla="val -43935"/>
              <a:gd name="adj2" fmla="val -75503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dirty="0">
                <a:solidFill>
                  <a:srgbClr val="FF0000"/>
                </a:solidFill>
              </a:rPr>
              <a:t>Case marks will also be collated.</a:t>
            </a:r>
          </a:p>
          <a:p>
            <a:r>
              <a:rPr kumimoji="1" lang="en-US" altLang="ja-JP" sz="800" dirty="0">
                <a:solidFill>
                  <a:srgbClr val="FF0000"/>
                </a:solidFill>
              </a:rPr>
              <a:t>Currently, it is used as a confirmation of the log rather than collation.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6026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マニュアル用">
      <a:majorFont>
        <a:latin typeface="Arial"/>
        <a:ea typeface="メイリオ"/>
        <a:cs typeface=""/>
      </a:majorFont>
      <a:minorFont>
        <a:latin typeface="Arial"/>
        <a:ea typeface="メイリオ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175" cap="flat" cmpd="sng" algn="ctr">
          <a:solidFill>
            <a:sysClr val="windowText" lastClr="000000"/>
          </a:solidFill>
          <a:prstDash val="solid"/>
        </a:ln>
        <a:effectLst/>
      </a:spPr>
      <a:bodyPr rtlCol="0" anchor="ctr"/>
      <a:lstStyle>
        <a:defPPr algn="ctr" defTabSz="914400">
          <a:defRPr kumimoji="1" sz="600" kern="0" dirty="0">
            <a:solidFill>
              <a:prstClr val="black"/>
            </a:solidFill>
          </a:defRPr>
        </a:defPPr>
      </a:lstStyle>
    </a:spDef>
    <a:lnDef>
      <a:spPr>
        <a:ln>
          <a:solidFill>
            <a:schemeClr val="tx1"/>
          </a:solidFill>
          <a:prstDash val="solid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29042</TotalTime>
  <Words>8495</Words>
  <Application>Microsoft Office PowerPoint</Application>
  <PresentationFormat>A4 Paper (210x297 mm)</PresentationFormat>
  <Paragraphs>2102</Paragraphs>
  <Slides>60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70" baseType="lpstr">
      <vt:lpstr>Meiryo UI</vt:lpstr>
      <vt:lpstr>游ゴシック</vt:lpstr>
      <vt:lpstr>Arial</vt:lpstr>
      <vt:lpstr>Arial Black</vt:lpstr>
      <vt:lpstr>Calibri</vt:lpstr>
      <vt:lpstr>Consolas</vt:lpstr>
      <vt:lpstr>Josefin Sans</vt:lpstr>
      <vt:lpstr>Office テーマ</vt:lpstr>
      <vt:lpstr>Worksheet</vt:lpstr>
      <vt:lpstr>Macro-Enabled 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Nozaki Ryo</dc:creator>
  <cp:lastModifiedBy>Kittisak Isarapongpon</cp:lastModifiedBy>
  <cp:revision>292</cp:revision>
  <cp:lastPrinted>2023-11-22T03:23:43Z</cp:lastPrinted>
  <dcterms:created xsi:type="dcterms:W3CDTF">2021-03-06T04:05:57Z</dcterms:created>
  <dcterms:modified xsi:type="dcterms:W3CDTF">2023-12-22T05:09:25Z</dcterms:modified>
</cp:coreProperties>
</file>