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363" r:id="rId2"/>
    <p:sldId id="362" r:id="rId3"/>
    <p:sldId id="365" r:id="rId4"/>
    <p:sldId id="366" r:id="rId5"/>
    <p:sldId id="367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zaki ryo" initials="nr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3F69D"/>
    <a:srgbClr val="EFEFEF"/>
    <a:srgbClr val="77FFEF"/>
    <a:srgbClr val="FFCCCC"/>
    <a:srgbClr val="E7F1FA"/>
    <a:srgbClr val="FFFFCC"/>
    <a:srgbClr val="0000FF"/>
    <a:srgbClr val="33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547" y="77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9" tIns="46365" rIns="92729" bIns="463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2729" tIns="46365" rIns="92729" bIns="463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0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4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5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1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641D0D-EBF4-455C-A33F-0D47DAEBBAB6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7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2023/7/8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Line notification function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1.1 Notify Line Notify when the patrol light is red.</a:t>
            </a:r>
          </a:p>
          <a:p>
            <a:r>
              <a:rPr kumimoji="1" lang="en-US" altLang="ja-JP" sz="2000" dirty="0"/>
              <a:t>1.2 Notify Group A if red, Group B if blue. Separate accounts.</a:t>
            </a:r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2.1 Sending jpeg data at the same time as the error message</a:t>
            </a:r>
          </a:p>
          <a:p>
            <a:r>
              <a:rPr kumimoji="1" lang="en-US" altLang="ja-JP" sz="2000" dirty="0"/>
              <a:t>2.2 Sending jpeg data with the "Camera No" and "pic" commands</a:t>
            </a:r>
          </a:p>
          <a:p>
            <a:r>
              <a:rPr kumimoji="1" lang="en-US" altLang="ja-JP" sz="2000" dirty="0"/>
              <a:t>2.3 Capture camera data and send jpeg data from CA01 with ``Camera No'' and ``pic'' commands</a:t>
            </a:r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3</a:t>
            </a:r>
            <a:r>
              <a:rPr kumimoji="1" lang="ja-JP" altLang="en-US" sz="2000" dirty="0"/>
              <a:t>　</a:t>
            </a:r>
            <a:r>
              <a:rPr kumimoji="1" lang="en-US" altLang="ja-JP" sz="2000" dirty="0"/>
              <a:t>Distinguish the person in charge from the sender.</a:t>
            </a:r>
          </a:p>
          <a:p>
            <a:r>
              <a:rPr kumimoji="1" lang="en-US" altLang="ja-JP" sz="2000" dirty="0"/>
              <a:t>4</a:t>
            </a:r>
            <a:r>
              <a:rPr kumimoji="1" lang="ja-JP" altLang="en-US" sz="2000" dirty="0"/>
              <a:t>　</a:t>
            </a:r>
            <a:r>
              <a:rPr kumimoji="1" lang="en-US" altLang="ja-JP" sz="2000" dirty="0"/>
              <a:t>Send videos. Same as item 2.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0623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Line notification function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Notify the machine equipment side to Line.</a:t>
            </a:r>
            <a:endParaRPr kumimoji="1" lang="ja-JP" altLang="en-US" sz="105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E767B2-0FAF-D012-699F-8A93E7E63C53}"/>
              </a:ext>
            </a:extLst>
          </p:cNvPr>
          <p:cNvSpPr/>
          <p:nvPr/>
        </p:nvSpPr>
        <p:spPr>
          <a:xfrm>
            <a:off x="4315615" y="1921791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4D10FE-E008-CEAF-E40B-4CBBB9160A00}"/>
              </a:ext>
            </a:extLst>
          </p:cNvPr>
          <p:cNvSpPr/>
          <p:nvPr/>
        </p:nvSpPr>
        <p:spPr>
          <a:xfrm>
            <a:off x="8337662" y="1921791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05581B-6276-A7B0-1E5B-6A51BD5E43E0}"/>
              </a:ext>
            </a:extLst>
          </p:cNvPr>
          <p:cNvSpPr/>
          <p:nvPr/>
        </p:nvSpPr>
        <p:spPr>
          <a:xfrm>
            <a:off x="293568" y="1921791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898485-FB99-2829-2393-93285ABBBBDD}"/>
              </a:ext>
            </a:extLst>
          </p:cNvPr>
          <p:cNvSpPr/>
          <p:nvPr/>
        </p:nvSpPr>
        <p:spPr>
          <a:xfrm>
            <a:off x="4315615" y="4225658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5D6467-E2AF-88C0-A1B6-637B3DECD052}"/>
              </a:ext>
            </a:extLst>
          </p:cNvPr>
          <p:cNvSpPr/>
          <p:nvPr/>
        </p:nvSpPr>
        <p:spPr>
          <a:xfrm>
            <a:off x="8337662" y="4225658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D1E879-0904-0D67-F8FC-8AA497E991DA}"/>
              </a:ext>
            </a:extLst>
          </p:cNvPr>
          <p:cNvSpPr/>
          <p:nvPr/>
        </p:nvSpPr>
        <p:spPr>
          <a:xfrm>
            <a:off x="293568" y="4225658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8C4093FC-7EE4-678D-BDBA-6FF6F4F27D5C}"/>
              </a:ext>
            </a:extLst>
          </p:cNvPr>
          <p:cNvSpPr/>
          <p:nvPr/>
        </p:nvSpPr>
        <p:spPr>
          <a:xfrm>
            <a:off x="134710" y="177842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75916C47-298E-1030-AB2A-E21750F69DDC}"/>
              </a:ext>
            </a:extLst>
          </p:cNvPr>
          <p:cNvSpPr/>
          <p:nvPr/>
        </p:nvSpPr>
        <p:spPr>
          <a:xfrm>
            <a:off x="4156757" y="177842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2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985EF145-507B-8E81-FF17-343D47D2F3C9}"/>
              </a:ext>
            </a:extLst>
          </p:cNvPr>
          <p:cNvSpPr/>
          <p:nvPr/>
        </p:nvSpPr>
        <p:spPr>
          <a:xfrm>
            <a:off x="8174378" y="177842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3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1E28E590-E318-D3B4-FE86-28E3138AB6C3}"/>
              </a:ext>
            </a:extLst>
          </p:cNvPr>
          <p:cNvSpPr/>
          <p:nvPr/>
        </p:nvSpPr>
        <p:spPr>
          <a:xfrm>
            <a:off x="8174377" y="4066800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4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69941EC9-D6FE-AE7E-5FA6-415022E37EF6}"/>
              </a:ext>
            </a:extLst>
          </p:cNvPr>
          <p:cNvSpPr/>
          <p:nvPr/>
        </p:nvSpPr>
        <p:spPr>
          <a:xfrm>
            <a:off x="134710" y="406679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6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6224B5D9-7E09-9908-BA49-6D88E94CE443}"/>
              </a:ext>
            </a:extLst>
          </p:cNvPr>
          <p:cNvSpPr/>
          <p:nvPr/>
        </p:nvSpPr>
        <p:spPr>
          <a:xfrm rot="5400000">
            <a:off x="3867577" y="2793571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96C4464F-AEE6-459D-ED1A-92DD8CA4BAAD}"/>
              </a:ext>
            </a:extLst>
          </p:cNvPr>
          <p:cNvSpPr/>
          <p:nvPr/>
        </p:nvSpPr>
        <p:spPr>
          <a:xfrm rot="5400000">
            <a:off x="7889625" y="2793572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CC007521-4BB5-0F30-61EC-E709CBC4AE0B}"/>
              </a:ext>
            </a:extLst>
          </p:cNvPr>
          <p:cNvSpPr/>
          <p:nvPr/>
        </p:nvSpPr>
        <p:spPr>
          <a:xfrm rot="10800000">
            <a:off x="9900647" y="3952314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7556BE2E-5A3A-A2D9-3B0A-0F0DE5E4A664}"/>
              </a:ext>
            </a:extLst>
          </p:cNvPr>
          <p:cNvSpPr/>
          <p:nvPr/>
        </p:nvSpPr>
        <p:spPr>
          <a:xfrm rot="16200000">
            <a:off x="7845314" y="5097437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E7925431-DD73-6C0C-7032-3833F417DFB9}"/>
              </a:ext>
            </a:extLst>
          </p:cNvPr>
          <p:cNvSpPr/>
          <p:nvPr/>
        </p:nvSpPr>
        <p:spPr>
          <a:xfrm rot="16200000">
            <a:off x="3823267" y="5097437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5249E1B6-6DEB-56D9-2701-D508832A7F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24" r="75553" b="6230"/>
          <a:stretch/>
        </p:blipFill>
        <p:spPr>
          <a:xfrm>
            <a:off x="434467" y="2524991"/>
            <a:ext cx="1180758" cy="115729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1151A71-C282-DB26-3592-34A341CEF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370" y="2455545"/>
            <a:ext cx="102855" cy="346643"/>
          </a:xfrm>
          <a:prstGeom prst="rect">
            <a:avLst/>
          </a:prstGeom>
        </p:spPr>
      </p:pic>
      <p:sp>
        <p:nvSpPr>
          <p:cNvPr id="24" name="楕円 23">
            <a:extLst>
              <a:ext uri="{FF2B5EF4-FFF2-40B4-BE49-F238E27FC236}">
                <a16:creationId xmlns:a16="http://schemas.microsoft.com/office/drawing/2014/main" id="{F1D395C4-6FCD-08F6-B155-3E793DC2533F}"/>
              </a:ext>
            </a:extLst>
          </p:cNvPr>
          <p:cNvSpPr/>
          <p:nvPr/>
        </p:nvSpPr>
        <p:spPr>
          <a:xfrm>
            <a:off x="1624388" y="2468204"/>
            <a:ext cx="624280" cy="113573"/>
          </a:xfrm>
          <a:prstGeom prst="ellipse">
            <a:avLst/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90C35DA7-0253-BC6F-E3FF-62A38A4B71D3}"/>
              </a:ext>
            </a:extLst>
          </p:cNvPr>
          <p:cNvSpPr/>
          <p:nvPr/>
        </p:nvSpPr>
        <p:spPr>
          <a:xfrm>
            <a:off x="1991533" y="2659271"/>
            <a:ext cx="1780126" cy="889842"/>
          </a:xfrm>
          <a:prstGeom prst="wedgeRectCallout">
            <a:avLst>
              <a:gd name="adj1" fmla="val -67210"/>
              <a:gd name="adj2" fmla="val 13380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>
                <a:solidFill>
                  <a:srgbClr val="FF0000"/>
                </a:solidFill>
              </a:rPr>
              <a:t>Equipment error occurred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Line: MC20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Machine number: OP10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Error information: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 Motor overheat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pic>
        <p:nvPicPr>
          <p:cNvPr id="26" name="グラフィックス 25" descr="建設作業員">
            <a:extLst>
              <a:ext uri="{FF2B5EF4-FFF2-40B4-BE49-F238E27FC236}">
                <a16:creationId xmlns:a16="http://schemas.microsoft.com/office/drawing/2014/main" id="{72C3F4BF-FCBC-93BE-0D66-E03A2CF35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98167" y="3303259"/>
            <a:ext cx="514245" cy="514245"/>
          </a:xfrm>
          <a:prstGeom prst="rect">
            <a:avLst/>
          </a:prstGeom>
        </p:spPr>
      </p:pic>
      <p:pic>
        <p:nvPicPr>
          <p:cNvPr id="27" name="グラフィックス 26" descr="建設作業員">
            <a:extLst>
              <a:ext uri="{FF2B5EF4-FFF2-40B4-BE49-F238E27FC236}">
                <a16:creationId xmlns:a16="http://schemas.microsoft.com/office/drawing/2014/main" id="{EC58CD81-D761-5281-5DFE-9ECD5D07A5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70008" y="3303259"/>
            <a:ext cx="514245" cy="514245"/>
          </a:xfrm>
          <a:prstGeom prst="rect">
            <a:avLst/>
          </a:prstGeom>
        </p:spPr>
      </p:pic>
      <p:pic>
        <p:nvPicPr>
          <p:cNvPr id="28" name="グラフィックス 27" descr="建設作業員">
            <a:extLst>
              <a:ext uri="{FF2B5EF4-FFF2-40B4-BE49-F238E27FC236}">
                <a16:creationId xmlns:a16="http://schemas.microsoft.com/office/drawing/2014/main" id="{719AB0FB-46FD-5620-0240-B24FF54A91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97473" y="3303259"/>
            <a:ext cx="514245" cy="514245"/>
          </a:xfrm>
          <a:prstGeom prst="rect">
            <a:avLst/>
          </a:prstGeom>
        </p:spPr>
      </p:pic>
      <p:pic>
        <p:nvPicPr>
          <p:cNvPr id="35" name="グラフィックス 34" descr="建設作業員">
            <a:extLst>
              <a:ext uri="{FF2B5EF4-FFF2-40B4-BE49-F238E27FC236}">
                <a16:creationId xmlns:a16="http://schemas.microsoft.com/office/drawing/2014/main" id="{0A0C6121-C5C3-9110-57CC-D4D816DA05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9861" y="3303259"/>
            <a:ext cx="514245" cy="51424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390DC84-40CA-7614-089C-900EFF71EE9B}"/>
              </a:ext>
            </a:extLst>
          </p:cNvPr>
          <p:cNvSpPr/>
          <p:nvPr/>
        </p:nvSpPr>
        <p:spPr>
          <a:xfrm>
            <a:off x="4533254" y="3294467"/>
            <a:ext cx="3192648" cy="514245"/>
          </a:xfrm>
          <a:prstGeom prst="rect">
            <a:avLst/>
          </a:prstGeom>
          <a:noFill/>
          <a:ln w="12700">
            <a:solidFill>
              <a:schemeClr val="accent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01E4ADD3-A140-B0D2-BFC1-F95F7E971743}"/>
              </a:ext>
            </a:extLst>
          </p:cNvPr>
          <p:cNvSpPr/>
          <p:nvPr/>
        </p:nvSpPr>
        <p:spPr>
          <a:xfrm>
            <a:off x="4677523" y="3392731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38" name="グラフィックス 37" descr="建設作業員">
            <a:extLst>
              <a:ext uri="{FF2B5EF4-FFF2-40B4-BE49-F238E27FC236}">
                <a16:creationId xmlns:a16="http://schemas.microsoft.com/office/drawing/2014/main" id="{9F702AAC-2184-7E75-4B7E-F198ADE08E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98167" y="2754663"/>
            <a:ext cx="514245" cy="514245"/>
          </a:xfrm>
          <a:prstGeom prst="rect">
            <a:avLst/>
          </a:prstGeom>
        </p:spPr>
      </p:pic>
      <p:pic>
        <p:nvPicPr>
          <p:cNvPr id="39" name="グラフィックス 38" descr="建設作業員">
            <a:extLst>
              <a:ext uri="{FF2B5EF4-FFF2-40B4-BE49-F238E27FC236}">
                <a16:creationId xmlns:a16="http://schemas.microsoft.com/office/drawing/2014/main" id="{DEE73D56-27CF-C1E9-62AF-D89AB973D8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70008" y="2754663"/>
            <a:ext cx="514245" cy="514245"/>
          </a:xfrm>
          <a:prstGeom prst="rect">
            <a:avLst/>
          </a:prstGeom>
        </p:spPr>
      </p:pic>
      <p:pic>
        <p:nvPicPr>
          <p:cNvPr id="40" name="グラフィックス 39" descr="建設作業員">
            <a:extLst>
              <a:ext uri="{FF2B5EF4-FFF2-40B4-BE49-F238E27FC236}">
                <a16:creationId xmlns:a16="http://schemas.microsoft.com/office/drawing/2014/main" id="{2DD110CF-7947-8787-FD42-10E17E9F51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97473" y="2754663"/>
            <a:ext cx="514245" cy="514245"/>
          </a:xfrm>
          <a:prstGeom prst="rect">
            <a:avLst/>
          </a:prstGeom>
        </p:spPr>
      </p:pic>
      <p:pic>
        <p:nvPicPr>
          <p:cNvPr id="41" name="グラフィックス 40" descr="建設作業員">
            <a:extLst>
              <a:ext uri="{FF2B5EF4-FFF2-40B4-BE49-F238E27FC236}">
                <a16:creationId xmlns:a16="http://schemas.microsoft.com/office/drawing/2014/main" id="{071007E8-59B4-6D74-6F7A-83962C5F6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9861" y="2754663"/>
            <a:ext cx="514245" cy="514245"/>
          </a:xfrm>
          <a:prstGeom prst="rect">
            <a:avLst/>
          </a:prstGeom>
        </p:spPr>
      </p:pic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A8B38EA-C144-EB42-21EF-4C2BE734B76B}"/>
              </a:ext>
            </a:extLst>
          </p:cNvPr>
          <p:cNvSpPr/>
          <p:nvPr/>
        </p:nvSpPr>
        <p:spPr>
          <a:xfrm>
            <a:off x="4533254" y="2745871"/>
            <a:ext cx="3192648" cy="514245"/>
          </a:xfrm>
          <a:prstGeom prst="rect">
            <a:avLst/>
          </a:pr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F381CE00-059B-7420-5B07-A44ABFA4C60C}"/>
              </a:ext>
            </a:extLst>
          </p:cNvPr>
          <p:cNvSpPr/>
          <p:nvPr/>
        </p:nvSpPr>
        <p:spPr>
          <a:xfrm>
            <a:off x="4677523" y="2844135"/>
            <a:ext cx="317715" cy="317715"/>
          </a:xfrm>
          <a:prstGeom prst="ellipse">
            <a:avLst/>
          </a:prstGeom>
          <a:solidFill>
            <a:srgbClr val="FF0000"/>
          </a:solidFill>
          <a:ln w="31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B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44" name="グラフィックス 43" descr="建設作業員">
            <a:extLst>
              <a:ext uri="{FF2B5EF4-FFF2-40B4-BE49-F238E27FC236}">
                <a16:creationId xmlns:a16="http://schemas.microsoft.com/office/drawing/2014/main" id="{B296C63A-2581-B46C-7BBA-5C3A3FA20E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98167" y="2203922"/>
            <a:ext cx="514245" cy="514245"/>
          </a:xfrm>
          <a:prstGeom prst="rect">
            <a:avLst/>
          </a:prstGeom>
        </p:spPr>
      </p:pic>
      <p:pic>
        <p:nvPicPr>
          <p:cNvPr id="45" name="グラフィックス 44" descr="建設作業員">
            <a:extLst>
              <a:ext uri="{FF2B5EF4-FFF2-40B4-BE49-F238E27FC236}">
                <a16:creationId xmlns:a16="http://schemas.microsoft.com/office/drawing/2014/main" id="{64FF5FD3-21DD-E094-1A2B-D88B5BDDC9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70008" y="2203922"/>
            <a:ext cx="514245" cy="514245"/>
          </a:xfrm>
          <a:prstGeom prst="rect">
            <a:avLst/>
          </a:prstGeom>
        </p:spPr>
      </p:pic>
      <p:pic>
        <p:nvPicPr>
          <p:cNvPr id="46" name="グラフィックス 45" descr="建設作業員">
            <a:extLst>
              <a:ext uri="{FF2B5EF4-FFF2-40B4-BE49-F238E27FC236}">
                <a16:creationId xmlns:a16="http://schemas.microsoft.com/office/drawing/2014/main" id="{7CEFC9B3-0DD4-62C6-59BC-A658AA134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97473" y="2203922"/>
            <a:ext cx="514245" cy="514245"/>
          </a:xfrm>
          <a:prstGeom prst="rect">
            <a:avLst/>
          </a:prstGeom>
        </p:spPr>
      </p:pic>
      <p:pic>
        <p:nvPicPr>
          <p:cNvPr id="47" name="グラフィックス 46" descr="建設作業員">
            <a:extLst>
              <a:ext uri="{FF2B5EF4-FFF2-40B4-BE49-F238E27FC236}">
                <a16:creationId xmlns:a16="http://schemas.microsoft.com/office/drawing/2014/main" id="{B40972CC-693A-0F36-783F-B2388E1205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9861" y="2203922"/>
            <a:ext cx="514245" cy="514245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03C5BD55-EDEE-D902-B526-4A30588845D4}"/>
              </a:ext>
            </a:extLst>
          </p:cNvPr>
          <p:cNvSpPr/>
          <p:nvPr/>
        </p:nvSpPr>
        <p:spPr>
          <a:xfrm>
            <a:off x="4533254" y="2195130"/>
            <a:ext cx="3192648" cy="514245"/>
          </a:xfrm>
          <a:prstGeom prst="rect">
            <a:avLst/>
          </a:prstGeom>
          <a:noFill/>
          <a:ln w="12700">
            <a:solidFill>
              <a:schemeClr val="accent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75D93343-1086-37CF-0391-7A151267964C}"/>
              </a:ext>
            </a:extLst>
          </p:cNvPr>
          <p:cNvSpPr/>
          <p:nvPr/>
        </p:nvSpPr>
        <p:spPr>
          <a:xfrm>
            <a:off x="4677523" y="2293394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716D51D-390B-D557-C2AC-6731B067215B}"/>
              </a:ext>
            </a:extLst>
          </p:cNvPr>
          <p:cNvSpPr txBox="1"/>
          <p:nvPr/>
        </p:nvSpPr>
        <p:spPr>
          <a:xfrm>
            <a:off x="4474471" y="1943218"/>
            <a:ext cx="28857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/>
              <a:t>Calling the group in charge Example: Group B</a:t>
            </a:r>
            <a:endParaRPr kumimoji="1" lang="ja-JP" altLang="en-US" sz="1050" dirty="0"/>
          </a:p>
        </p:txBody>
      </p:sp>
      <p:pic>
        <p:nvPicPr>
          <p:cNvPr id="51" name="グラフィックス 50" descr="建設作業員">
            <a:extLst>
              <a:ext uri="{FF2B5EF4-FFF2-40B4-BE49-F238E27FC236}">
                <a16:creationId xmlns:a16="http://schemas.microsoft.com/office/drawing/2014/main" id="{B9A09D2E-3273-57D1-C6EA-B046BF704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3367" y="3170940"/>
            <a:ext cx="514245" cy="514245"/>
          </a:xfrm>
          <a:prstGeom prst="rect">
            <a:avLst/>
          </a:prstGeom>
        </p:spPr>
      </p:pic>
      <p:pic>
        <p:nvPicPr>
          <p:cNvPr id="52" name="グラフィックス 51" descr="建設作業員">
            <a:extLst>
              <a:ext uri="{FF2B5EF4-FFF2-40B4-BE49-F238E27FC236}">
                <a16:creationId xmlns:a16="http://schemas.microsoft.com/office/drawing/2014/main" id="{4E61D3E1-F265-BC55-462B-350474C4D5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45208" y="3170940"/>
            <a:ext cx="514245" cy="514245"/>
          </a:xfrm>
          <a:prstGeom prst="rect">
            <a:avLst/>
          </a:prstGeom>
        </p:spPr>
      </p:pic>
      <p:pic>
        <p:nvPicPr>
          <p:cNvPr id="53" name="グラフィックス 52" descr="建設作業員">
            <a:extLst>
              <a:ext uri="{FF2B5EF4-FFF2-40B4-BE49-F238E27FC236}">
                <a16:creationId xmlns:a16="http://schemas.microsoft.com/office/drawing/2014/main" id="{7503AB00-33B0-4DCC-C258-221141C074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2673" y="3170940"/>
            <a:ext cx="514245" cy="514245"/>
          </a:xfrm>
          <a:prstGeom prst="rect">
            <a:avLst/>
          </a:prstGeom>
        </p:spPr>
      </p:pic>
      <p:pic>
        <p:nvPicPr>
          <p:cNvPr id="54" name="グラフィックス 53" descr="建設作業員">
            <a:extLst>
              <a:ext uri="{FF2B5EF4-FFF2-40B4-BE49-F238E27FC236}">
                <a16:creationId xmlns:a16="http://schemas.microsoft.com/office/drawing/2014/main" id="{48F5384F-0E40-5569-BCEE-E5F4A1BD04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75061" y="3170940"/>
            <a:ext cx="514245" cy="514245"/>
          </a:xfrm>
          <a:prstGeom prst="rect">
            <a:avLst/>
          </a:prstGeom>
        </p:spPr>
      </p:pic>
      <p:sp>
        <p:nvSpPr>
          <p:cNvPr id="55" name="吹き出し: 四角形 54">
            <a:extLst>
              <a:ext uri="{FF2B5EF4-FFF2-40B4-BE49-F238E27FC236}">
                <a16:creationId xmlns:a16="http://schemas.microsoft.com/office/drawing/2014/main" id="{D975F193-4373-A4AF-CF23-7596DB88B6C6}"/>
              </a:ext>
            </a:extLst>
          </p:cNvPr>
          <p:cNvSpPr/>
          <p:nvPr/>
        </p:nvSpPr>
        <p:spPr>
          <a:xfrm>
            <a:off x="9031500" y="2685725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6" name="吹き出し: 四角形 55">
            <a:extLst>
              <a:ext uri="{FF2B5EF4-FFF2-40B4-BE49-F238E27FC236}">
                <a16:creationId xmlns:a16="http://schemas.microsoft.com/office/drawing/2014/main" id="{B215396E-306C-BDF4-FC78-C294F41584D6}"/>
              </a:ext>
            </a:extLst>
          </p:cNvPr>
          <p:cNvSpPr/>
          <p:nvPr/>
        </p:nvSpPr>
        <p:spPr>
          <a:xfrm>
            <a:off x="9710916" y="2684598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7" name="吹き出し: 四角形 56">
            <a:extLst>
              <a:ext uri="{FF2B5EF4-FFF2-40B4-BE49-F238E27FC236}">
                <a16:creationId xmlns:a16="http://schemas.microsoft.com/office/drawing/2014/main" id="{48129851-4DED-EEB8-DA0A-3AE9397F4D4D}"/>
              </a:ext>
            </a:extLst>
          </p:cNvPr>
          <p:cNvSpPr/>
          <p:nvPr/>
        </p:nvSpPr>
        <p:spPr>
          <a:xfrm>
            <a:off x="10480041" y="2679793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solidFill>
            <a:srgbClr val="FFFF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rgbClr val="FF0000"/>
                </a:solidFill>
              </a:rPr>
              <a:t>YES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58" name="吹き出し: 四角形 57">
            <a:extLst>
              <a:ext uri="{FF2B5EF4-FFF2-40B4-BE49-F238E27FC236}">
                <a16:creationId xmlns:a16="http://schemas.microsoft.com/office/drawing/2014/main" id="{8DC63293-5128-C92E-27E2-BFB4DB101680}"/>
              </a:ext>
            </a:extLst>
          </p:cNvPr>
          <p:cNvSpPr/>
          <p:nvPr/>
        </p:nvSpPr>
        <p:spPr>
          <a:xfrm>
            <a:off x="11159457" y="2687661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96FA2B0-85C0-81DB-35C1-EB7F882599E3}"/>
              </a:ext>
            </a:extLst>
          </p:cNvPr>
          <p:cNvSpPr txBox="1"/>
          <p:nvPr/>
        </p:nvSpPr>
        <p:spPr>
          <a:xfrm>
            <a:off x="8602532" y="1934302"/>
            <a:ext cx="32959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The person who received the Line replies that it can respond.</a:t>
            </a:r>
            <a:endParaRPr kumimoji="1" lang="ja-JP" altLang="en-US" sz="1050" dirty="0"/>
          </a:p>
        </p:txBody>
      </p:sp>
      <p:pic>
        <p:nvPicPr>
          <p:cNvPr id="66" name="図 65">
            <a:extLst>
              <a:ext uri="{FF2B5EF4-FFF2-40B4-BE49-F238E27FC236}">
                <a16:creationId xmlns:a16="http://schemas.microsoft.com/office/drawing/2014/main" id="{53CB2CFE-EF9E-79A1-F460-D8E9A14248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24" r="75553" b="6230"/>
          <a:stretch/>
        </p:blipFill>
        <p:spPr>
          <a:xfrm>
            <a:off x="9923310" y="4878108"/>
            <a:ext cx="1180758" cy="1157290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11C2129F-F86A-0C56-84B4-B19D5519EB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213" y="4808662"/>
            <a:ext cx="102855" cy="346643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95956219-0C68-CF51-C7DB-808833879AA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2000" b="94400" l="18129" r="94152">
                        <a14:foregroundMark x1="35673" y1="12000" x2="35673" y2="12000"/>
                        <a14:foregroundMark x1="35673" y1="20000" x2="35673" y2="20000"/>
                        <a14:foregroundMark x1="19883" y1="31467" x2="19883" y2="31467"/>
                        <a14:foregroundMark x1="51462" y1="94400" x2="51462" y2="94400"/>
                        <a14:foregroundMark x1="30994" y1="87733" x2="30994" y2="87733"/>
                        <a14:foregroundMark x1="90058" y1="28000" x2="90058" y2="28000"/>
                        <a14:foregroundMark x1="94152" y1="24000" x2="94152" y2="24000"/>
                      </a14:backgroundRemoval>
                    </a14:imgEffect>
                  </a14:imgLayer>
                </a14:imgProps>
              </a:ext>
            </a:extLst>
          </a:blip>
          <a:srcRect l="14406" t="4577"/>
          <a:stretch/>
        </p:blipFill>
        <p:spPr>
          <a:xfrm flipH="1">
            <a:off x="11212483" y="5069964"/>
            <a:ext cx="370729" cy="1045342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37F15A8-34CB-B61C-4A4D-36A0FC125DE1}"/>
              </a:ext>
            </a:extLst>
          </p:cNvPr>
          <p:cNvSpPr txBox="1"/>
          <p:nvPr/>
        </p:nvSpPr>
        <p:spPr>
          <a:xfrm>
            <a:off x="9640202" y="4219938"/>
            <a:ext cx="22883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Workers who answered YES head to the site.  Corresponding start.</a:t>
            </a:r>
            <a:endParaRPr kumimoji="1" lang="ja-JP" altLang="en-US" sz="1050" dirty="0"/>
          </a:p>
        </p:txBody>
      </p:sp>
      <p:pic>
        <p:nvPicPr>
          <p:cNvPr id="86" name="図 85">
            <a:extLst>
              <a:ext uri="{FF2B5EF4-FFF2-40B4-BE49-F238E27FC236}">
                <a16:creationId xmlns:a16="http://schemas.microsoft.com/office/drawing/2014/main" id="{FE6E2223-E4CB-5485-6488-CF998F7849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24" r="75553" b="6230"/>
          <a:stretch/>
        </p:blipFill>
        <p:spPr>
          <a:xfrm>
            <a:off x="5891625" y="4853147"/>
            <a:ext cx="1180758" cy="1157290"/>
          </a:xfrm>
          <a:prstGeom prst="rect">
            <a:avLst/>
          </a:prstGeom>
        </p:spPr>
      </p:pic>
      <p:pic>
        <p:nvPicPr>
          <p:cNvPr id="87" name="図 86">
            <a:extLst>
              <a:ext uri="{FF2B5EF4-FFF2-40B4-BE49-F238E27FC236}">
                <a16:creationId xmlns:a16="http://schemas.microsoft.com/office/drawing/2014/main" id="{0765B01A-2B9F-6216-24AA-76FBB9DD3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9528" y="4783701"/>
            <a:ext cx="102855" cy="346643"/>
          </a:xfrm>
          <a:prstGeom prst="rect">
            <a:avLst/>
          </a:prstGeom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22471DFF-D51F-5208-1F2E-CA2ECCE10A1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2000" b="94400" l="18129" r="94152">
                        <a14:foregroundMark x1="35673" y1="12000" x2="35673" y2="12000"/>
                        <a14:foregroundMark x1="35673" y1="20000" x2="35673" y2="20000"/>
                        <a14:foregroundMark x1="19883" y1="31467" x2="19883" y2="31467"/>
                        <a14:foregroundMark x1="51462" y1="94400" x2="51462" y2="94400"/>
                        <a14:foregroundMark x1="30994" y1="87733" x2="30994" y2="87733"/>
                        <a14:foregroundMark x1="90058" y1="28000" x2="90058" y2="28000"/>
                        <a14:foregroundMark x1="94152" y1="24000" x2="94152" y2="24000"/>
                      </a14:backgroundRemoval>
                    </a14:imgEffect>
                  </a14:imgLayer>
                </a14:imgProps>
              </a:ext>
            </a:extLst>
          </a:blip>
          <a:srcRect l="14406" t="4577"/>
          <a:stretch/>
        </p:blipFill>
        <p:spPr>
          <a:xfrm flipH="1">
            <a:off x="7180798" y="5045003"/>
            <a:ext cx="370729" cy="1045342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5D36779A-C1EB-A817-3BE6-CCB4C2E64243}"/>
              </a:ext>
            </a:extLst>
          </p:cNvPr>
          <p:cNvSpPr txBox="1"/>
          <p:nvPr/>
        </p:nvSpPr>
        <p:spPr>
          <a:xfrm>
            <a:off x="5608517" y="4286417"/>
            <a:ext cx="228838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Press the completion button on Smart Watch. Complete the response.</a:t>
            </a:r>
            <a:endParaRPr kumimoji="1" lang="ja-JP" altLang="en-US" sz="1050" dirty="0"/>
          </a:p>
        </p:txBody>
      </p:sp>
      <p:sp>
        <p:nvSpPr>
          <p:cNvPr id="92" name="楕円 91">
            <a:extLst>
              <a:ext uri="{FF2B5EF4-FFF2-40B4-BE49-F238E27FC236}">
                <a16:creationId xmlns:a16="http://schemas.microsoft.com/office/drawing/2014/main" id="{DD1BE10E-201D-AC35-6082-2A1E3CE642C9}"/>
              </a:ext>
            </a:extLst>
          </p:cNvPr>
          <p:cNvSpPr/>
          <p:nvPr/>
        </p:nvSpPr>
        <p:spPr>
          <a:xfrm>
            <a:off x="4156757" y="4066799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5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4" name="吹き出し: 四角形 93">
            <a:extLst>
              <a:ext uri="{FF2B5EF4-FFF2-40B4-BE49-F238E27FC236}">
                <a16:creationId xmlns:a16="http://schemas.microsoft.com/office/drawing/2014/main" id="{B6503596-1D58-0C2E-E727-F13FABAF4B72}"/>
              </a:ext>
            </a:extLst>
          </p:cNvPr>
          <p:cNvSpPr/>
          <p:nvPr/>
        </p:nvSpPr>
        <p:spPr>
          <a:xfrm>
            <a:off x="7046844" y="4655369"/>
            <a:ext cx="841076" cy="405786"/>
          </a:xfrm>
          <a:prstGeom prst="wedgeRectCallout">
            <a:avLst>
              <a:gd name="adj1" fmla="val -6023"/>
              <a:gd name="adj2" fmla="val 63018"/>
            </a:avLst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rgbClr val="FF0000"/>
                </a:solidFill>
              </a:rPr>
              <a:t>Fix completed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95" name="吹き出し: 四角形 94">
            <a:extLst>
              <a:ext uri="{FF2B5EF4-FFF2-40B4-BE49-F238E27FC236}">
                <a16:creationId xmlns:a16="http://schemas.microsoft.com/office/drawing/2014/main" id="{67844D27-FA6B-043E-20D1-C0D32D6F371E}"/>
              </a:ext>
            </a:extLst>
          </p:cNvPr>
          <p:cNvSpPr/>
          <p:nvPr/>
        </p:nvSpPr>
        <p:spPr>
          <a:xfrm>
            <a:off x="11136597" y="4605330"/>
            <a:ext cx="769126" cy="405786"/>
          </a:xfrm>
          <a:prstGeom prst="wedgeRectCallout">
            <a:avLst>
              <a:gd name="adj1" fmla="val -6023"/>
              <a:gd name="adj2" fmla="val 63018"/>
            </a:avLst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rgbClr val="FF0000"/>
                </a:solidFill>
              </a:rPr>
              <a:t>Fix start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E08BE6D0-16FB-1E47-5704-E2E497B85C1E}"/>
              </a:ext>
            </a:extLst>
          </p:cNvPr>
          <p:cNvSpPr txBox="1"/>
          <p:nvPr/>
        </p:nvSpPr>
        <p:spPr>
          <a:xfrm>
            <a:off x="487425" y="4242213"/>
            <a:ext cx="33862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By collecting the rush time, response start time, and response completion time, each work time can be recorded as a log.</a:t>
            </a:r>
            <a:endParaRPr kumimoji="1" lang="ja-JP" altLang="en-US" sz="1050" dirty="0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81EF7A90-E02E-E456-3F63-A136D75C9650}"/>
              </a:ext>
            </a:extLst>
          </p:cNvPr>
          <p:cNvSpPr txBox="1"/>
          <p:nvPr/>
        </p:nvSpPr>
        <p:spPr>
          <a:xfrm>
            <a:off x="1502619" y="4835758"/>
            <a:ext cx="883209" cy="184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Response time</a:t>
            </a:r>
            <a:endParaRPr kumimoji="1" lang="ja-JP" altLang="en-US" sz="600" dirty="0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316EE5EF-688F-59C7-933E-7761AB934815}"/>
              </a:ext>
            </a:extLst>
          </p:cNvPr>
          <p:cNvSpPr txBox="1"/>
          <p:nvPr/>
        </p:nvSpPr>
        <p:spPr>
          <a:xfrm>
            <a:off x="1502619" y="5109075"/>
            <a:ext cx="883209" cy="184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Start time</a:t>
            </a:r>
            <a:endParaRPr kumimoji="1" lang="ja-JP" altLang="en-US" sz="600" dirty="0"/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662CF500-D20E-BF1F-15C2-1478645FD967}"/>
              </a:ext>
            </a:extLst>
          </p:cNvPr>
          <p:cNvSpPr txBox="1"/>
          <p:nvPr/>
        </p:nvSpPr>
        <p:spPr>
          <a:xfrm>
            <a:off x="1510998" y="5377741"/>
            <a:ext cx="883209" cy="184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Finish time</a:t>
            </a:r>
            <a:endParaRPr kumimoji="1" lang="ja-JP" altLang="en-US" sz="600" dirty="0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28EC2546-5232-1895-DCA8-8768B0ABA1BC}"/>
              </a:ext>
            </a:extLst>
          </p:cNvPr>
          <p:cNvSpPr txBox="1"/>
          <p:nvPr/>
        </p:nvSpPr>
        <p:spPr>
          <a:xfrm>
            <a:off x="1510998" y="5651058"/>
            <a:ext cx="883209" cy="184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Arrival time</a:t>
            </a:r>
            <a:endParaRPr kumimoji="1" lang="ja-JP" altLang="en-US" sz="600" dirty="0"/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B1E39FC9-C8B8-ED2F-2BCA-D5EABE9A7828}"/>
              </a:ext>
            </a:extLst>
          </p:cNvPr>
          <p:cNvSpPr txBox="1"/>
          <p:nvPr/>
        </p:nvSpPr>
        <p:spPr>
          <a:xfrm>
            <a:off x="1502619" y="5912449"/>
            <a:ext cx="883209" cy="184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Fix time</a:t>
            </a:r>
            <a:endParaRPr kumimoji="1" lang="ja-JP" altLang="en-US" sz="600" dirty="0"/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82C60DD8-1CA1-EC9E-0402-6B7F7FBFDDD6}"/>
              </a:ext>
            </a:extLst>
          </p:cNvPr>
          <p:cNvSpPr txBox="1"/>
          <p:nvPr/>
        </p:nvSpPr>
        <p:spPr>
          <a:xfrm>
            <a:off x="2376890" y="4836724"/>
            <a:ext cx="1264115" cy="20005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02-Aug-2022 14:00:00</a:t>
            </a:r>
            <a:endParaRPr kumimoji="1" lang="ja-JP" altLang="en-US" sz="700" dirty="0"/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0E3CE3FF-C5EC-6F07-0233-5F349064318A}"/>
              </a:ext>
            </a:extLst>
          </p:cNvPr>
          <p:cNvSpPr txBox="1"/>
          <p:nvPr/>
        </p:nvSpPr>
        <p:spPr>
          <a:xfrm>
            <a:off x="2376890" y="5110041"/>
            <a:ext cx="1264115" cy="20005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02-Aug-2022 14:05:00</a:t>
            </a:r>
            <a:endParaRPr kumimoji="1" lang="ja-JP" altLang="en-US" sz="700" dirty="0"/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48FFAFD5-785B-B3C3-5C79-2D969E0F4F90}"/>
              </a:ext>
            </a:extLst>
          </p:cNvPr>
          <p:cNvSpPr txBox="1"/>
          <p:nvPr/>
        </p:nvSpPr>
        <p:spPr>
          <a:xfrm>
            <a:off x="2385269" y="5378707"/>
            <a:ext cx="1264115" cy="20005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02-Aug-2022 15:05:00</a:t>
            </a:r>
            <a:endParaRPr kumimoji="1" lang="ja-JP" altLang="en-US" sz="700" dirty="0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2913F146-E8A1-E503-69A0-CBAF4D681118}"/>
              </a:ext>
            </a:extLst>
          </p:cNvPr>
          <p:cNvSpPr txBox="1"/>
          <p:nvPr/>
        </p:nvSpPr>
        <p:spPr>
          <a:xfrm>
            <a:off x="2385269" y="5652024"/>
            <a:ext cx="1264115" cy="20005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00:05:00</a:t>
            </a:r>
            <a:endParaRPr kumimoji="1" lang="ja-JP" altLang="en-US" sz="700" dirty="0"/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E6A33405-E537-8084-87F6-A1E4239AF72A}"/>
              </a:ext>
            </a:extLst>
          </p:cNvPr>
          <p:cNvSpPr txBox="1"/>
          <p:nvPr/>
        </p:nvSpPr>
        <p:spPr>
          <a:xfrm>
            <a:off x="2376890" y="5913415"/>
            <a:ext cx="1264115" cy="20005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01:00:00</a:t>
            </a:r>
            <a:endParaRPr kumimoji="1" lang="ja-JP" altLang="en-US" sz="700" dirty="0"/>
          </a:p>
        </p:txBody>
      </p:sp>
      <p:pic>
        <p:nvPicPr>
          <p:cNvPr id="115" name="図 114">
            <a:extLst>
              <a:ext uri="{FF2B5EF4-FFF2-40B4-BE49-F238E27FC236}">
                <a16:creationId xmlns:a16="http://schemas.microsoft.com/office/drawing/2014/main" id="{C361ED52-CFD7-2878-A6EF-B10F929FD0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731" y="4966953"/>
            <a:ext cx="666252" cy="1091385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ACBDBEE8-8A4C-4F23-65BF-31B4551796FC}"/>
              </a:ext>
            </a:extLst>
          </p:cNvPr>
          <p:cNvSpPr txBox="1"/>
          <p:nvPr/>
        </p:nvSpPr>
        <p:spPr>
          <a:xfrm>
            <a:off x="498265" y="1921023"/>
            <a:ext cx="33862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An error has occurred in the equipment. Transfer information to the server for line, machine number and error information.</a:t>
            </a:r>
            <a:endParaRPr kumimoji="1" lang="ja-JP" altLang="en-US" sz="1050" dirty="0"/>
          </a:p>
        </p:txBody>
      </p:sp>
      <p:pic>
        <p:nvPicPr>
          <p:cNvPr id="118" name="図 117">
            <a:extLst>
              <a:ext uri="{FF2B5EF4-FFF2-40B4-BE49-F238E27FC236}">
                <a16:creationId xmlns:a16="http://schemas.microsoft.com/office/drawing/2014/main" id="{01F2E926-50D6-EA0D-6DFF-8D935F78E9F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37090" y="5214782"/>
            <a:ext cx="800169" cy="510584"/>
          </a:xfrm>
          <a:prstGeom prst="rect">
            <a:avLst/>
          </a:prstGeom>
        </p:spPr>
      </p:pic>
      <p:pic>
        <p:nvPicPr>
          <p:cNvPr id="120" name="図 119">
            <a:extLst>
              <a:ext uri="{FF2B5EF4-FFF2-40B4-BE49-F238E27FC236}">
                <a16:creationId xmlns:a16="http://schemas.microsoft.com/office/drawing/2014/main" id="{99B584E6-FB9C-FBF3-84C5-6913499910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93622" y="5203146"/>
            <a:ext cx="800169" cy="510584"/>
          </a:xfrm>
          <a:prstGeom prst="rect">
            <a:avLst/>
          </a:prstGeom>
        </p:spPr>
      </p:pic>
      <p:pic>
        <p:nvPicPr>
          <p:cNvPr id="122" name="図 121">
            <a:extLst>
              <a:ext uri="{FF2B5EF4-FFF2-40B4-BE49-F238E27FC236}">
                <a16:creationId xmlns:a16="http://schemas.microsoft.com/office/drawing/2014/main" id="{DE245DEB-C44C-2B4F-2633-7763167393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60744" y="572267"/>
            <a:ext cx="3099187" cy="1206763"/>
          </a:xfrm>
          <a:prstGeom prst="rect">
            <a:avLst/>
          </a:prstGeom>
        </p:spPr>
      </p:pic>
      <p:pic>
        <p:nvPicPr>
          <p:cNvPr id="124" name="図 123">
            <a:extLst>
              <a:ext uri="{FF2B5EF4-FFF2-40B4-BE49-F238E27FC236}">
                <a16:creationId xmlns:a16="http://schemas.microsoft.com/office/drawing/2014/main" id="{07DFB1E9-B45C-E552-D928-0724049FE9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4913" y="633504"/>
            <a:ext cx="2758679" cy="99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72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Line notification function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Notify the machine equipment side to Line.</a:t>
            </a:r>
            <a:endParaRPr kumimoji="1" lang="ja-JP" altLang="en-US" sz="105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E767B2-0FAF-D012-699F-8A93E7E63C53}"/>
              </a:ext>
            </a:extLst>
          </p:cNvPr>
          <p:cNvSpPr/>
          <p:nvPr/>
        </p:nvSpPr>
        <p:spPr>
          <a:xfrm>
            <a:off x="4315615" y="1921791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05581B-6276-A7B0-1E5B-6A51BD5E43E0}"/>
              </a:ext>
            </a:extLst>
          </p:cNvPr>
          <p:cNvSpPr/>
          <p:nvPr/>
        </p:nvSpPr>
        <p:spPr>
          <a:xfrm>
            <a:off x="293568" y="1921791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8C4093FC-7EE4-678D-BDBA-6FF6F4F27D5C}"/>
              </a:ext>
            </a:extLst>
          </p:cNvPr>
          <p:cNvSpPr/>
          <p:nvPr/>
        </p:nvSpPr>
        <p:spPr>
          <a:xfrm>
            <a:off x="134710" y="177842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75916C47-298E-1030-AB2A-E21750F69DDC}"/>
              </a:ext>
            </a:extLst>
          </p:cNvPr>
          <p:cNvSpPr/>
          <p:nvPr/>
        </p:nvSpPr>
        <p:spPr>
          <a:xfrm>
            <a:off x="4156757" y="1778428"/>
            <a:ext cx="317715" cy="317715"/>
          </a:xfrm>
          <a:prstGeom prst="ellips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2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6224B5D9-7E09-9908-BA49-6D88E94CE443}"/>
              </a:ext>
            </a:extLst>
          </p:cNvPr>
          <p:cNvSpPr/>
          <p:nvPr/>
        </p:nvSpPr>
        <p:spPr>
          <a:xfrm rot="5400000">
            <a:off x="3867577" y="2793571"/>
            <a:ext cx="464949" cy="178230"/>
          </a:xfrm>
          <a:prstGeom prst="triangle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5249E1B6-6DEB-56D9-2701-D508832A7F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24" r="75553" b="6230"/>
          <a:stretch/>
        </p:blipFill>
        <p:spPr>
          <a:xfrm>
            <a:off x="434467" y="2524991"/>
            <a:ext cx="1180758" cy="115729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1151A71-C282-DB26-3592-34A341CEF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370" y="2455545"/>
            <a:ext cx="102855" cy="346643"/>
          </a:xfrm>
          <a:prstGeom prst="rect">
            <a:avLst/>
          </a:prstGeom>
        </p:spPr>
      </p:pic>
      <p:sp>
        <p:nvSpPr>
          <p:cNvPr id="24" name="楕円 23">
            <a:extLst>
              <a:ext uri="{FF2B5EF4-FFF2-40B4-BE49-F238E27FC236}">
                <a16:creationId xmlns:a16="http://schemas.microsoft.com/office/drawing/2014/main" id="{F1D395C4-6FCD-08F6-B155-3E793DC2533F}"/>
              </a:ext>
            </a:extLst>
          </p:cNvPr>
          <p:cNvSpPr/>
          <p:nvPr/>
        </p:nvSpPr>
        <p:spPr>
          <a:xfrm>
            <a:off x="1624388" y="2468204"/>
            <a:ext cx="624280" cy="113573"/>
          </a:xfrm>
          <a:prstGeom prst="ellipse">
            <a:avLst/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90C35DA7-0253-BC6F-E3FF-62A38A4B71D3}"/>
              </a:ext>
            </a:extLst>
          </p:cNvPr>
          <p:cNvSpPr/>
          <p:nvPr/>
        </p:nvSpPr>
        <p:spPr>
          <a:xfrm>
            <a:off x="1991533" y="2659271"/>
            <a:ext cx="1780126" cy="889842"/>
          </a:xfrm>
          <a:prstGeom prst="wedgeRectCallout">
            <a:avLst>
              <a:gd name="adj1" fmla="val -67210"/>
              <a:gd name="adj2" fmla="val 13380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>
                <a:solidFill>
                  <a:srgbClr val="FF0000"/>
                </a:solidFill>
              </a:rPr>
              <a:t>Equipment error occurred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Line: MC20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Machine number: OP10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Error information: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</a:rPr>
              <a:t> Motor overheat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716D51D-390B-D557-C2AC-6731B067215B}"/>
              </a:ext>
            </a:extLst>
          </p:cNvPr>
          <p:cNvSpPr txBox="1"/>
          <p:nvPr/>
        </p:nvSpPr>
        <p:spPr>
          <a:xfrm>
            <a:off x="4474471" y="1943218"/>
            <a:ext cx="13195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/>
              <a:t>Photo data request</a:t>
            </a:r>
            <a:endParaRPr kumimoji="1" lang="ja-JP" altLang="en-US" sz="1050" dirty="0"/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95956219-0C68-CF51-C7DB-808833879AA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2000" b="94400" l="18129" r="94152">
                        <a14:foregroundMark x1="35673" y1="12000" x2="35673" y2="12000"/>
                        <a14:foregroundMark x1="35673" y1="20000" x2="35673" y2="20000"/>
                        <a14:foregroundMark x1="19883" y1="31467" x2="19883" y2="31467"/>
                        <a14:foregroundMark x1="51462" y1="94400" x2="51462" y2="94400"/>
                        <a14:foregroundMark x1="30994" y1="87733" x2="30994" y2="87733"/>
                        <a14:foregroundMark x1="90058" y1="28000" x2="90058" y2="28000"/>
                        <a14:foregroundMark x1="94152" y1="24000" x2="94152" y2="24000"/>
                      </a14:backgroundRemoval>
                    </a14:imgEffect>
                  </a14:imgLayer>
                </a14:imgProps>
              </a:ext>
            </a:extLst>
          </a:blip>
          <a:srcRect l="14406" t="4577"/>
          <a:stretch/>
        </p:blipFill>
        <p:spPr>
          <a:xfrm flipH="1">
            <a:off x="7403004" y="2680145"/>
            <a:ext cx="370729" cy="1045342"/>
          </a:xfrm>
          <a:prstGeom prst="rect">
            <a:avLst/>
          </a:prstGeom>
        </p:spPr>
      </p:pic>
      <p:sp>
        <p:nvSpPr>
          <p:cNvPr id="95" name="吹き出し: 四角形 94">
            <a:extLst>
              <a:ext uri="{FF2B5EF4-FFF2-40B4-BE49-F238E27FC236}">
                <a16:creationId xmlns:a16="http://schemas.microsoft.com/office/drawing/2014/main" id="{67844D27-FA6B-043E-20D1-C0D32D6F371E}"/>
              </a:ext>
            </a:extLst>
          </p:cNvPr>
          <p:cNvSpPr/>
          <p:nvPr/>
        </p:nvSpPr>
        <p:spPr>
          <a:xfrm>
            <a:off x="6800532" y="2317735"/>
            <a:ext cx="769126" cy="405786"/>
          </a:xfrm>
          <a:prstGeom prst="wedgeRectCallout">
            <a:avLst>
              <a:gd name="adj1" fmla="val -6023"/>
              <a:gd name="adj2" fmla="val 63018"/>
            </a:avLst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rgbClr val="FF0000"/>
                </a:solidFill>
              </a:rPr>
              <a:t>MC001</a:t>
            </a:r>
          </a:p>
          <a:p>
            <a:pPr algn="ctr"/>
            <a:r>
              <a:rPr kumimoji="1" lang="en-US" altLang="ja-JP" sz="1000" b="1" dirty="0">
                <a:solidFill>
                  <a:srgbClr val="FF0000"/>
                </a:solidFill>
              </a:rPr>
              <a:t>PIC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ACBDBEE8-8A4C-4F23-65BF-31B4551796FC}"/>
              </a:ext>
            </a:extLst>
          </p:cNvPr>
          <p:cNvSpPr txBox="1"/>
          <p:nvPr/>
        </p:nvSpPr>
        <p:spPr>
          <a:xfrm>
            <a:off x="498265" y="1921023"/>
            <a:ext cx="33862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An error has occurred in the equipment. Transfer information to the server for line, machine number and error information.</a:t>
            </a:r>
            <a:endParaRPr kumimoji="1" lang="ja-JP" altLang="en-US" sz="1050" dirty="0"/>
          </a:p>
        </p:txBody>
      </p:sp>
      <p:pic>
        <p:nvPicPr>
          <p:cNvPr id="118" name="図 117">
            <a:extLst>
              <a:ext uri="{FF2B5EF4-FFF2-40B4-BE49-F238E27FC236}">
                <a16:creationId xmlns:a16="http://schemas.microsoft.com/office/drawing/2014/main" id="{01F2E926-50D6-EA0D-6DFF-8D935F78E9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179" y="3115161"/>
            <a:ext cx="800169" cy="510584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37EB5D79-0CD9-1541-F1A0-DDF9BE0DC5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1469" y="2698289"/>
            <a:ext cx="1244094" cy="1009053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2B45A9C-16FF-92D6-3B7F-E623712F6E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1469" y="1274807"/>
            <a:ext cx="1851820" cy="533446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3C6C7FF-BDD3-0656-FC86-63B6A85D31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78804" y="1225961"/>
            <a:ext cx="3452159" cy="224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7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Line maintenance note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Create line maintenance notes.</a:t>
            </a:r>
          </a:p>
          <a:p>
            <a:r>
              <a:rPr kumimoji="1" lang="en-US" altLang="ja-JP" sz="2000" dirty="0"/>
              <a:t>Detect errors from equipment. Notify the line.</a:t>
            </a:r>
          </a:p>
          <a:p>
            <a:r>
              <a:rPr kumimoji="1" lang="en-US" altLang="ja-JP" sz="2000" dirty="0"/>
              <a:t>Send and receive automatic messages according to the master settings on the line.</a:t>
            </a:r>
            <a:endParaRPr kumimoji="1" lang="ja-JP" altLang="en-US" sz="20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F9E3A50-97F1-0DCA-610F-773CCF690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4961" y="3045800"/>
            <a:ext cx="2758680" cy="107417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FE011018-43D7-676C-017D-3F9798AAB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159" y="2002068"/>
            <a:ext cx="2758679" cy="99830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15D73FD-69CC-802E-1D86-2F112C011BF3}"/>
              </a:ext>
            </a:extLst>
          </p:cNvPr>
          <p:cNvSpPr txBox="1"/>
          <p:nvPr/>
        </p:nvSpPr>
        <p:spPr>
          <a:xfrm>
            <a:off x="432126" y="2049780"/>
            <a:ext cx="7766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1. Equipment error notification</a:t>
            </a:r>
            <a:endParaRPr kumimoji="1" lang="ja-JP" altLang="en-US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BCEB1A-997D-B791-F6C9-60B2E3840828}"/>
              </a:ext>
            </a:extLst>
          </p:cNvPr>
          <p:cNvSpPr txBox="1"/>
          <p:nvPr/>
        </p:nvSpPr>
        <p:spPr>
          <a:xfrm>
            <a:off x="432126" y="3118258"/>
            <a:ext cx="7766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2. Assignment of personnel</a:t>
            </a:r>
            <a:endParaRPr kumimoji="1" lang="ja-JP" altLang="en-US" sz="1400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45E2ADC-9826-51D6-EAFD-05525131D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159" y="4207108"/>
            <a:ext cx="2758679" cy="998307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01EC25-8470-9301-588A-FFF412976942}"/>
              </a:ext>
            </a:extLst>
          </p:cNvPr>
          <p:cNvSpPr/>
          <p:nvPr/>
        </p:nvSpPr>
        <p:spPr>
          <a:xfrm>
            <a:off x="6971323" y="4580680"/>
            <a:ext cx="1733638" cy="546212"/>
          </a:xfrm>
          <a:prstGeom prst="rect">
            <a:avLst/>
          </a:prstGeom>
          <a:solidFill>
            <a:srgbClr val="EFEFEF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8A92E16-0A0E-0E67-9CF0-D76EBFECF7CA}"/>
              </a:ext>
            </a:extLst>
          </p:cNvPr>
          <p:cNvSpPr txBox="1"/>
          <p:nvPr/>
        </p:nvSpPr>
        <p:spPr>
          <a:xfrm>
            <a:off x="6944132" y="4564698"/>
            <a:ext cx="1576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Have you arrived?</a:t>
            </a:r>
            <a:endParaRPr kumimoji="1" lang="ja-JP" altLang="en-US" sz="1100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6A1A402-DAAA-B1C7-A510-60D707FED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4961" y="5172700"/>
            <a:ext cx="2758680" cy="107417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00F27A6-458E-63BC-2ADB-EBD22CA30CE1}"/>
              </a:ext>
            </a:extLst>
          </p:cNvPr>
          <p:cNvSpPr/>
          <p:nvPr/>
        </p:nvSpPr>
        <p:spPr>
          <a:xfrm>
            <a:off x="9478845" y="5534013"/>
            <a:ext cx="1733638" cy="280633"/>
          </a:xfrm>
          <a:prstGeom prst="rect">
            <a:avLst/>
          </a:prstGeom>
          <a:solidFill>
            <a:srgbClr val="C3F69D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3F2B648-7725-4F75-0953-F6CC5C626554}"/>
              </a:ext>
            </a:extLst>
          </p:cNvPr>
          <p:cNvSpPr txBox="1"/>
          <p:nvPr/>
        </p:nvSpPr>
        <p:spPr>
          <a:xfrm>
            <a:off x="9478845" y="5528686"/>
            <a:ext cx="1576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solidFill>
                  <a:schemeClr val="bg2">
                    <a:lumMod val="50000"/>
                  </a:schemeClr>
                </a:solidFill>
              </a:rPr>
              <a:t>Have you arrived?</a:t>
            </a:r>
            <a:endParaRPr kumimoji="1" lang="ja-JP" altLang="en-US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3ABBB16-758E-5A56-533F-2E272BB61A43}"/>
              </a:ext>
            </a:extLst>
          </p:cNvPr>
          <p:cNvSpPr/>
          <p:nvPr/>
        </p:nvSpPr>
        <p:spPr>
          <a:xfrm>
            <a:off x="9217482" y="5914740"/>
            <a:ext cx="1733638" cy="140317"/>
          </a:xfrm>
          <a:prstGeom prst="rect">
            <a:avLst/>
          </a:prstGeom>
          <a:solidFill>
            <a:srgbClr val="C3F69D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418F5BD-A996-F964-5C4D-148A379BE5A1}"/>
              </a:ext>
            </a:extLst>
          </p:cNvPr>
          <p:cNvSpPr txBox="1"/>
          <p:nvPr/>
        </p:nvSpPr>
        <p:spPr>
          <a:xfrm>
            <a:off x="9295919" y="5836104"/>
            <a:ext cx="1576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solidFill>
                  <a:schemeClr val="bg2">
                    <a:lumMod val="50000"/>
                  </a:schemeClr>
                </a:solidFill>
              </a:rPr>
              <a:t>Yes</a:t>
            </a:r>
            <a:endParaRPr kumimoji="1" lang="ja-JP" altLang="en-US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C08556F-41BD-064E-EBD2-7C9759C70D95}"/>
              </a:ext>
            </a:extLst>
          </p:cNvPr>
          <p:cNvSpPr txBox="1"/>
          <p:nvPr/>
        </p:nvSpPr>
        <p:spPr>
          <a:xfrm>
            <a:off x="432126" y="4363361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Question 【1】</a:t>
            </a:r>
            <a:endParaRPr kumimoji="1" lang="ja-JP" altLang="en-US" sz="14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513B910-632D-22F5-BF49-D88CAEB077E5}"/>
              </a:ext>
            </a:extLst>
          </p:cNvPr>
          <p:cNvSpPr txBox="1"/>
          <p:nvPr/>
        </p:nvSpPr>
        <p:spPr>
          <a:xfrm>
            <a:off x="432125" y="5329714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Answer 【1】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63344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Line maintenance note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45E2ADC-9826-51D6-EAFD-05525131D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329" y="846492"/>
            <a:ext cx="2758679" cy="998307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01EC25-8470-9301-588A-FFF412976942}"/>
              </a:ext>
            </a:extLst>
          </p:cNvPr>
          <p:cNvSpPr/>
          <p:nvPr/>
        </p:nvSpPr>
        <p:spPr>
          <a:xfrm>
            <a:off x="1164493" y="1220064"/>
            <a:ext cx="1733638" cy="546212"/>
          </a:xfrm>
          <a:prstGeom prst="rect">
            <a:avLst/>
          </a:prstGeom>
          <a:solidFill>
            <a:srgbClr val="EFEFEF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8A92E16-0A0E-0E67-9CF0-D76EBFECF7CA}"/>
              </a:ext>
            </a:extLst>
          </p:cNvPr>
          <p:cNvSpPr txBox="1"/>
          <p:nvPr/>
        </p:nvSpPr>
        <p:spPr>
          <a:xfrm>
            <a:off x="1137302" y="1204082"/>
            <a:ext cx="19575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What kind of problem?</a:t>
            </a:r>
          </a:p>
          <a:p>
            <a:r>
              <a:rPr kumimoji="1" lang="en-US" altLang="ja-JP" sz="1100" dirty="0"/>
              <a:t>Please tell me the reason.</a:t>
            </a:r>
            <a:endParaRPr kumimoji="1" lang="ja-JP" altLang="en-US" sz="1100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6A1A402-DAAA-B1C7-A510-60D707FED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295" y="1100840"/>
            <a:ext cx="3697741" cy="1892167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00F27A6-458E-63BC-2ADB-EBD22CA30CE1}"/>
              </a:ext>
            </a:extLst>
          </p:cNvPr>
          <p:cNvSpPr/>
          <p:nvPr/>
        </p:nvSpPr>
        <p:spPr>
          <a:xfrm>
            <a:off x="4250280" y="1797936"/>
            <a:ext cx="2758679" cy="883707"/>
          </a:xfrm>
          <a:prstGeom prst="rect">
            <a:avLst/>
          </a:prstGeom>
          <a:solidFill>
            <a:srgbClr val="C3F69D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E036CFB-D87E-115B-C361-C7C429DBC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38" y="2708516"/>
            <a:ext cx="2758679" cy="998307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229D96F-455C-4D4A-82DD-8CBACDFCDEBF}"/>
              </a:ext>
            </a:extLst>
          </p:cNvPr>
          <p:cNvSpPr/>
          <p:nvPr/>
        </p:nvSpPr>
        <p:spPr>
          <a:xfrm>
            <a:off x="1137302" y="3082088"/>
            <a:ext cx="1733638" cy="546212"/>
          </a:xfrm>
          <a:prstGeom prst="rect">
            <a:avLst/>
          </a:prstGeom>
          <a:solidFill>
            <a:srgbClr val="EFEFEF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0C777AB-7405-14BB-65DA-FF52B6E3865F}"/>
              </a:ext>
            </a:extLst>
          </p:cNvPr>
          <p:cNvSpPr txBox="1"/>
          <p:nvPr/>
        </p:nvSpPr>
        <p:spPr>
          <a:xfrm>
            <a:off x="1110111" y="3066106"/>
            <a:ext cx="1576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Need a repair?</a:t>
            </a:r>
            <a:endParaRPr kumimoji="1" lang="ja-JP" altLang="en-US" sz="1100" dirty="0"/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3C1289D7-1FA4-CE87-00C8-A6AE0BE7A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035" y="3243876"/>
            <a:ext cx="3335291" cy="1298697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CCEF119-90CE-1A7A-9B53-589C3963DEAA}"/>
              </a:ext>
            </a:extLst>
          </p:cNvPr>
          <p:cNvSpPr/>
          <p:nvPr/>
        </p:nvSpPr>
        <p:spPr>
          <a:xfrm>
            <a:off x="4781735" y="3685836"/>
            <a:ext cx="2038947" cy="339290"/>
          </a:xfrm>
          <a:prstGeom prst="rect">
            <a:avLst/>
          </a:prstGeom>
          <a:solidFill>
            <a:srgbClr val="C3F69D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6873ED0-3C80-4D39-0B8A-2579A307001D}"/>
              </a:ext>
            </a:extLst>
          </p:cNvPr>
          <p:cNvSpPr/>
          <p:nvPr/>
        </p:nvSpPr>
        <p:spPr>
          <a:xfrm>
            <a:off x="4492847" y="4135127"/>
            <a:ext cx="1684568" cy="169646"/>
          </a:xfrm>
          <a:prstGeom prst="rect">
            <a:avLst/>
          </a:prstGeom>
          <a:solidFill>
            <a:srgbClr val="C3F69D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CC8655D-7F55-09AD-851B-D310AC652B4B}"/>
              </a:ext>
            </a:extLst>
          </p:cNvPr>
          <p:cNvSpPr txBox="1"/>
          <p:nvPr/>
        </p:nvSpPr>
        <p:spPr>
          <a:xfrm>
            <a:off x="4569064" y="4089145"/>
            <a:ext cx="15321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solidFill>
                  <a:schemeClr val="bg2">
                    <a:lumMod val="50000"/>
                  </a:schemeClr>
                </a:solidFill>
              </a:rPr>
              <a:t>Yes</a:t>
            </a:r>
            <a:endParaRPr kumimoji="1" lang="ja-JP" altLang="en-US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3F2B648-7725-4F75-0953-F6CC5C626554}"/>
              </a:ext>
            </a:extLst>
          </p:cNvPr>
          <p:cNvSpPr txBox="1"/>
          <p:nvPr/>
        </p:nvSpPr>
        <p:spPr>
          <a:xfrm>
            <a:off x="4272988" y="2360169"/>
            <a:ext cx="2840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solidFill>
                  <a:schemeClr val="bg2">
                    <a:lumMod val="50000"/>
                  </a:schemeClr>
                </a:solidFill>
              </a:rPr>
              <a:t>The cutting tool of the equipment is broken.</a:t>
            </a:r>
          </a:p>
          <a:p>
            <a:r>
              <a:rPr kumimoji="1" lang="en-US" altLang="ja-JP" sz="1000" dirty="0">
                <a:solidFill>
                  <a:schemeClr val="bg2">
                    <a:lumMod val="50000"/>
                  </a:schemeClr>
                </a:solidFill>
              </a:rPr>
              <a:t>This is due to the life of the cutting tool.</a:t>
            </a:r>
            <a:endParaRPr kumimoji="1" lang="ja-JP" altLang="en-US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680F1BF-5BE7-5136-B884-B38940B0A065}"/>
              </a:ext>
            </a:extLst>
          </p:cNvPr>
          <p:cNvSpPr txBox="1"/>
          <p:nvPr/>
        </p:nvSpPr>
        <p:spPr>
          <a:xfrm>
            <a:off x="4267761" y="1882556"/>
            <a:ext cx="19575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What kind of problem?</a:t>
            </a:r>
          </a:p>
          <a:p>
            <a:r>
              <a:rPr kumimoji="1" lang="en-US" altLang="ja-JP" sz="1100" dirty="0"/>
              <a:t>Please tell me the reason.</a:t>
            </a:r>
            <a:endParaRPr kumimoji="1" lang="ja-JP" altLang="en-US" sz="1100" dirty="0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8AC8C5AD-299D-4DE7-3DA6-B7F5281E6A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6516" y="846492"/>
            <a:ext cx="2430991" cy="2446232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E2E9F38-CB9B-07C6-7978-46D07A41A297}"/>
              </a:ext>
            </a:extLst>
          </p:cNvPr>
          <p:cNvSpPr/>
          <p:nvPr/>
        </p:nvSpPr>
        <p:spPr>
          <a:xfrm>
            <a:off x="8623707" y="846492"/>
            <a:ext cx="2234960" cy="546212"/>
          </a:xfrm>
          <a:prstGeom prst="rect">
            <a:avLst/>
          </a:prstGeom>
          <a:solidFill>
            <a:srgbClr val="FFFFFF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F12005E-CDBF-898B-BB72-E6EF43DBCB4E}"/>
              </a:ext>
            </a:extLst>
          </p:cNvPr>
          <p:cNvSpPr txBox="1"/>
          <p:nvPr/>
        </p:nvSpPr>
        <p:spPr>
          <a:xfrm>
            <a:off x="8762392" y="934000"/>
            <a:ext cx="19575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What kind of problem?</a:t>
            </a:r>
          </a:p>
          <a:p>
            <a:r>
              <a:rPr kumimoji="1" lang="en-US" altLang="ja-JP" sz="1100" dirty="0"/>
              <a:t>Please tell me the reason.</a:t>
            </a:r>
            <a:endParaRPr kumimoji="1" lang="ja-JP" altLang="en-US" sz="1100" dirty="0"/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B2B2613-1115-DE07-ECCF-C104A9734F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6040" y="1606241"/>
            <a:ext cx="1636363" cy="1582435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638EDA0-828A-4E62-FDFC-36BEA77388F0}"/>
              </a:ext>
            </a:extLst>
          </p:cNvPr>
          <p:cNvSpPr txBox="1"/>
          <p:nvPr/>
        </p:nvSpPr>
        <p:spPr>
          <a:xfrm>
            <a:off x="8694531" y="1616036"/>
            <a:ext cx="22349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Equipment failure</a:t>
            </a:r>
            <a:endParaRPr kumimoji="1" lang="ja-JP" altLang="en-US" sz="11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BADBD67-AD7B-E716-78A5-14F677834765}"/>
              </a:ext>
            </a:extLst>
          </p:cNvPr>
          <p:cNvSpPr txBox="1"/>
          <p:nvPr/>
        </p:nvSpPr>
        <p:spPr>
          <a:xfrm>
            <a:off x="8694531" y="2031443"/>
            <a:ext cx="22349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Cutting tools problem</a:t>
            </a:r>
            <a:endParaRPr kumimoji="1" lang="ja-JP" altLang="en-US" sz="1100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28406C7-FABB-1A33-FD2A-A1C0CA738E15}"/>
              </a:ext>
            </a:extLst>
          </p:cNvPr>
          <p:cNvSpPr txBox="1"/>
          <p:nvPr/>
        </p:nvSpPr>
        <p:spPr>
          <a:xfrm>
            <a:off x="8694531" y="2380854"/>
            <a:ext cx="22349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Human error</a:t>
            </a:r>
            <a:endParaRPr kumimoji="1" lang="ja-JP" altLang="en-US" sz="11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53E23E5-8500-E7ED-AB86-1A7AFD1CCF4D}"/>
              </a:ext>
            </a:extLst>
          </p:cNvPr>
          <p:cNvSpPr txBox="1"/>
          <p:nvPr/>
        </p:nvSpPr>
        <p:spPr>
          <a:xfrm>
            <a:off x="8694531" y="2796261"/>
            <a:ext cx="22349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Other</a:t>
            </a:r>
            <a:endParaRPr kumimoji="1" lang="ja-JP" altLang="en-US" sz="11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243E483-76BE-5752-A0C9-BF73AC5BD8F4}"/>
              </a:ext>
            </a:extLst>
          </p:cNvPr>
          <p:cNvSpPr txBox="1"/>
          <p:nvPr/>
        </p:nvSpPr>
        <p:spPr>
          <a:xfrm>
            <a:off x="161503" y="715047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Question 【2】</a:t>
            </a:r>
            <a:endParaRPr kumimoji="1" lang="ja-JP" altLang="en-US" sz="1400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7D1F060-E816-392F-7F97-0780C8427484}"/>
              </a:ext>
            </a:extLst>
          </p:cNvPr>
          <p:cNvSpPr txBox="1"/>
          <p:nvPr/>
        </p:nvSpPr>
        <p:spPr>
          <a:xfrm>
            <a:off x="3799412" y="1025868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Answer 【2】</a:t>
            </a:r>
            <a:endParaRPr kumimoji="1" lang="ja-JP" altLang="en-US" sz="14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98C5B3A-774D-7160-35DE-E485DAFC13B5}"/>
              </a:ext>
            </a:extLst>
          </p:cNvPr>
          <p:cNvSpPr txBox="1"/>
          <p:nvPr/>
        </p:nvSpPr>
        <p:spPr>
          <a:xfrm>
            <a:off x="133702" y="2406335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Question 【3】</a:t>
            </a:r>
            <a:endParaRPr kumimoji="1" lang="ja-JP" altLang="en-US" sz="14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DDB22DF-9B6B-6B60-DCC6-FAF647EC9675}"/>
              </a:ext>
            </a:extLst>
          </p:cNvPr>
          <p:cNvSpPr txBox="1"/>
          <p:nvPr/>
        </p:nvSpPr>
        <p:spPr>
          <a:xfrm>
            <a:off x="3939423" y="3067938"/>
            <a:ext cx="3139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3. Answer 【3】</a:t>
            </a:r>
            <a:endParaRPr kumimoji="1" lang="ja-JP" altLang="en-US" sz="14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5F2F92E-5864-9ADE-71EF-5538BE7F4582}"/>
              </a:ext>
            </a:extLst>
          </p:cNvPr>
          <p:cNvSpPr txBox="1"/>
          <p:nvPr/>
        </p:nvSpPr>
        <p:spPr>
          <a:xfrm>
            <a:off x="4691613" y="3736700"/>
            <a:ext cx="15321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solidFill>
                  <a:schemeClr val="bg2">
                    <a:lumMod val="50000"/>
                  </a:schemeClr>
                </a:solidFill>
              </a:rPr>
              <a:t>Have you arrived?</a:t>
            </a:r>
            <a:endParaRPr kumimoji="1" lang="ja-JP" altLang="en-US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84AF0EA-E79A-99A7-64AD-18EA28D21ED7}"/>
              </a:ext>
            </a:extLst>
          </p:cNvPr>
          <p:cNvSpPr txBox="1"/>
          <p:nvPr/>
        </p:nvSpPr>
        <p:spPr>
          <a:xfrm>
            <a:off x="618365" y="4543683"/>
            <a:ext cx="582712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BOT type</a:t>
            </a:r>
          </a:p>
          <a:p>
            <a:r>
              <a:rPr kumimoji="1" lang="en-US" altLang="ja-JP" sz="1050" dirty="0"/>
              <a:t>Is it possible to have a conversational type like BOT? </a:t>
            </a:r>
          </a:p>
          <a:p>
            <a:r>
              <a:rPr kumimoji="1" lang="en-US" altLang="ja-JP" sz="1050" dirty="0"/>
              <a:t>Also, can the wording be changed by the master? </a:t>
            </a:r>
          </a:p>
          <a:p>
            <a:r>
              <a:rPr kumimoji="1" lang="en-US" altLang="ja-JP" sz="1050" dirty="0"/>
              <a:t>Is it possible to save conversation data in DB?</a:t>
            </a:r>
          </a:p>
          <a:p>
            <a:endParaRPr kumimoji="1" lang="en-US" altLang="ja-JP" sz="1050" dirty="0"/>
          </a:p>
          <a:p>
            <a:r>
              <a:rPr kumimoji="1" lang="en-US" altLang="ja-JP" sz="1050" dirty="0"/>
              <a:t>Choose type</a:t>
            </a:r>
          </a:p>
          <a:p>
            <a:r>
              <a:rPr kumimoji="1" lang="en-US" altLang="ja-JP" sz="1050" dirty="0"/>
              <a:t>Is it possible to have a conversational type like choose? </a:t>
            </a:r>
          </a:p>
          <a:p>
            <a:r>
              <a:rPr kumimoji="1" lang="en-US" altLang="ja-JP" sz="1050" dirty="0"/>
              <a:t>Also, can the wording be changed by the master? </a:t>
            </a:r>
          </a:p>
          <a:p>
            <a:r>
              <a:rPr kumimoji="1" lang="en-US" altLang="ja-JP" sz="1050" dirty="0"/>
              <a:t>Is it possible to save conversation data in DB?</a:t>
            </a:r>
          </a:p>
          <a:p>
            <a:endParaRPr kumimoji="1" lang="ja-JP" altLang="en-US" sz="1050" dirty="0"/>
          </a:p>
        </p:txBody>
      </p:sp>
      <p:sp>
        <p:nvSpPr>
          <p:cNvPr id="43" name="ひし形 42">
            <a:extLst>
              <a:ext uri="{FF2B5EF4-FFF2-40B4-BE49-F238E27FC236}">
                <a16:creationId xmlns:a16="http://schemas.microsoft.com/office/drawing/2014/main" id="{2CB889B5-27C4-6930-7C6C-27EB49F57E5A}"/>
              </a:ext>
            </a:extLst>
          </p:cNvPr>
          <p:cNvSpPr/>
          <p:nvPr/>
        </p:nvSpPr>
        <p:spPr>
          <a:xfrm>
            <a:off x="8649516" y="3479421"/>
            <a:ext cx="1906954" cy="1109785"/>
          </a:xfrm>
          <a:prstGeom prst="diamond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7504B72-8505-D0A9-65EA-3C2440F48C24}"/>
              </a:ext>
            </a:extLst>
          </p:cNvPr>
          <p:cNvSpPr/>
          <p:nvPr/>
        </p:nvSpPr>
        <p:spPr>
          <a:xfrm>
            <a:off x="7885723" y="5259754"/>
            <a:ext cx="1406769" cy="84948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D650215-97A9-A6B6-FFDF-10B6762A3ADE}"/>
              </a:ext>
            </a:extLst>
          </p:cNvPr>
          <p:cNvSpPr/>
          <p:nvPr/>
        </p:nvSpPr>
        <p:spPr>
          <a:xfrm>
            <a:off x="9630758" y="5259754"/>
            <a:ext cx="1406769" cy="84948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47" name="コネクタ: カギ線 46">
            <a:extLst>
              <a:ext uri="{FF2B5EF4-FFF2-40B4-BE49-F238E27FC236}">
                <a16:creationId xmlns:a16="http://schemas.microsoft.com/office/drawing/2014/main" id="{7CFF2CC5-5EFA-F1DD-BFFF-12F3D754629D}"/>
              </a:ext>
            </a:extLst>
          </p:cNvPr>
          <p:cNvCxnSpPr>
            <a:stCxn id="43" idx="2"/>
            <a:endCxn id="44" idx="0"/>
          </p:cNvCxnSpPr>
          <p:nvPr/>
        </p:nvCxnSpPr>
        <p:spPr>
          <a:xfrm rot="5400000">
            <a:off x="8760777" y="4417538"/>
            <a:ext cx="670548" cy="1013885"/>
          </a:xfrm>
          <a:prstGeom prst="bentConnector3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コネクタ: カギ線 47">
            <a:extLst>
              <a:ext uri="{FF2B5EF4-FFF2-40B4-BE49-F238E27FC236}">
                <a16:creationId xmlns:a16="http://schemas.microsoft.com/office/drawing/2014/main" id="{07EA47AA-0122-AB6F-D618-277750BFD806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 rot="16200000" flipH="1">
            <a:off x="9633294" y="4558905"/>
            <a:ext cx="670548" cy="73115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7841C5A-0E0A-CE82-4479-F096FB6097C4}"/>
              </a:ext>
            </a:extLst>
          </p:cNvPr>
          <p:cNvSpPr txBox="1"/>
          <p:nvPr/>
        </p:nvSpPr>
        <p:spPr>
          <a:xfrm>
            <a:off x="8433839" y="4633075"/>
            <a:ext cx="8586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Yes</a:t>
            </a:r>
            <a:endParaRPr kumimoji="1" lang="ja-JP" altLang="en-US" sz="1050" dirty="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E711AF5-8BEB-04D0-5918-FD0B67268D85}"/>
              </a:ext>
            </a:extLst>
          </p:cNvPr>
          <p:cNvSpPr txBox="1"/>
          <p:nvPr/>
        </p:nvSpPr>
        <p:spPr>
          <a:xfrm>
            <a:off x="10070838" y="4609958"/>
            <a:ext cx="8586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No</a:t>
            </a:r>
            <a:endParaRPr kumimoji="1" lang="ja-JP" altLang="en-US" sz="1050" dirty="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853D5EC9-C559-8104-C262-AE2443187DA6}"/>
              </a:ext>
            </a:extLst>
          </p:cNvPr>
          <p:cNvSpPr/>
          <p:nvPr/>
        </p:nvSpPr>
        <p:spPr>
          <a:xfrm>
            <a:off x="4570003" y="4861497"/>
            <a:ext cx="767612" cy="46352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DFA4FAB-A0A4-0BC4-CE4E-D895F9F8A83C}"/>
              </a:ext>
            </a:extLst>
          </p:cNvPr>
          <p:cNvSpPr/>
          <p:nvPr/>
        </p:nvSpPr>
        <p:spPr>
          <a:xfrm>
            <a:off x="4570003" y="5740244"/>
            <a:ext cx="767612" cy="46352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7" name="コネクタ: カギ線 56">
            <a:extLst>
              <a:ext uri="{FF2B5EF4-FFF2-40B4-BE49-F238E27FC236}">
                <a16:creationId xmlns:a16="http://schemas.microsoft.com/office/drawing/2014/main" id="{3041C038-CCED-764D-6404-A20BE62438E1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 rot="5400000">
            <a:off x="4746200" y="5532634"/>
            <a:ext cx="415219" cy="1270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A027BC1-2956-484B-E9C1-C1904992594F}"/>
              </a:ext>
            </a:extLst>
          </p:cNvPr>
          <p:cNvSpPr txBox="1"/>
          <p:nvPr/>
        </p:nvSpPr>
        <p:spPr>
          <a:xfrm>
            <a:off x="4278407" y="4877817"/>
            <a:ext cx="19575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What kind of problem?</a:t>
            </a:r>
          </a:p>
          <a:p>
            <a:r>
              <a:rPr kumimoji="1" lang="en-US" altLang="ja-JP" sz="1100" dirty="0"/>
              <a:t>Please tell me the reason.</a:t>
            </a:r>
            <a:endParaRPr kumimoji="1" lang="ja-JP" altLang="en-US" sz="1100" dirty="0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5444B26-D07B-23BD-5CC0-E582D6F5F4ED}"/>
              </a:ext>
            </a:extLst>
          </p:cNvPr>
          <p:cNvSpPr txBox="1"/>
          <p:nvPr/>
        </p:nvSpPr>
        <p:spPr>
          <a:xfrm>
            <a:off x="4549233" y="5841203"/>
            <a:ext cx="1576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Need a repair?</a:t>
            </a:r>
            <a:endParaRPr kumimoji="1" lang="ja-JP" altLang="en-US" sz="1100" dirty="0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F83FA16-81C5-BD1A-731C-98186FF6232B}"/>
              </a:ext>
            </a:extLst>
          </p:cNvPr>
          <p:cNvSpPr txBox="1"/>
          <p:nvPr/>
        </p:nvSpPr>
        <p:spPr>
          <a:xfrm>
            <a:off x="6045479" y="4866505"/>
            <a:ext cx="1604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solidFill>
                  <a:schemeClr val="bg2">
                    <a:lumMod val="50000"/>
                  </a:schemeClr>
                </a:solidFill>
              </a:rPr>
              <a:t>The cutting tool of the equipment is broken.</a:t>
            </a:r>
          </a:p>
          <a:p>
            <a:r>
              <a:rPr kumimoji="1" lang="en-US" altLang="ja-JP" sz="700" dirty="0">
                <a:solidFill>
                  <a:schemeClr val="bg2">
                    <a:lumMod val="50000"/>
                  </a:schemeClr>
                </a:solidFill>
              </a:rPr>
              <a:t>This is due to the life of the cutting tool.</a:t>
            </a:r>
            <a:endParaRPr kumimoji="1" lang="ja-JP" altLang="en-US" sz="7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FE6623BA-D22D-B697-F1F8-407C736E018C}"/>
              </a:ext>
            </a:extLst>
          </p:cNvPr>
          <p:cNvSpPr txBox="1"/>
          <p:nvPr/>
        </p:nvSpPr>
        <p:spPr>
          <a:xfrm>
            <a:off x="6125996" y="5847632"/>
            <a:ext cx="15321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solidFill>
                  <a:schemeClr val="bg2">
                    <a:lumMod val="50000"/>
                  </a:schemeClr>
                </a:solidFill>
              </a:rPr>
              <a:t>Yes</a:t>
            </a:r>
            <a:endParaRPr kumimoji="1" lang="ja-JP" altLang="en-US" sz="11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99257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ユーザー定義 7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44546A"/>
      </a:accent2>
      <a:accent3>
        <a:srgbClr val="FFD965"/>
      </a:accent3>
      <a:accent4>
        <a:srgbClr val="FFC000"/>
      </a:accent4>
      <a:accent5>
        <a:srgbClr val="9CC3E5"/>
      </a:accent5>
      <a:accent6>
        <a:srgbClr val="A8D08D"/>
      </a:accent6>
      <a:hlink>
        <a:srgbClr val="70AD47"/>
      </a:hlink>
      <a:folHlink>
        <a:srgbClr val="F4B183"/>
      </a:folHlink>
    </a:clrScheme>
    <a:fontScheme name="ユーザー定義 10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10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 cmpd="dbl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TM02900769[[fn=レトロスペクト]]</Template>
  <TotalTime>24829</TotalTime>
  <Words>630</Words>
  <Application>Microsoft Office PowerPoint</Application>
  <PresentationFormat>ワイド画面</PresentationFormat>
  <Paragraphs>119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Calibri</vt:lpstr>
      <vt:lpstr>Segoe UI</vt:lpstr>
      <vt:lpstr>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Ryo Nozaki</cp:lastModifiedBy>
  <cp:revision>370</cp:revision>
  <cp:lastPrinted>2022-08-11T02:06:13Z</cp:lastPrinted>
  <dcterms:created xsi:type="dcterms:W3CDTF">2018-07-06T03:47:07Z</dcterms:created>
  <dcterms:modified xsi:type="dcterms:W3CDTF">2023-07-08T02:03:31Z</dcterms:modified>
</cp:coreProperties>
</file>