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74" r:id="rId3"/>
    <p:sldId id="257" r:id="rId4"/>
    <p:sldId id="258" r:id="rId5"/>
    <p:sldId id="266" r:id="rId6"/>
    <p:sldId id="270" r:id="rId7"/>
    <p:sldId id="276" r:id="rId8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CC66FF"/>
    <a:srgbClr val="F2E5FF"/>
    <a:srgbClr val="CC99FF"/>
    <a:srgbClr val="92D050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100" d="100"/>
          <a:sy n="100" d="100"/>
        </p:scale>
        <p:origin x="70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D1A3-7AE5-40F6-B3BA-99017AA9BD42}" type="datetimeFigureOut">
              <a:rPr lang="en-US" smtClean="0"/>
              <a:t>03-Nov-23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1FAA5-E9D2-45D4-B556-58CE3A4A1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61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D1A3-7AE5-40F6-B3BA-99017AA9BD42}" type="datetimeFigureOut">
              <a:rPr lang="en-US" smtClean="0"/>
              <a:t>03-Nov-23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1FAA5-E9D2-45D4-B556-58CE3A4A1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4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D1A3-7AE5-40F6-B3BA-99017AA9BD42}" type="datetimeFigureOut">
              <a:rPr lang="en-US" smtClean="0"/>
              <a:t>03-Nov-23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1FAA5-E9D2-45D4-B556-58CE3A4A1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55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D1A3-7AE5-40F6-B3BA-99017AA9BD42}" type="datetimeFigureOut">
              <a:rPr lang="en-US" smtClean="0"/>
              <a:t>03-Nov-23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1FAA5-E9D2-45D4-B556-58CE3A4A1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67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D1A3-7AE5-40F6-B3BA-99017AA9BD42}" type="datetimeFigureOut">
              <a:rPr lang="en-US" smtClean="0"/>
              <a:t>03-Nov-23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1FAA5-E9D2-45D4-B556-58CE3A4A1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7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D1A3-7AE5-40F6-B3BA-99017AA9BD42}" type="datetimeFigureOut">
              <a:rPr lang="en-US" smtClean="0"/>
              <a:t>03-Nov-23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1FAA5-E9D2-45D4-B556-58CE3A4A1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84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D1A3-7AE5-40F6-B3BA-99017AA9BD42}" type="datetimeFigureOut">
              <a:rPr lang="en-US" smtClean="0"/>
              <a:t>03-Nov-23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1FAA5-E9D2-45D4-B556-58CE3A4A1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98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D1A3-7AE5-40F6-B3BA-99017AA9BD42}" type="datetimeFigureOut">
              <a:rPr lang="en-US" smtClean="0"/>
              <a:t>03-Nov-23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1FAA5-E9D2-45D4-B556-58CE3A4A1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089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D1A3-7AE5-40F6-B3BA-99017AA9BD42}" type="datetimeFigureOut">
              <a:rPr lang="en-US" smtClean="0"/>
              <a:t>03-Nov-23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1FAA5-E9D2-45D4-B556-58CE3A4A1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886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D1A3-7AE5-40F6-B3BA-99017AA9BD42}" type="datetimeFigureOut">
              <a:rPr lang="en-US" smtClean="0"/>
              <a:t>03-Nov-23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1FAA5-E9D2-45D4-B556-58CE3A4A1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0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D1A3-7AE5-40F6-B3BA-99017AA9BD42}" type="datetimeFigureOut">
              <a:rPr lang="en-US" smtClean="0"/>
              <a:t>03-Nov-23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1FAA5-E9D2-45D4-B556-58CE3A4A1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54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2D1A3-7AE5-40F6-B3BA-99017AA9BD42}" type="datetimeFigureOut">
              <a:rPr lang="en-US" smtClean="0"/>
              <a:t>03-Nov-23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1FAA5-E9D2-45D4-B556-58CE3A4A1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169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2"/>
          <a:srcRect l="57585" t="26777" r="3308" b="43127"/>
          <a:stretch/>
        </p:blipFill>
        <p:spPr>
          <a:xfrm>
            <a:off x="3560467" y="4111631"/>
            <a:ext cx="3833678" cy="1659510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3355051" y="449570"/>
            <a:ext cx="2923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/>
              <a:t>เก็บข้อมูลจำนวนงานที่ผลิตตาม </a:t>
            </a:r>
            <a:r>
              <a:rPr lang="en-US" dirty="0"/>
              <a:t>part no.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9065" t="41521" r="11472" b="30008"/>
          <a:stretch/>
        </p:blipFill>
        <p:spPr>
          <a:xfrm>
            <a:off x="5137377" y="2863607"/>
            <a:ext cx="1060104" cy="8495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 l="65959" t="25344" r="8426" b="27979"/>
          <a:stretch/>
        </p:blipFill>
        <p:spPr>
          <a:xfrm>
            <a:off x="8298012" y="2883406"/>
            <a:ext cx="813082" cy="7968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2EA0C5-8966-1F5F-8526-E268F57E23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2468" y="1442550"/>
            <a:ext cx="2179588" cy="1259575"/>
          </a:xfrm>
          <a:prstGeom prst="rect">
            <a:avLst/>
          </a:prstGeom>
        </p:spPr>
      </p:pic>
      <p:sp>
        <p:nvSpPr>
          <p:cNvPr id="8" name="TextBox 38"/>
          <p:cNvSpPr txBox="1"/>
          <p:nvPr/>
        </p:nvSpPr>
        <p:spPr>
          <a:xfrm>
            <a:off x="7004397" y="1056514"/>
            <a:ext cx="1700156" cy="33887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</a:rPr>
              <a:t>Monitor in line </a:t>
            </a:r>
          </a:p>
        </p:txBody>
      </p:sp>
      <p:sp>
        <p:nvSpPr>
          <p:cNvPr id="9" name="Rectangle 8"/>
          <p:cNvSpPr/>
          <p:nvPr/>
        </p:nvSpPr>
        <p:spPr>
          <a:xfrm>
            <a:off x="4501240" y="3753850"/>
            <a:ext cx="2461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touch screen in put data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64542" y="2567962"/>
            <a:ext cx="2838995" cy="13860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Line </a:t>
            </a:r>
          </a:p>
        </p:txBody>
      </p:sp>
      <p:cxnSp>
        <p:nvCxnSpPr>
          <p:cNvPr id="12" name="Elbow Connector 11"/>
          <p:cNvCxnSpPr/>
          <p:nvPr/>
        </p:nvCxnSpPr>
        <p:spPr>
          <a:xfrm rot="5400000" flipH="1" flipV="1">
            <a:off x="3383205" y="2172764"/>
            <a:ext cx="582839" cy="228314"/>
          </a:xfrm>
          <a:prstGeom prst="bentConnector2">
            <a:avLst/>
          </a:prstGeom>
          <a:ln>
            <a:solidFill>
              <a:sysClr val="windowText" lastClr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6901" y="1667239"/>
            <a:ext cx="680109" cy="65652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614791" y="2275666"/>
            <a:ext cx="11259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Final process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413962" y="437297"/>
            <a:ext cx="20694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Scan Kanban (part no.)</a:t>
            </a:r>
          </a:p>
        </p:txBody>
      </p:sp>
      <p:cxnSp>
        <p:nvCxnSpPr>
          <p:cNvPr id="22" name="Elbow Connector 21"/>
          <p:cNvCxnSpPr>
            <a:stCxn id="13" idx="3"/>
            <a:endCxn id="4" idx="0"/>
          </p:cNvCxnSpPr>
          <p:nvPr/>
        </p:nvCxnSpPr>
        <p:spPr>
          <a:xfrm>
            <a:off x="4397010" y="1995503"/>
            <a:ext cx="1270419" cy="868104"/>
          </a:xfrm>
          <a:prstGeom prst="bentConnector2">
            <a:avLst/>
          </a:prstGeom>
          <a:ln>
            <a:solidFill>
              <a:sysClr val="windowText" lastClr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2" idx="3"/>
            <a:endCxn id="4" idx="0"/>
          </p:cNvCxnSpPr>
          <p:nvPr/>
        </p:nvCxnSpPr>
        <p:spPr>
          <a:xfrm>
            <a:off x="4408113" y="1209981"/>
            <a:ext cx="1259316" cy="1653626"/>
          </a:xfrm>
          <a:prstGeom prst="bentConnector2">
            <a:avLst/>
          </a:prstGeom>
          <a:ln>
            <a:solidFill>
              <a:sysClr val="windowText" lastClr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397010" y="964389"/>
            <a:ext cx="17370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Information Change over</a:t>
            </a:r>
          </a:p>
        </p:txBody>
      </p:sp>
      <p:cxnSp>
        <p:nvCxnSpPr>
          <p:cNvPr id="36" name="Elbow Connector 35"/>
          <p:cNvCxnSpPr>
            <a:stCxn id="4" idx="3"/>
            <a:endCxn id="7" idx="2"/>
          </p:cNvCxnSpPr>
          <p:nvPr/>
        </p:nvCxnSpPr>
        <p:spPr>
          <a:xfrm flipV="1">
            <a:off x="6197481" y="2702125"/>
            <a:ext cx="1604781" cy="586281"/>
          </a:xfrm>
          <a:prstGeom prst="bentConnector2">
            <a:avLst/>
          </a:prstGeom>
          <a:ln>
            <a:solidFill>
              <a:sysClr val="windowText" lastClr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4" idx="3"/>
            <a:endCxn id="5" idx="1"/>
          </p:cNvCxnSpPr>
          <p:nvPr/>
        </p:nvCxnSpPr>
        <p:spPr>
          <a:xfrm flipV="1">
            <a:off x="6197481" y="3281832"/>
            <a:ext cx="2100531" cy="6574"/>
          </a:xfrm>
          <a:prstGeom prst="bentConnector3">
            <a:avLst>
              <a:gd name="adj1" fmla="val 50000"/>
            </a:avLst>
          </a:prstGeom>
          <a:ln>
            <a:solidFill>
              <a:sysClr val="windowText" lastClr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/>
          <a:srcRect l="47290" t="51305" r="4816" b="12683"/>
          <a:stretch/>
        </p:blipFill>
        <p:spPr>
          <a:xfrm>
            <a:off x="2558765" y="818902"/>
            <a:ext cx="1849348" cy="782157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7672702" y="3674442"/>
            <a:ext cx="32913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Summary report </a:t>
            </a:r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th-TH" dirty="0">
                <a:solidFill>
                  <a:srgbClr val="FF0000"/>
                </a:solidFill>
              </a:rPr>
              <a:t>ทำสรุป </a:t>
            </a:r>
            <a:r>
              <a:rPr lang="en-US" dirty="0">
                <a:solidFill>
                  <a:srgbClr val="FF0000"/>
                </a:solidFill>
              </a:rPr>
              <a:t>daily </a:t>
            </a:r>
            <a:r>
              <a:rPr lang="th-TH" dirty="0">
                <a:solidFill>
                  <a:srgbClr val="FF0000"/>
                </a:solidFill>
              </a:rPr>
              <a:t>ส่งเมล </a:t>
            </a:r>
            <a:r>
              <a:rPr lang="en-US" dirty="0">
                <a:solidFill>
                  <a:srgbClr val="FF0000"/>
                </a:solidFill>
              </a:rPr>
              <a:t>Auto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8"/>
          <a:srcRect l="63715" t="24697" r="6928" b="29780"/>
          <a:stretch/>
        </p:blipFill>
        <p:spPr>
          <a:xfrm>
            <a:off x="1147806" y="752722"/>
            <a:ext cx="972570" cy="848337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2066415" y="1090025"/>
            <a:ext cx="2872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+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501240" y="3753850"/>
            <a:ext cx="2461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touch screen in put data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307661" y="1703651"/>
            <a:ext cx="21931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Scan KB </a:t>
            </a:r>
            <a:r>
              <a:rPr lang="th-TH" sz="1600" dirty="0"/>
              <a:t>ทุกครั้งที่มีการเปลี่ยนรุ่น</a:t>
            </a:r>
            <a:endParaRPr lang="en-US" sz="1600" dirty="0"/>
          </a:p>
        </p:txBody>
      </p:sp>
      <p:sp>
        <p:nvSpPr>
          <p:cNvPr id="30" name="Rectangle 29"/>
          <p:cNvSpPr/>
          <p:nvPr/>
        </p:nvSpPr>
        <p:spPr>
          <a:xfrm>
            <a:off x="3411866" y="5845804"/>
            <a:ext cx="50367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/>
              <a:t>เลือกข้อมูล </a:t>
            </a:r>
            <a:r>
              <a:rPr lang="en-US" dirty="0"/>
              <a:t>dropdown ( Machine Stop , Quality , </a:t>
            </a:r>
            <a:r>
              <a:rPr lang="en-US" b="1" dirty="0"/>
              <a:t>C/O</a:t>
            </a:r>
            <a:r>
              <a:rPr lang="en-US" dirty="0"/>
              <a:t> , retest, Other </a:t>
            </a:r>
            <a:r>
              <a:rPr lang="th-TH" dirty="0"/>
              <a:t>พิมพ์เพิ่มนอกเหนือจาก </a:t>
            </a:r>
            <a:r>
              <a:rPr lang="en-US" dirty="0"/>
              <a:t>dropdown ) </a:t>
            </a:r>
            <a:endParaRPr lang="th-TH" dirty="0"/>
          </a:p>
          <a:p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th-TH" dirty="0">
                <a:solidFill>
                  <a:srgbClr val="FF0000"/>
                </a:solidFill>
              </a:rPr>
              <a:t>ในอนาคตสามารถเพิ่มหัวข้อเองได้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3CAAE4-65AE-57DD-5497-35BE64F61318}"/>
              </a:ext>
            </a:extLst>
          </p:cNvPr>
          <p:cNvSpPr txBox="1"/>
          <p:nvPr/>
        </p:nvSpPr>
        <p:spPr>
          <a:xfrm>
            <a:off x="10106025" y="383390"/>
            <a:ext cx="1544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*Wait Confirm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Production</a:t>
            </a:r>
          </a:p>
        </p:txBody>
      </p:sp>
    </p:spTree>
    <p:extLst>
      <p:ext uri="{BB962C8B-B14F-4D97-AF65-F5344CB8AC3E}">
        <p14:creationId xmlns:p14="http://schemas.microsoft.com/office/powerpoint/2010/main" val="816330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9318" y="242230"/>
            <a:ext cx="25771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/>
              <a:t>วิธีลงข้อมูล </a:t>
            </a:r>
            <a:r>
              <a:rPr lang="en-US" sz="2400" dirty="0"/>
              <a:t>breakdown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4049" y="764976"/>
            <a:ext cx="3577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Working time STD 445 min/shift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069111" y="1195981"/>
            <a:ext cx="9175822" cy="1703635"/>
            <a:chOff x="2477814" y="1618097"/>
            <a:chExt cx="6341287" cy="1126297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2"/>
            <a:srcRect l="26501" t="43609" r="6971" b="40021"/>
            <a:stretch/>
          </p:blipFill>
          <p:spPr>
            <a:xfrm>
              <a:off x="2766445" y="1861877"/>
              <a:ext cx="6052656" cy="644722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3226696" y="2114537"/>
              <a:ext cx="8082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115 min.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477814" y="1663154"/>
              <a:ext cx="8318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Start 7:35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734327" y="1618097"/>
              <a:ext cx="1406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Break 9:30-9:40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259189" y="1813385"/>
              <a:ext cx="1019808" cy="707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Break </a:t>
              </a:r>
            </a:p>
            <a:p>
              <a:pPr algn="ctr"/>
              <a:r>
                <a:rPr lang="en-US" sz="1600" dirty="0"/>
                <a:t>11:15-12:15</a:t>
              </a:r>
            </a:p>
            <a:p>
              <a:pPr algn="ctr"/>
              <a:r>
                <a:rPr lang="en-US" sz="1600" dirty="0"/>
                <a:t>11:30-12:30</a:t>
              </a:r>
            </a:p>
            <a:p>
              <a:pPr algn="ctr"/>
              <a:r>
                <a:rPr lang="en-US" sz="1600" dirty="0"/>
                <a:t>11:45-12:45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781338" y="1651623"/>
              <a:ext cx="1406614" cy="223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Break 14:30-14:40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462538" y="2137753"/>
              <a:ext cx="8082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110 min.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809823" y="2136896"/>
              <a:ext cx="8082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100 min.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423313" y="2159619"/>
              <a:ext cx="8082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120 min.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9550990" y="1248439"/>
            <a:ext cx="1561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5S 16:20 – 16:30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006138" y="1570021"/>
            <a:ext cx="154257" cy="9699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9199934" y="3315487"/>
            <a:ext cx="3298783" cy="2333866"/>
            <a:chOff x="1498865" y="3325606"/>
            <a:chExt cx="3298783" cy="2333866"/>
          </a:xfrm>
        </p:grpSpPr>
        <p:sp>
          <p:nvSpPr>
            <p:cNvPr id="39" name="Rectangle 38"/>
            <p:cNvSpPr/>
            <p:nvPr/>
          </p:nvSpPr>
          <p:spPr>
            <a:xfrm>
              <a:off x="1498865" y="3325606"/>
              <a:ext cx="398021" cy="34343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935636" y="3330484"/>
              <a:ext cx="21015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M/C breakdown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498865" y="3806252"/>
              <a:ext cx="398021" cy="34343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896885" y="3833440"/>
              <a:ext cx="29007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Quality , rework , retest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498865" y="4324388"/>
              <a:ext cx="398021" cy="34343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958106" y="4345067"/>
              <a:ext cx="21015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Change over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512198" y="4820214"/>
              <a:ext cx="398021" cy="3434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958106" y="4820214"/>
              <a:ext cx="21015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Change Tools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512198" y="5316040"/>
              <a:ext cx="398021" cy="343432"/>
            </a:xfrm>
            <a:prstGeom prst="rect">
              <a:avLst/>
            </a:prstGeom>
            <a:solidFill>
              <a:srgbClr val="CC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958106" y="5320918"/>
              <a:ext cx="21015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Other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3149214" y="1560931"/>
            <a:ext cx="143903" cy="96990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619945" y="1570021"/>
            <a:ext cx="154257" cy="9699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701561" y="3500246"/>
            <a:ext cx="73074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</a:t>
            </a:r>
            <a:r>
              <a:rPr lang="th-TH" sz="2400" dirty="0"/>
              <a:t>งานไม่ออกตาม </a:t>
            </a:r>
            <a:r>
              <a:rPr lang="en-US" sz="2400" dirty="0"/>
              <a:t>CT.</a:t>
            </a:r>
            <a:r>
              <a:rPr lang="th-TH" sz="2400" dirty="0"/>
              <a:t>ที่กำหนด </a:t>
            </a:r>
            <a:r>
              <a:rPr lang="en-US" sz="2400" dirty="0"/>
              <a:t>Program alarm </a:t>
            </a:r>
            <a:r>
              <a:rPr lang="th-TH" sz="2400" dirty="0"/>
              <a:t>ให้ใส่ปัญหา ภายใน </a:t>
            </a:r>
            <a:r>
              <a:rPr lang="en-US" sz="2400" dirty="0"/>
              <a:t>5 </a:t>
            </a:r>
            <a:r>
              <a:rPr lang="th-TH" sz="2400" dirty="0"/>
              <a:t>นาที</a:t>
            </a:r>
            <a:endParaRPr lang="en-US" sz="2400" dirty="0"/>
          </a:p>
          <a:p>
            <a:r>
              <a:rPr lang="en-US" sz="2400" dirty="0"/>
              <a:t>2.Leader </a:t>
            </a:r>
            <a:r>
              <a:rPr lang="th-TH" sz="2400" dirty="0"/>
              <a:t>ใส่ปัญหาตามตัวเลือก </a:t>
            </a:r>
            <a:r>
              <a:rPr lang="en-US" sz="2400" dirty="0"/>
              <a:t>( real time </a:t>
            </a:r>
            <a:r>
              <a:rPr lang="th-TH" sz="2400" dirty="0"/>
              <a:t>หรือ ย้อนหลังได้</a:t>
            </a:r>
            <a:r>
              <a:rPr lang="en-US" sz="2400" dirty="0"/>
              <a:t> </a:t>
            </a:r>
            <a:r>
              <a:rPr lang="th-TH" sz="2400" dirty="0"/>
              <a:t>ภายในกะ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3.Program</a:t>
            </a:r>
            <a:r>
              <a:rPr lang="th-TH" sz="2400" dirty="0"/>
              <a:t>จะหยุดเวลาที่ใช้คำนวน </a:t>
            </a:r>
            <a:r>
              <a:rPr lang="en-US" sz="2400" dirty="0"/>
              <a:t>breakdown </a:t>
            </a:r>
            <a:r>
              <a:rPr lang="th-TH" sz="2400" dirty="0"/>
              <a:t>เมื่อมีงานออก</a:t>
            </a:r>
            <a:endParaRPr lang="en-US" sz="2400" dirty="0"/>
          </a:p>
        </p:txBody>
      </p:sp>
      <p:sp>
        <p:nvSpPr>
          <p:cNvPr id="53" name="Rectangle 52"/>
          <p:cNvSpPr/>
          <p:nvPr/>
        </p:nvSpPr>
        <p:spPr>
          <a:xfrm>
            <a:off x="7566235" y="1560931"/>
            <a:ext cx="143903" cy="96990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ular Callout 54"/>
          <p:cNvSpPr/>
          <p:nvPr/>
        </p:nvSpPr>
        <p:spPr>
          <a:xfrm>
            <a:off x="3136458" y="2778500"/>
            <a:ext cx="2351792" cy="393686"/>
          </a:xfrm>
          <a:prstGeom prst="wedgeRectCallout">
            <a:avLst>
              <a:gd name="adj1" fmla="val -46334"/>
              <a:gd name="adj2" fmla="val -96323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3136458" y="2822417"/>
            <a:ext cx="2820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chemeClr val="bg1"/>
                </a:solidFill>
              </a:rPr>
              <a:t>สแกนคัมบังทุกครั้งที่มีการเปลี่ยนรุ่น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08284" y="4453943"/>
            <a:ext cx="6317600" cy="1373642"/>
            <a:chOff x="3547086" y="2843518"/>
            <a:chExt cx="10068188" cy="2417234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3"/>
            <a:srcRect l="57585" t="26777" r="3308" b="43127"/>
            <a:stretch/>
          </p:blipFill>
          <p:spPr>
            <a:xfrm>
              <a:off x="8217303" y="2843518"/>
              <a:ext cx="5397971" cy="2336656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4"/>
            <a:srcRect l="69065" t="41521" r="11472" b="30008"/>
            <a:stretch/>
          </p:blipFill>
          <p:spPr>
            <a:xfrm>
              <a:off x="4762529" y="3127300"/>
              <a:ext cx="1563583" cy="1253101"/>
            </a:xfrm>
            <a:prstGeom prst="rect">
              <a:avLst/>
            </a:prstGeom>
          </p:spPr>
        </p:pic>
        <p:sp>
          <p:nvSpPr>
            <p:cNvPr id="58" name="Rectangle 57"/>
            <p:cNvSpPr/>
            <p:nvPr/>
          </p:nvSpPr>
          <p:spPr>
            <a:xfrm>
              <a:off x="3547086" y="4610829"/>
              <a:ext cx="4643665" cy="649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touch screen in put 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7809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163" y="268728"/>
            <a:ext cx="995082" cy="30532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655152"/>
            <a:ext cx="91440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tx1"/>
                </a:gs>
                <a:gs pos="78000">
                  <a:srgbClr val="C0000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81456" y="173261"/>
            <a:ext cx="2856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Working Time (Day shift)</a:t>
            </a:r>
          </a:p>
        </p:txBody>
      </p:sp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1" y="684399"/>
            <a:ext cx="3753394" cy="366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fontAlgn="ctr"/>
            <a:r>
              <a:rPr lang="en-US" sz="1600" b="1" u="sng" dirty="0">
                <a:latin typeface="Century Gothic" panose="020B0502020202020204" pitchFamily="34" charset="0"/>
                <a:ea typeface="MS PGothic" pitchFamily="34" charset="-128"/>
                <a:cs typeface="Arial" pitchFamily="34" charset="0"/>
              </a:rPr>
              <a:t>Standard working time of JATH</a:t>
            </a:r>
            <a:endParaRPr lang="en-US" sz="2000" b="1" dirty="0">
              <a:latin typeface="Century Gothic" panose="020B0502020202020204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3983" y="153684"/>
            <a:ext cx="347472" cy="349996"/>
          </a:xfrm>
          <a:prstGeom prst="ellipse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A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995589"/>
              </p:ext>
            </p:extLst>
          </p:nvPr>
        </p:nvGraphicFramePr>
        <p:xfrm>
          <a:off x="183799" y="1050588"/>
          <a:ext cx="11755907" cy="5659193"/>
        </p:xfrm>
        <a:graphic>
          <a:graphicData uri="http://schemas.openxmlformats.org/drawingml/2006/table">
            <a:tbl>
              <a:tblPr firstRow="1" bandRow="1"/>
              <a:tblGrid>
                <a:gridCol w="1608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29539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0317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Subject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 Over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time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Over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time 1 Hrs.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Over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time 1.5 Hrs.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Over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time 2 Hrs.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Over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time 2.5 Hrs.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9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Time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Duration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Time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Duration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Time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Duration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Time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Duration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Time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Duration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1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Start Working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07:30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07:30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07:30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07:30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07:30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1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Morning meeting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7:30 – 7:35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7:30 – 7:35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7:30 – 7:35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7:30 – 7:35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7:30 – 7:35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1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Working time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115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7:35 – 9:30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115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7:35 – 9:30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115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7:35 – 9:30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115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7:35 – 9:30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115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7:35 – 9:30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1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Morning Break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9:30 – 9:40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9:30 – 9:40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9:30 – 9:40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9:30 – 9:40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9:30 – 9:40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1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Working time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9:40 – 11:30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9:40 – 11:30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9:40 – 11:30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9:40 – 11:30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9:40 – 11:30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1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Lunch time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11:30 – 12:30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11:30 – 12:30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11:30 – 12:30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11:30 – 12:30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11:30 – 12:30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31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Working time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120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12:30 – 14:30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120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12:30 – 14:30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120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12:30 – 14:30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120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12:30 – 14:30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120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12:30 – 14:30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31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Afternoon Break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14:30 – 14:40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14:30 – 14:40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14:30 – 14:40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14:30 – 14:40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14:30 – 14:40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31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Working time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14:40 – 16:20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14:40 – 16:30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14:40 – 16:30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14:40 – 16:30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14:40 – 16:30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6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Over time break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sng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16:30 – 16:50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16:30 – 16:50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16:30 – 16:50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16:30 – 16:50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31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Working time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16:50 – 17:40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16:50 – 18:10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16:50 – 18:40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16:50 – 19:10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31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16:20 – 16:30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17:40 – 17:50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18:10 – 18:20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18:40 – 18:50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19:10 – 19:20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6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Stop production time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16:30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17:50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18:20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18:50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19:20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696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Total time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540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620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650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680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710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696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Total Break time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95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115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115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115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115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1696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Total Working time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445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505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535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565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595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413760" y="702045"/>
            <a:ext cx="539932" cy="3016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3953692" y="655152"/>
            <a:ext cx="2151017" cy="366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fontAlgn="ctr"/>
            <a:r>
              <a:rPr lang="th-TH" sz="1600" b="1" u="sng" dirty="0">
                <a:solidFill>
                  <a:srgbClr val="FF0000"/>
                </a:solidFill>
                <a:latin typeface="Century Gothic" panose="020B0502020202020204" pitchFamily="34" charset="0"/>
                <a:ea typeface="MS PGothic" pitchFamily="34" charset="-128"/>
                <a:cs typeface="Arial" pitchFamily="34" charset="0"/>
              </a:rPr>
              <a:t>ไม่คำนวน </a:t>
            </a:r>
            <a:r>
              <a:rPr lang="en-US" sz="1600" b="1" u="sng" dirty="0" err="1">
                <a:solidFill>
                  <a:srgbClr val="FF0000"/>
                </a:solidFill>
                <a:latin typeface="Century Gothic" panose="020B0502020202020204" pitchFamily="34" charset="0"/>
                <a:ea typeface="MS PGothic" pitchFamily="34" charset="-128"/>
                <a:cs typeface="Arial" pitchFamily="34" charset="0"/>
              </a:rPr>
              <a:t>Bekido</a:t>
            </a:r>
            <a:r>
              <a:rPr lang="en-US" sz="1600" b="1" u="sng" dirty="0">
                <a:solidFill>
                  <a:srgbClr val="FF0000"/>
                </a:solidFill>
                <a:latin typeface="Century Gothic" panose="020B0502020202020204" pitchFamily="34" charset="0"/>
                <a:ea typeface="MS PGothic" pitchFamily="34" charset="-128"/>
                <a:cs typeface="Arial" pitchFamily="34" charset="0"/>
              </a:rPr>
              <a:t>%</a:t>
            </a:r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5913706" y="702045"/>
            <a:ext cx="5738948" cy="366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en-US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**Lunch time : 11:15-12:15, 11:30-12:30, 11:45-12:45</a:t>
            </a:r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676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163" y="268728"/>
            <a:ext cx="995082" cy="30532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655152"/>
            <a:ext cx="91440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tx1"/>
                </a:gs>
                <a:gs pos="78000">
                  <a:srgbClr val="C0000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81456" y="173261"/>
            <a:ext cx="299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Working Time (Night shift)</a:t>
            </a:r>
          </a:p>
        </p:txBody>
      </p:sp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0" y="684399"/>
            <a:ext cx="6061753" cy="366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fontAlgn="ctr"/>
            <a:r>
              <a:rPr lang="en-US" sz="1600" b="1" u="sng" dirty="0">
                <a:latin typeface="Century Gothic" panose="020B0502020202020204" pitchFamily="34" charset="0"/>
                <a:ea typeface="MS PGothic" pitchFamily="34" charset="-128"/>
                <a:cs typeface="Arial" pitchFamily="34" charset="0"/>
              </a:rPr>
              <a:t>Standard working time of JATH</a:t>
            </a:r>
            <a:endParaRPr lang="en-US" sz="2000" b="1" dirty="0">
              <a:latin typeface="Century Gothic" panose="020B0502020202020204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3983" y="153684"/>
            <a:ext cx="347472" cy="349996"/>
          </a:xfrm>
          <a:prstGeom prst="ellipse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A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00841"/>
              </p:ext>
            </p:extLst>
          </p:nvPr>
        </p:nvGraphicFramePr>
        <p:xfrm>
          <a:off x="183799" y="1050588"/>
          <a:ext cx="11755907" cy="5659193"/>
        </p:xfrm>
        <a:graphic>
          <a:graphicData uri="http://schemas.openxmlformats.org/drawingml/2006/table">
            <a:tbl>
              <a:tblPr firstRow="1" bandRow="1"/>
              <a:tblGrid>
                <a:gridCol w="1608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29539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0317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Subject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 Over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time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Over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time 1 Hrs.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Over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time 1.5 Hrs.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Over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time 2 Hrs.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Over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time 2.5 Hrs.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9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Time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Duration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Time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Duration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Time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Duration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Time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Duration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Time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Duration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1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Start Working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19:30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19:30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19:30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19:30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19:30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1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Morning meeting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19:30 – 19:35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19:30 – 19:35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19:30 – 19:35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19:30 – 19:35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19:30 – 19:35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1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Working time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115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19:35 – 21:30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115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19:35 – 21:30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115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19:35 – 21:30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115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19:35 – 21:30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115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19:35 – 21:30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1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Morning Break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21:30 – 21:40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21:30 – 21:40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21:30 – 21:40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21:30 – 21:40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21:30 – 21:40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1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Working time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21:40 – 23:30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21:40 – 23:30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21:40 – 23:30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21:40 – 23:30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21:40 – 23:30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1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Lunch time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23:30 – 00:30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23:30 – 00:30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23:30 – 00:30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23:30 – 00:30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23:30 – 00:30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31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Working time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120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00:30 – 02:30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120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00:30 – 02:30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120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00:30 – 02:30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120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00:30 – 02:30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120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00:30 – 02:30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31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Afternoon Break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02:30 – 02:40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02:30 – 02:40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02:30 – 02:40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02:30 – 02:40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02:30 – 02:40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31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Working time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02:40 – 04:20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02:40 – 04:30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02:40 – 04:30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02:40 – 04:30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02:40 – 04:30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6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Over time break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sng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04:30 – 04:50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04:30 – 04:50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04:30 – 04:50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04:30 – 04:50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31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Working time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04:50 – 05:40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04:50 – 06:10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04:50 – 06:40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04:50 – 07:10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31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04:20 – 04:30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05:40 – 05:50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06:10 – 06:20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06:40 – 06:50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sng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07:10 – 07:20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6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Stop production time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04:30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05:50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06:20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06:50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07:20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696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Total time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540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620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650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680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710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1696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Total Break time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95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115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115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115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115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1696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Total Working time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445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505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535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565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595 min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413760" y="702045"/>
            <a:ext cx="539932" cy="3016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3953692" y="655152"/>
            <a:ext cx="2151017" cy="366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fontAlgn="ctr"/>
            <a:r>
              <a:rPr lang="th-TH" sz="1600" b="1" u="sng" dirty="0">
                <a:solidFill>
                  <a:srgbClr val="FF0000"/>
                </a:solidFill>
                <a:latin typeface="Century Gothic" panose="020B0502020202020204" pitchFamily="34" charset="0"/>
                <a:ea typeface="MS PGothic" pitchFamily="34" charset="-128"/>
                <a:cs typeface="Arial" pitchFamily="34" charset="0"/>
              </a:rPr>
              <a:t>ไม่คำนวน </a:t>
            </a:r>
            <a:r>
              <a:rPr lang="en-US" sz="1600" b="1" u="sng" dirty="0" err="1">
                <a:solidFill>
                  <a:srgbClr val="FF0000"/>
                </a:solidFill>
                <a:latin typeface="Century Gothic" panose="020B0502020202020204" pitchFamily="34" charset="0"/>
                <a:ea typeface="MS PGothic" pitchFamily="34" charset="-128"/>
                <a:cs typeface="Arial" pitchFamily="34" charset="0"/>
              </a:rPr>
              <a:t>Bekido</a:t>
            </a:r>
            <a:r>
              <a:rPr lang="en-US" sz="1600" b="1" u="sng" dirty="0">
                <a:solidFill>
                  <a:srgbClr val="FF0000"/>
                </a:solidFill>
                <a:latin typeface="Century Gothic" panose="020B0502020202020204" pitchFamily="34" charset="0"/>
                <a:ea typeface="MS PGothic" pitchFamily="34" charset="-128"/>
                <a:cs typeface="Arial" pitchFamily="34" charset="0"/>
              </a:rPr>
              <a:t>%</a:t>
            </a:r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6000792" y="684399"/>
            <a:ext cx="5738948" cy="366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en-US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**Lunch time : 23:15-00:15, 23:30-00:30, 23:45-00:45</a:t>
            </a:r>
            <a:endParaRPr lang="en-US" sz="2000" b="1" dirty="0">
              <a:solidFill>
                <a:srgbClr val="FF0000"/>
              </a:solidFill>
              <a:latin typeface="Century Gothic" panose="020B0502020202020204" pitchFamily="34" charset="0"/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554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99"/>
          <p:cNvSpPr/>
          <p:nvPr/>
        </p:nvSpPr>
        <p:spPr>
          <a:xfrm>
            <a:off x="426619" y="5983832"/>
            <a:ext cx="5608522" cy="6345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409318" y="5191590"/>
            <a:ext cx="5608522" cy="6345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09318" y="4524788"/>
            <a:ext cx="5608522" cy="537206"/>
          </a:xfrm>
          <a:prstGeom prst="rect">
            <a:avLst/>
          </a:prstGeom>
          <a:solidFill>
            <a:srgbClr val="F2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09318" y="242230"/>
            <a:ext cx="33216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Calculate </a:t>
            </a:r>
            <a:r>
              <a:rPr lang="en-US" sz="2400" dirty="0" err="1"/>
              <a:t>Bekido</a:t>
            </a:r>
            <a:r>
              <a:rPr lang="en-US" sz="2400" dirty="0"/>
              <a:t>% (OA%)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26501" t="43609" r="6971" b="40021"/>
          <a:stretch/>
        </p:blipFill>
        <p:spPr>
          <a:xfrm>
            <a:off x="2679359" y="956185"/>
            <a:ext cx="6052656" cy="83778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50659" y="956185"/>
            <a:ext cx="1889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Working time STD </a:t>
            </a:r>
          </a:p>
          <a:p>
            <a:r>
              <a:rPr lang="en-US" dirty="0"/>
              <a:t>445 min/shift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9666516" y="1065769"/>
            <a:ext cx="2238103" cy="728197"/>
            <a:chOff x="9326881" y="805316"/>
            <a:chExt cx="2238103" cy="728197"/>
          </a:xfrm>
        </p:grpSpPr>
        <p:sp>
          <p:nvSpPr>
            <p:cNvPr id="7" name="Rectangle 6"/>
            <p:cNvSpPr/>
            <p:nvPr/>
          </p:nvSpPr>
          <p:spPr>
            <a:xfrm>
              <a:off x="9326881" y="876770"/>
              <a:ext cx="348343" cy="226423"/>
            </a:xfrm>
            <a:prstGeom prst="rect">
              <a:avLst/>
            </a:prstGeom>
            <a:solidFill>
              <a:srgbClr val="A6A6A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675224" y="805316"/>
              <a:ext cx="1889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Meeting,Break,5S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326881" y="1235635"/>
              <a:ext cx="348343" cy="226423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675224" y="1164181"/>
              <a:ext cx="1889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Working time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47123" y="1754017"/>
            <a:ext cx="188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15037" y="1245368"/>
            <a:ext cx="808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115 min.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399031" y="703895"/>
            <a:ext cx="831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Start 7:35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494941" y="691711"/>
            <a:ext cx="14066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Break 9:30-9:40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40495" y="165704"/>
            <a:ext cx="1406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Break </a:t>
            </a:r>
          </a:p>
          <a:p>
            <a:pPr algn="ctr"/>
            <a:r>
              <a:rPr lang="en-US" sz="1200" dirty="0"/>
              <a:t>11:15-12:15</a:t>
            </a:r>
          </a:p>
          <a:p>
            <a:pPr algn="ctr"/>
            <a:r>
              <a:rPr lang="en-US" sz="1200" dirty="0"/>
              <a:t>11:30-12:30</a:t>
            </a:r>
          </a:p>
          <a:p>
            <a:pPr algn="ctr"/>
            <a:r>
              <a:rPr lang="en-US" sz="1200" dirty="0"/>
              <a:t>11:45-12:45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850110" y="713889"/>
            <a:ext cx="14066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Break 14:30-14:40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376467" y="1279350"/>
            <a:ext cx="808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110 min.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722737" y="1231204"/>
            <a:ext cx="808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100 min.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336227" y="1253927"/>
            <a:ext cx="808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120 min.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060360" y="2144134"/>
            <a:ext cx="8950963" cy="1257119"/>
            <a:chOff x="650659" y="2877374"/>
            <a:chExt cx="8950963" cy="1257119"/>
          </a:xfrm>
        </p:grpSpPr>
        <p:grpSp>
          <p:nvGrpSpPr>
            <p:cNvPr id="38" name="Group 37"/>
            <p:cNvGrpSpPr/>
            <p:nvPr/>
          </p:nvGrpSpPr>
          <p:grpSpPr>
            <a:xfrm>
              <a:off x="650659" y="2887367"/>
              <a:ext cx="8937811" cy="1247126"/>
              <a:chOff x="650659" y="2887367"/>
              <a:chExt cx="8937811" cy="1247126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650659" y="2887368"/>
                <a:ext cx="8937811" cy="1237131"/>
                <a:chOff x="1229959" y="1593410"/>
                <a:chExt cx="8937811" cy="1237131"/>
              </a:xfrm>
            </p:grpSpPr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26501" t="43609" r="6971" b="40021"/>
                <a:stretch/>
              </p:blipFill>
              <p:spPr>
                <a:xfrm>
                  <a:off x="1229959" y="1593410"/>
                  <a:ext cx="8937811" cy="1237131"/>
                </a:xfrm>
                <a:prstGeom prst="rect">
                  <a:avLst/>
                </a:prstGeom>
              </p:spPr>
            </p:pic>
            <p:sp>
              <p:nvSpPr>
                <p:cNvPr id="22" name="Rectangle 21"/>
                <p:cNvSpPr/>
                <p:nvPr/>
              </p:nvSpPr>
              <p:spPr>
                <a:xfrm>
                  <a:off x="3361509" y="1593410"/>
                  <a:ext cx="1828800" cy="1237131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6187439" y="1593410"/>
                  <a:ext cx="1972491" cy="12371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5" name="Rectangle 34"/>
              <p:cNvSpPr/>
              <p:nvPr/>
            </p:nvSpPr>
            <p:spPr>
              <a:xfrm>
                <a:off x="743969" y="2887367"/>
                <a:ext cx="1868601" cy="1237131"/>
              </a:xfrm>
              <a:prstGeom prst="rect">
                <a:avLst/>
              </a:prstGeom>
              <a:solidFill>
                <a:srgbClr val="CC99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782209" y="2887367"/>
                <a:ext cx="448671" cy="1237131"/>
              </a:xfrm>
              <a:prstGeom prst="rect">
                <a:avLst/>
              </a:prstGeom>
              <a:solidFill>
                <a:srgbClr val="CC99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7722737" y="2897362"/>
                <a:ext cx="1699937" cy="1237131"/>
              </a:xfrm>
              <a:prstGeom prst="rect">
                <a:avLst/>
              </a:prstGeom>
              <a:solidFill>
                <a:srgbClr val="CC99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722810" y="2897362"/>
              <a:ext cx="18897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Part. A </a:t>
              </a:r>
            </a:p>
            <a:p>
              <a:r>
                <a:rPr lang="en-US" sz="1400" dirty="0"/>
                <a:t>CT. 30 sec.</a:t>
              </a:r>
            </a:p>
            <a:p>
              <a:r>
                <a:rPr lang="en-US" sz="1400" dirty="0"/>
                <a:t>Operator 10 person.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705880" y="3712969"/>
              <a:ext cx="615874" cy="27699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1200"/>
              </a:lvl1pPr>
            </a:lstStyle>
            <a:p>
              <a:r>
                <a:rPr lang="en-US" dirty="0"/>
                <a:t>10 min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880487" y="3712969"/>
              <a:ext cx="157440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Working time 115 min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711862" y="2877374"/>
              <a:ext cx="18897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Part. A </a:t>
              </a:r>
            </a:p>
            <a:p>
              <a:r>
                <a:rPr lang="en-US" sz="1400" dirty="0"/>
                <a:t>CT. 30 sec.</a:t>
              </a:r>
            </a:p>
            <a:p>
              <a:r>
                <a:rPr lang="en-US" sz="1400" dirty="0"/>
                <a:t>Operator 10 person.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774635" y="3708811"/>
              <a:ext cx="157440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Working time 100 min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230880" y="2930837"/>
              <a:ext cx="18897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Part. B </a:t>
              </a:r>
            </a:p>
            <a:p>
              <a:r>
                <a:rPr lang="en-US" sz="1400" dirty="0"/>
                <a:t>CT. 35 sec.</a:t>
              </a:r>
            </a:p>
            <a:p>
              <a:r>
                <a:rPr lang="en-US" sz="1400" dirty="0"/>
                <a:t>Operator 9 person.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241755" y="3715596"/>
              <a:ext cx="157440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Working time 100 min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690870" y="2920632"/>
              <a:ext cx="18897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Part. C </a:t>
              </a:r>
            </a:p>
            <a:p>
              <a:r>
                <a:rPr lang="en-US" sz="1400" dirty="0"/>
                <a:t>CT. 28 sec.</a:t>
              </a:r>
            </a:p>
            <a:p>
              <a:r>
                <a:rPr lang="en-US" sz="1400" dirty="0"/>
                <a:t>Operator 10 person.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807181" y="3712968"/>
              <a:ext cx="157440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Working time 120 min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80518" y="3678202"/>
            <a:ext cx="4406096" cy="683876"/>
            <a:chOff x="2144121" y="48859"/>
            <a:chExt cx="3748424" cy="307876"/>
          </a:xfrm>
        </p:grpSpPr>
        <p:grpSp>
          <p:nvGrpSpPr>
            <p:cNvPr id="53" name="Group 52"/>
            <p:cNvGrpSpPr/>
            <p:nvPr/>
          </p:nvGrpSpPr>
          <p:grpSpPr>
            <a:xfrm>
              <a:off x="2144121" y="48859"/>
              <a:ext cx="3748424" cy="307876"/>
              <a:chOff x="2843407" y="51360"/>
              <a:chExt cx="5065801" cy="290747"/>
            </a:xfrm>
          </p:grpSpPr>
          <p:sp>
            <p:nvSpPr>
              <p:cNvPr id="55" name="Text Box 35"/>
              <p:cNvSpPr txBox="1">
                <a:spLocks noChangeArrowheads="1"/>
              </p:cNvSpPr>
              <p:nvPr/>
            </p:nvSpPr>
            <p:spPr bwMode="auto">
              <a:xfrm>
                <a:off x="2843407" y="51360"/>
                <a:ext cx="1517420" cy="130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fontAlgn="ctr"/>
                <a:r>
                  <a:rPr lang="en-US" sz="1400" b="1" dirty="0" err="1">
                    <a:latin typeface="Century Gothic" panose="020B0502020202020204" pitchFamily="34" charset="0"/>
                    <a:ea typeface="MS PGothic" pitchFamily="34" charset="-128"/>
                    <a:cs typeface="Arial" pitchFamily="34" charset="0"/>
                  </a:rPr>
                  <a:t>Bekido</a:t>
                </a:r>
                <a:r>
                  <a:rPr lang="en-US" sz="1400" b="1" dirty="0">
                    <a:latin typeface="Century Gothic" panose="020B0502020202020204" pitchFamily="34" charset="0"/>
                    <a:ea typeface="MS PGothic" pitchFamily="34" charset="-128"/>
                    <a:cs typeface="Arial" pitchFamily="34" charset="0"/>
                  </a:rPr>
                  <a:t>% =</a:t>
                </a:r>
                <a:endParaRPr lang="th-TH" sz="1400" b="1" dirty="0"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56" name="Text Box 35"/>
              <p:cNvSpPr txBox="1">
                <a:spLocks noChangeArrowheads="1"/>
              </p:cNvSpPr>
              <p:nvPr/>
            </p:nvSpPr>
            <p:spPr bwMode="auto">
              <a:xfrm>
                <a:off x="3789604" y="67322"/>
                <a:ext cx="4119604" cy="2747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anchor="ctr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ctr" defTabSz="914400" rtl="0" eaLnBrk="1" fontAlgn="ctr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latin typeface="Century Gothic" panose="020B0502020202020204" pitchFamily="34" charset="0"/>
                    <a:ea typeface="MS PGothic" pitchFamily="34" charset="-128"/>
                    <a:cs typeface="Arial" pitchFamily="34" charset="0"/>
                  </a:rPr>
                  <a:t>  Actual output</a:t>
                </a:r>
                <a:r>
                  <a:rPr lang="en-US" sz="1200" baseline="0" dirty="0">
                    <a:latin typeface="Century Gothic" panose="020B0502020202020204" pitchFamily="34" charset="0"/>
                    <a:ea typeface="MS PGothic" pitchFamily="34" charset="-128"/>
                    <a:cs typeface="Arial" pitchFamily="34" charset="0"/>
                  </a:rPr>
                  <a:t> (</a:t>
                </a:r>
                <a:r>
                  <a:rPr lang="en-US" sz="1200" kern="1200" dirty="0">
                    <a:solidFill>
                      <a:schemeClr val="tx1"/>
                    </a:solidFill>
                    <a:latin typeface="Century Gothic" panose="020B0502020202020204" pitchFamily="34" charset="0"/>
                    <a:ea typeface="MS PGothic" pitchFamily="34" charset="-128"/>
                    <a:cs typeface="Arial" pitchFamily="34" charset="0"/>
                  </a:rPr>
                  <a:t>pcs.)x100%</a:t>
                </a:r>
              </a:p>
              <a:p>
                <a:pPr algn="ctr" fontAlgn="ctr"/>
                <a:r>
                  <a:rPr lang="en-US" sz="1200" baseline="0" dirty="0">
                    <a:latin typeface="Century Gothic" panose="020B0502020202020204" pitchFamily="34" charset="0"/>
                    <a:ea typeface="MS PGothic" pitchFamily="34" charset="-128"/>
                    <a:cs typeface="Arial" pitchFamily="34" charset="0"/>
                  </a:rPr>
                  <a:t>                                                                     </a:t>
                </a:r>
              </a:p>
              <a:p>
                <a:pPr algn="ctr" fontAlgn="ctr"/>
                <a:r>
                  <a:rPr lang="en-US" sz="1200" baseline="0" dirty="0">
                    <a:latin typeface="Century Gothic" panose="020B0502020202020204" pitchFamily="34" charset="0"/>
                    <a:ea typeface="MS PGothic" pitchFamily="34" charset="-128"/>
                    <a:cs typeface="Arial" pitchFamily="34" charset="0"/>
                  </a:rPr>
                  <a:t>Working time (sec.) / Cycle Time (sec.)</a:t>
                </a:r>
                <a:endParaRPr lang="th-TH" sz="1050" dirty="0"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endParaRPr>
              </a:p>
            </p:txBody>
          </p:sp>
        </p:grpSp>
        <p:cxnSp>
          <p:nvCxnSpPr>
            <p:cNvPr id="54" name="Straight Connector 53"/>
            <p:cNvCxnSpPr/>
            <p:nvPr/>
          </p:nvCxnSpPr>
          <p:spPr>
            <a:xfrm>
              <a:off x="3296554" y="221929"/>
              <a:ext cx="2178156" cy="1305"/>
            </a:xfrm>
            <a:prstGeom prst="line">
              <a:avLst/>
            </a:prstGeom>
            <a:ln>
              <a:solidFill>
                <a:sysClr val="windowText" lastClr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55858" y="4498700"/>
            <a:ext cx="6126518" cy="599362"/>
            <a:chOff x="85510" y="4750955"/>
            <a:chExt cx="6126518" cy="599362"/>
          </a:xfrm>
        </p:grpSpPr>
        <p:sp>
          <p:nvSpPr>
            <p:cNvPr id="57" name="Text Box 35"/>
            <p:cNvSpPr txBox="1">
              <a:spLocks noChangeArrowheads="1"/>
            </p:cNvSpPr>
            <p:nvPr/>
          </p:nvSpPr>
          <p:spPr bwMode="auto">
            <a:xfrm>
              <a:off x="85510" y="4750955"/>
              <a:ext cx="170982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 fontAlgn="ctr"/>
              <a:r>
                <a:rPr lang="en-US" sz="1400" b="1" dirty="0" err="1"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Bekido</a:t>
              </a:r>
              <a:r>
                <a:rPr lang="en-US" sz="1400" b="1" dirty="0"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% (A) =</a:t>
              </a:r>
              <a:endParaRPr lang="th-TH" sz="1400" b="1" dirty="0">
                <a:latin typeface="Century Gothic" panose="020B0502020202020204" pitchFamily="34" charset="0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58" name="Text Box 35"/>
            <p:cNvSpPr txBox="1">
              <a:spLocks noChangeArrowheads="1"/>
            </p:cNvSpPr>
            <p:nvPr/>
          </p:nvSpPr>
          <p:spPr bwMode="auto">
            <a:xfrm>
              <a:off x="1384715" y="5073318"/>
              <a:ext cx="261614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fontAlgn="ctr"/>
              <a:r>
                <a:rPr lang="en-US" sz="1200" dirty="0"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((115+10+100 min.)x60)/30 sec.</a:t>
              </a:r>
              <a:endParaRPr lang="th-TH" sz="1200" dirty="0">
                <a:latin typeface="Century Gothic" panose="020B0502020202020204" pitchFamily="34" charset="0"/>
                <a:ea typeface="MS PGothic" pitchFamily="34" charset="-128"/>
                <a:cs typeface="Arial" pitchFamily="34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1745647" y="5089509"/>
              <a:ext cx="1828800" cy="2899"/>
            </a:xfrm>
            <a:prstGeom prst="line">
              <a:avLst/>
            </a:prstGeom>
            <a:ln>
              <a:solidFill>
                <a:sysClr val="windowText" lastClr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 Box 35"/>
            <p:cNvSpPr txBox="1">
              <a:spLocks noChangeArrowheads="1"/>
            </p:cNvSpPr>
            <p:nvPr/>
          </p:nvSpPr>
          <p:spPr bwMode="auto">
            <a:xfrm>
              <a:off x="4180725" y="5037250"/>
              <a:ext cx="98410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fontAlgn="ctr"/>
              <a:r>
                <a:rPr lang="en-US" sz="1200" dirty="0"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450 pcs.</a:t>
              </a:r>
              <a:endParaRPr lang="th-TH" sz="1200" dirty="0">
                <a:latin typeface="Century Gothic" panose="020B0502020202020204" pitchFamily="34" charset="0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1" name="Text Box 35"/>
            <p:cNvSpPr txBox="1">
              <a:spLocks noChangeArrowheads="1"/>
            </p:cNvSpPr>
            <p:nvPr/>
          </p:nvSpPr>
          <p:spPr bwMode="auto">
            <a:xfrm>
              <a:off x="1931206" y="4777043"/>
              <a:ext cx="188978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fontAlgn="ctr"/>
              <a:r>
                <a:rPr lang="en-US" sz="1200" dirty="0"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430 pcs. X 100%</a:t>
              </a:r>
              <a:endParaRPr lang="th-TH" sz="1200" dirty="0">
                <a:latin typeface="Century Gothic" panose="020B0502020202020204" pitchFamily="34" charset="0"/>
                <a:ea typeface="MS PGothic" pitchFamily="34" charset="-128"/>
                <a:cs typeface="Arial" pitchFamily="34" charset="0"/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3946402" y="5079481"/>
              <a:ext cx="1188720" cy="651"/>
            </a:xfrm>
            <a:prstGeom prst="line">
              <a:avLst/>
            </a:prstGeom>
            <a:ln>
              <a:solidFill>
                <a:sysClr val="windowText" lastClr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 Box 35"/>
            <p:cNvSpPr txBox="1">
              <a:spLocks noChangeArrowheads="1"/>
            </p:cNvSpPr>
            <p:nvPr/>
          </p:nvSpPr>
          <p:spPr bwMode="auto">
            <a:xfrm>
              <a:off x="3595869" y="4801301"/>
              <a:ext cx="188978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fontAlgn="ctr"/>
              <a:r>
                <a:rPr lang="en-US" sz="1200" dirty="0"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=  430 pcs. X 100%</a:t>
              </a:r>
              <a:endParaRPr lang="th-TH" sz="1200" dirty="0">
                <a:latin typeface="Century Gothic" panose="020B0502020202020204" pitchFamily="34" charset="0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6" name="Text Box 35"/>
            <p:cNvSpPr txBox="1">
              <a:spLocks noChangeArrowheads="1"/>
            </p:cNvSpPr>
            <p:nvPr/>
          </p:nvSpPr>
          <p:spPr bwMode="auto">
            <a:xfrm>
              <a:off x="5227926" y="4825559"/>
              <a:ext cx="98410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fontAlgn="ctr"/>
              <a:r>
                <a:rPr lang="en-US" sz="1200" dirty="0"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= 95.56%</a:t>
              </a:r>
              <a:endParaRPr lang="th-TH" sz="1200" dirty="0">
                <a:latin typeface="Century Gothic" panose="020B0502020202020204" pitchFamily="34" charset="0"/>
                <a:ea typeface="MS PGothic" pitchFamily="34" charset="-128"/>
                <a:cs typeface="Arial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0557" y="5193927"/>
            <a:ext cx="6126518" cy="617369"/>
            <a:chOff x="85510" y="4750955"/>
            <a:chExt cx="6126518" cy="617369"/>
          </a:xfrm>
        </p:grpSpPr>
        <p:sp>
          <p:nvSpPr>
            <p:cNvPr id="69" name="Text Box 35"/>
            <p:cNvSpPr txBox="1">
              <a:spLocks noChangeArrowheads="1"/>
            </p:cNvSpPr>
            <p:nvPr/>
          </p:nvSpPr>
          <p:spPr bwMode="auto">
            <a:xfrm>
              <a:off x="85510" y="4750955"/>
              <a:ext cx="170982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 fontAlgn="ctr"/>
              <a:r>
                <a:rPr lang="en-US" sz="1400" b="1" dirty="0" err="1"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Bekido</a:t>
              </a:r>
              <a:r>
                <a:rPr lang="en-US" sz="1400" b="1" dirty="0"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% (B) =</a:t>
              </a:r>
              <a:endParaRPr lang="th-TH" sz="1400" b="1" dirty="0">
                <a:latin typeface="Century Gothic" panose="020B0502020202020204" pitchFamily="34" charset="0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70" name="Text Box 35"/>
            <p:cNvSpPr txBox="1">
              <a:spLocks noChangeArrowheads="1"/>
            </p:cNvSpPr>
            <p:nvPr/>
          </p:nvSpPr>
          <p:spPr bwMode="auto">
            <a:xfrm>
              <a:off x="1689695" y="5091325"/>
              <a:ext cx="228581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fontAlgn="ctr"/>
              <a:r>
                <a:rPr lang="en-US" sz="1200" dirty="0"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(100 min. x60)/35 sec.</a:t>
              </a:r>
              <a:endParaRPr lang="th-TH" sz="1200" dirty="0">
                <a:latin typeface="Century Gothic" panose="020B0502020202020204" pitchFamily="34" charset="0"/>
                <a:ea typeface="MS PGothic" pitchFamily="34" charset="-128"/>
                <a:cs typeface="Arial" pitchFamily="34" charset="0"/>
              </a:endParaRP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1745647" y="5089509"/>
              <a:ext cx="1828800" cy="2899"/>
            </a:xfrm>
            <a:prstGeom prst="line">
              <a:avLst/>
            </a:prstGeom>
            <a:ln>
              <a:solidFill>
                <a:sysClr val="windowText" lastClr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 Box 35"/>
            <p:cNvSpPr txBox="1">
              <a:spLocks noChangeArrowheads="1"/>
            </p:cNvSpPr>
            <p:nvPr/>
          </p:nvSpPr>
          <p:spPr bwMode="auto">
            <a:xfrm>
              <a:off x="4230422" y="5089509"/>
              <a:ext cx="98410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fontAlgn="ctr"/>
              <a:r>
                <a:rPr lang="en-US" sz="1200" dirty="0"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171 pcs.</a:t>
              </a:r>
              <a:endParaRPr lang="th-TH" sz="1200" dirty="0">
                <a:latin typeface="Century Gothic" panose="020B0502020202020204" pitchFamily="34" charset="0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73" name="Text Box 35"/>
            <p:cNvSpPr txBox="1">
              <a:spLocks noChangeArrowheads="1"/>
            </p:cNvSpPr>
            <p:nvPr/>
          </p:nvSpPr>
          <p:spPr bwMode="auto">
            <a:xfrm>
              <a:off x="1931206" y="4777043"/>
              <a:ext cx="188978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fontAlgn="ctr"/>
              <a:r>
                <a:rPr lang="en-US" sz="1200" dirty="0"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160 pcs. X 100%</a:t>
              </a:r>
              <a:endParaRPr lang="th-TH" sz="1200" dirty="0">
                <a:latin typeface="Century Gothic" panose="020B0502020202020204" pitchFamily="34" charset="0"/>
                <a:ea typeface="MS PGothic" pitchFamily="34" charset="-128"/>
                <a:cs typeface="Arial" pitchFamily="34" charset="0"/>
              </a:endParaRPr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3946402" y="5079481"/>
              <a:ext cx="1188720" cy="651"/>
            </a:xfrm>
            <a:prstGeom prst="line">
              <a:avLst/>
            </a:prstGeom>
            <a:ln>
              <a:solidFill>
                <a:sysClr val="windowText" lastClr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 Box 35"/>
            <p:cNvSpPr txBox="1">
              <a:spLocks noChangeArrowheads="1"/>
            </p:cNvSpPr>
            <p:nvPr/>
          </p:nvSpPr>
          <p:spPr bwMode="auto">
            <a:xfrm>
              <a:off x="3595869" y="4801301"/>
              <a:ext cx="188978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fontAlgn="ctr"/>
              <a:r>
                <a:rPr lang="en-US" sz="1200" dirty="0"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=  160 pcs. X 100%</a:t>
              </a:r>
              <a:endParaRPr lang="th-TH" sz="1200" dirty="0">
                <a:latin typeface="Century Gothic" panose="020B0502020202020204" pitchFamily="34" charset="0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76" name="Text Box 35"/>
            <p:cNvSpPr txBox="1">
              <a:spLocks noChangeArrowheads="1"/>
            </p:cNvSpPr>
            <p:nvPr/>
          </p:nvSpPr>
          <p:spPr bwMode="auto">
            <a:xfrm>
              <a:off x="5227926" y="4825559"/>
              <a:ext cx="98410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fontAlgn="ctr"/>
              <a:r>
                <a:rPr lang="en-US" sz="1200" dirty="0"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= 93.56%</a:t>
              </a:r>
              <a:endParaRPr lang="th-TH" sz="1200" dirty="0">
                <a:latin typeface="Century Gothic" panose="020B0502020202020204" pitchFamily="34" charset="0"/>
                <a:ea typeface="MS PGothic" pitchFamily="34" charset="-128"/>
                <a:cs typeface="Arial" pitchFamily="34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55858" y="6007644"/>
            <a:ext cx="6126518" cy="635122"/>
            <a:chOff x="85510" y="4750955"/>
            <a:chExt cx="6126518" cy="635122"/>
          </a:xfrm>
        </p:grpSpPr>
        <p:sp>
          <p:nvSpPr>
            <p:cNvPr id="78" name="Text Box 35"/>
            <p:cNvSpPr txBox="1">
              <a:spLocks noChangeArrowheads="1"/>
            </p:cNvSpPr>
            <p:nvPr/>
          </p:nvSpPr>
          <p:spPr bwMode="auto">
            <a:xfrm>
              <a:off x="85510" y="4750955"/>
              <a:ext cx="170982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 fontAlgn="ctr"/>
              <a:r>
                <a:rPr lang="en-US" sz="1400" b="1" dirty="0" err="1"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Bekido</a:t>
              </a:r>
              <a:r>
                <a:rPr lang="en-US" sz="1400" b="1" dirty="0"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% (C) =</a:t>
              </a:r>
              <a:endParaRPr lang="th-TH" sz="1400" b="1" dirty="0">
                <a:latin typeface="Century Gothic" panose="020B0502020202020204" pitchFamily="34" charset="0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79" name="Text Box 35"/>
            <p:cNvSpPr txBox="1">
              <a:spLocks noChangeArrowheads="1"/>
            </p:cNvSpPr>
            <p:nvPr/>
          </p:nvSpPr>
          <p:spPr bwMode="auto">
            <a:xfrm>
              <a:off x="1730008" y="5088883"/>
              <a:ext cx="228072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fontAlgn="ctr"/>
              <a:r>
                <a:rPr lang="en-US" sz="1200" dirty="0"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(120 min.x60)/28 sec.</a:t>
              </a:r>
              <a:endParaRPr lang="th-TH" sz="1200" dirty="0">
                <a:latin typeface="Century Gothic" panose="020B0502020202020204" pitchFamily="34" charset="0"/>
                <a:ea typeface="MS PGothic" pitchFamily="34" charset="-128"/>
                <a:cs typeface="Arial" pitchFamily="34" charset="0"/>
              </a:endParaRPr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1745647" y="5089509"/>
              <a:ext cx="1828800" cy="2899"/>
            </a:xfrm>
            <a:prstGeom prst="line">
              <a:avLst/>
            </a:prstGeom>
            <a:ln>
              <a:solidFill>
                <a:sysClr val="windowText" lastClr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 Box 35"/>
            <p:cNvSpPr txBox="1">
              <a:spLocks noChangeArrowheads="1"/>
            </p:cNvSpPr>
            <p:nvPr/>
          </p:nvSpPr>
          <p:spPr bwMode="auto">
            <a:xfrm>
              <a:off x="4197422" y="5109078"/>
              <a:ext cx="98410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fontAlgn="ctr"/>
              <a:r>
                <a:rPr lang="en-US" sz="1200" dirty="0"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257 pcs.</a:t>
              </a:r>
              <a:endParaRPr lang="th-TH" sz="1200" dirty="0">
                <a:latin typeface="Century Gothic" panose="020B0502020202020204" pitchFamily="34" charset="0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82" name="Text Box 35"/>
            <p:cNvSpPr txBox="1">
              <a:spLocks noChangeArrowheads="1"/>
            </p:cNvSpPr>
            <p:nvPr/>
          </p:nvSpPr>
          <p:spPr bwMode="auto">
            <a:xfrm>
              <a:off x="1931206" y="4777043"/>
              <a:ext cx="188978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fontAlgn="ctr"/>
              <a:r>
                <a:rPr lang="en-US" sz="1200" dirty="0"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240 pcs. X 100%</a:t>
              </a:r>
              <a:endParaRPr lang="th-TH" sz="1200" dirty="0">
                <a:latin typeface="Century Gothic" panose="020B0502020202020204" pitchFamily="34" charset="0"/>
                <a:ea typeface="MS PGothic" pitchFamily="34" charset="-128"/>
                <a:cs typeface="Arial" pitchFamily="34" charset="0"/>
              </a:endParaRPr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3946402" y="5079481"/>
              <a:ext cx="1188720" cy="651"/>
            </a:xfrm>
            <a:prstGeom prst="line">
              <a:avLst/>
            </a:prstGeom>
            <a:ln>
              <a:solidFill>
                <a:sysClr val="windowText" lastClr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 Box 35"/>
            <p:cNvSpPr txBox="1">
              <a:spLocks noChangeArrowheads="1"/>
            </p:cNvSpPr>
            <p:nvPr/>
          </p:nvSpPr>
          <p:spPr bwMode="auto">
            <a:xfrm>
              <a:off x="3595869" y="4801301"/>
              <a:ext cx="188978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fontAlgn="ctr"/>
              <a:r>
                <a:rPr lang="en-US" sz="1200" dirty="0"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=  240 pcs. X 100%</a:t>
              </a:r>
              <a:endParaRPr lang="th-TH" sz="1200" dirty="0">
                <a:latin typeface="Century Gothic" panose="020B0502020202020204" pitchFamily="34" charset="0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85" name="Text Box 35"/>
            <p:cNvSpPr txBox="1">
              <a:spLocks noChangeArrowheads="1"/>
            </p:cNvSpPr>
            <p:nvPr/>
          </p:nvSpPr>
          <p:spPr bwMode="auto">
            <a:xfrm>
              <a:off x="5227926" y="4825559"/>
              <a:ext cx="98410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fontAlgn="ctr"/>
              <a:r>
                <a:rPr lang="en-US" sz="1200" dirty="0"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= 93.38%</a:t>
              </a:r>
              <a:endParaRPr lang="th-TH" sz="1200" dirty="0">
                <a:latin typeface="Century Gothic" panose="020B0502020202020204" pitchFamily="34" charset="0"/>
                <a:ea typeface="MS PGothic" pitchFamily="34" charset="-128"/>
                <a:cs typeface="Arial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6888152" y="4689875"/>
            <a:ext cx="4393166" cy="1554496"/>
            <a:chOff x="252774" y="4749707"/>
            <a:chExt cx="4393166" cy="1554496"/>
          </a:xfrm>
        </p:grpSpPr>
        <p:sp>
          <p:nvSpPr>
            <p:cNvPr id="87" name="Text Box 35"/>
            <p:cNvSpPr txBox="1">
              <a:spLocks noChangeArrowheads="1"/>
            </p:cNvSpPr>
            <p:nvPr/>
          </p:nvSpPr>
          <p:spPr bwMode="auto">
            <a:xfrm>
              <a:off x="252774" y="4776552"/>
              <a:ext cx="170982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 fontAlgn="ctr"/>
              <a:r>
                <a:rPr lang="en-US" sz="1600" b="1" dirty="0" err="1"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Bekido</a:t>
              </a:r>
              <a:r>
                <a:rPr lang="en-US" sz="1600" b="1" dirty="0"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% (All) =</a:t>
              </a:r>
              <a:endParaRPr lang="th-TH" sz="1600" b="1" dirty="0">
                <a:latin typeface="Century Gothic" panose="020B0502020202020204" pitchFamily="34" charset="0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88" name="Text Box 35"/>
            <p:cNvSpPr txBox="1">
              <a:spLocks noChangeArrowheads="1"/>
            </p:cNvSpPr>
            <p:nvPr/>
          </p:nvSpPr>
          <p:spPr bwMode="auto">
            <a:xfrm>
              <a:off x="1919335" y="5080182"/>
              <a:ext cx="243550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fontAlgn="ctr"/>
              <a:r>
                <a:rPr lang="en-US" sz="1400" dirty="0"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450 + 171 + 257 (pcs.)</a:t>
              </a:r>
              <a:endParaRPr lang="th-TH" sz="1400" dirty="0">
                <a:latin typeface="Century Gothic" panose="020B0502020202020204" pitchFamily="34" charset="0"/>
                <a:ea typeface="MS PGothic" pitchFamily="34" charset="-128"/>
                <a:cs typeface="Arial" pitchFamily="34" charset="0"/>
              </a:endParaRPr>
            </a:p>
          </p:txBody>
        </p:sp>
        <p:cxnSp>
          <p:nvCxnSpPr>
            <p:cNvPr id="89" name="Straight Connector 88"/>
            <p:cNvCxnSpPr/>
            <p:nvPr/>
          </p:nvCxnSpPr>
          <p:spPr>
            <a:xfrm>
              <a:off x="1745647" y="5089509"/>
              <a:ext cx="1828800" cy="2899"/>
            </a:xfrm>
            <a:prstGeom prst="line">
              <a:avLst/>
            </a:prstGeom>
            <a:ln>
              <a:solidFill>
                <a:sysClr val="windowText" lastClr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 Box 35"/>
            <p:cNvSpPr txBox="1">
              <a:spLocks noChangeArrowheads="1"/>
            </p:cNvSpPr>
            <p:nvPr/>
          </p:nvSpPr>
          <p:spPr bwMode="auto">
            <a:xfrm>
              <a:off x="2289264" y="5717556"/>
              <a:ext cx="98410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fontAlgn="ctr"/>
              <a:r>
                <a:rPr lang="en-US" sz="1400" dirty="0"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878 pcs.</a:t>
              </a:r>
              <a:endParaRPr lang="th-TH" sz="1400" dirty="0">
                <a:latin typeface="Century Gothic" panose="020B0502020202020204" pitchFamily="34" charset="0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91" name="Text Box 35"/>
            <p:cNvSpPr txBox="1">
              <a:spLocks noChangeArrowheads="1"/>
            </p:cNvSpPr>
            <p:nvPr/>
          </p:nvSpPr>
          <p:spPr bwMode="auto">
            <a:xfrm>
              <a:off x="1857587" y="4749707"/>
              <a:ext cx="278835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fontAlgn="ctr"/>
              <a:r>
                <a:rPr lang="en-US" sz="1400" dirty="0"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(430 + 160 + 240 (pcs.)) x 100%</a:t>
              </a:r>
              <a:endParaRPr lang="th-TH" sz="1400" dirty="0">
                <a:latin typeface="Century Gothic" panose="020B0502020202020204" pitchFamily="34" charset="0"/>
                <a:ea typeface="MS PGothic" pitchFamily="34" charset="-128"/>
                <a:cs typeface="Arial" pitchFamily="34" charset="0"/>
              </a:endParaRPr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2110857" y="5735840"/>
              <a:ext cx="1188720" cy="651"/>
            </a:xfrm>
            <a:prstGeom prst="line">
              <a:avLst/>
            </a:prstGeom>
            <a:ln>
              <a:solidFill>
                <a:sysClr val="windowText" lastClr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 Box 35"/>
            <p:cNvSpPr txBox="1">
              <a:spLocks noChangeArrowheads="1"/>
            </p:cNvSpPr>
            <p:nvPr/>
          </p:nvSpPr>
          <p:spPr bwMode="auto">
            <a:xfrm>
              <a:off x="1758135" y="5428063"/>
              <a:ext cx="188978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fontAlgn="ctr"/>
              <a:r>
                <a:rPr lang="en-US" sz="1400" dirty="0"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=  830 pcs. X 100%</a:t>
              </a:r>
              <a:endParaRPr lang="th-TH" sz="1400" dirty="0">
                <a:latin typeface="Century Gothic" panose="020B0502020202020204" pitchFamily="34" charset="0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94" name="Text Box 35"/>
            <p:cNvSpPr txBox="1">
              <a:spLocks noChangeArrowheads="1"/>
            </p:cNvSpPr>
            <p:nvPr/>
          </p:nvSpPr>
          <p:spPr bwMode="auto">
            <a:xfrm>
              <a:off x="1810319" y="5996426"/>
              <a:ext cx="98410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fontAlgn="ctr"/>
              <a:r>
                <a:rPr lang="en-US" sz="1400" dirty="0"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= 94.53%</a:t>
              </a:r>
              <a:endParaRPr lang="th-TH" sz="1400" dirty="0">
                <a:latin typeface="Century Gothic" panose="020B0502020202020204" pitchFamily="34" charset="0"/>
                <a:ea typeface="MS PGothic" pitchFamily="34" charset="-128"/>
                <a:cs typeface="Arial" pitchFamily="34" charset="0"/>
              </a:endParaRPr>
            </a:p>
          </p:txBody>
        </p:sp>
      </p:grpSp>
      <p:sp>
        <p:nvSpPr>
          <p:cNvPr id="95" name="Right Brace 94"/>
          <p:cNvSpPr/>
          <p:nvPr/>
        </p:nvSpPr>
        <p:spPr>
          <a:xfrm>
            <a:off x="6220418" y="4667977"/>
            <a:ext cx="629692" cy="1976621"/>
          </a:xfrm>
          <a:prstGeom prst="rightBrace">
            <a:avLst>
              <a:gd name="adj1" fmla="val 8333"/>
              <a:gd name="adj2" fmla="val 46035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6" name="Text Box 35"/>
          <p:cNvSpPr txBox="1">
            <a:spLocks noChangeArrowheads="1"/>
          </p:cNvSpPr>
          <p:nvPr/>
        </p:nvSpPr>
        <p:spPr bwMode="auto">
          <a:xfrm>
            <a:off x="4376467" y="3714309"/>
            <a:ext cx="9841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en-US" sz="1200" dirty="0">
                <a:latin typeface="Century Gothic" panose="020B0502020202020204" pitchFamily="34" charset="0"/>
                <a:ea typeface="MS PGothic" pitchFamily="34" charset="-128"/>
                <a:cs typeface="Arial" pitchFamily="34" charset="0"/>
              </a:rPr>
              <a:t>= </a:t>
            </a:r>
            <a:r>
              <a:rPr lang="en-US" sz="1200" dirty="0" err="1">
                <a:latin typeface="Century Gothic" panose="020B0502020202020204" pitchFamily="34" charset="0"/>
                <a:ea typeface="MS PGothic" pitchFamily="34" charset="-128"/>
                <a:cs typeface="Arial" pitchFamily="34" charset="0"/>
              </a:rPr>
              <a:t>xx.xx</a:t>
            </a:r>
            <a:r>
              <a:rPr lang="en-US" sz="1200" dirty="0">
                <a:latin typeface="Century Gothic" panose="020B0502020202020204" pitchFamily="34" charset="0"/>
                <a:ea typeface="MS PGothic" pitchFamily="34" charset="-128"/>
                <a:cs typeface="Arial" pitchFamily="34" charset="0"/>
              </a:rPr>
              <a:t> %</a:t>
            </a:r>
            <a:endParaRPr lang="th-TH" sz="1200" dirty="0">
              <a:latin typeface="Century Gothic" panose="020B0502020202020204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10153430" y="2181720"/>
            <a:ext cx="2143455" cy="116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u="sng" kern="1200" dirty="0">
                <a:solidFill>
                  <a:srgbClr val="000000"/>
                </a:solidFill>
                <a:latin typeface="Century Gothic" panose="020B0502020202020204" pitchFamily="34" charset="0"/>
                <a:cs typeface="Angsana New" panose="02020603050405020304" pitchFamily="18" charset="-34"/>
              </a:rPr>
              <a:t>Actual Output (pcs.)</a:t>
            </a:r>
          </a:p>
          <a:p>
            <a: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dirty="0">
                <a:solidFill>
                  <a:srgbClr val="000000"/>
                </a:solidFill>
                <a:latin typeface="Century Gothic" panose="020B0502020202020204" pitchFamily="34" charset="0"/>
                <a:cs typeface="Angsana New" panose="02020603050405020304" pitchFamily="18" charset="-34"/>
              </a:rPr>
              <a:t>A = 430 pcs.</a:t>
            </a:r>
          </a:p>
          <a:p>
            <a: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kern="1200" dirty="0">
                <a:solidFill>
                  <a:srgbClr val="000000"/>
                </a:solidFill>
                <a:latin typeface="Century Gothic" panose="020B0502020202020204" pitchFamily="34" charset="0"/>
                <a:cs typeface="Angsana New" panose="02020603050405020304" pitchFamily="18" charset="-34"/>
              </a:rPr>
              <a:t>B = 160 pcs.</a:t>
            </a:r>
          </a:p>
          <a:p>
            <a: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dirty="0">
                <a:solidFill>
                  <a:srgbClr val="000000"/>
                </a:solidFill>
                <a:latin typeface="Century Gothic" panose="020B0502020202020204" pitchFamily="34" charset="0"/>
                <a:cs typeface="Angsana New" panose="02020603050405020304" pitchFamily="18" charset="-34"/>
              </a:rPr>
              <a:t>C = 240 pcs.</a:t>
            </a:r>
          </a:p>
          <a:p>
            <a: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kern="1200" dirty="0">
                <a:solidFill>
                  <a:srgbClr val="000000"/>
                </a:solidFill>
                <a:latin typeface="Century Gothic" panose="020B0502020202020204" pitchFamily="34" charset="0"/>
                <a:cs typeface="Angsana New" panose="02020603050405020304" pitchFamily="18" charset="-34"/>
              </a:rPr>
              <a:t>Total = 830 pcs.</a:t>
            </a:r>
          </a:p>
        </p:txBody>
      </p:sp>
      <p:sp>
        <p:nvSpPr>
          <p:cNvPr id="98" name="Rectangle 97"/>
          <p:cNvSpPr/>
          <p:nvPr/>
        </p:nvSpPr>
        <p:spPr>
          <a:xfrm>
            <a:off x="409318" y="3627207"/>
            <a:ext cx="4951251" cy="75943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90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/>
          <p:cNvSpPr/>
          <p:nvPr/>
        </p:nvSpPr>
        <p:spPr>
          <a:xfrm>
            <a:off x="226307" y="5855437"/>
            <a:ext cx="6098796" cy="6126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197883" y="5156006"/>
            <a:ext cx="6127220" cy="5488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209005" y="4416081"/>
            <a:ext cx="6127221" cy="645913"/>
          </a:xfrm>
          <a:prstGeom prst="rect">
            <a:avLst/>
          </a:prstGeom>
          <a:solidFill>
            <a:srgbClr val="F2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09318" y="242230"/>
            <a:ext cx="37914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Calculate Productivity (PPLH)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26501" t="43609" r="6971" b="40021"/>
          <a:stretch/>
        </p:blipFill>
        <p:spPr>
          <a:xfrm>
            <a:off x="2679359" y="956185"/>
            <a:ext cx="6052656" cy="83778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50659" y="956185"/>
            <a:ext cx="1889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Working time STD </a:t>
            </a:r>
          </a:p>
          <a:p>
            <a:r>
              <a:rPr lang="en-US" dirty="0"/>
              <a:t>445 min/shift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9666516" y="1065769"/>
            <a:ext cx="2238103" cy="728197"/>
            <a:chOff x="9326881" y="805316"/>
            <a:chExt cx="2238103" cy="728197"/>
          </a:xfrm>
        </p:grpSpPr>
        <p:sp>
          <p:nvSpPr>
            <p:cNvPr id="7" name="Rectangle 6"/>
            <p:cNvSpPr/>
            <p:nvPr/>
          </p:nvSpPr>
          <p:spPr>
            <a:xfrm>
              <a:off x="9326881" y="876770"/>
              <a:ext cx="348343" cy="226423"/>
            </a:xfrm>
            <a:prstGeom prst="rect">
              <a:avLst/>
            </a:prstGeom>
            <a:solidFill>
              <a:srgbClr val="A6A6A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675224" y="805316"/>
              <a:ext cx="1889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Meeting,Break,5S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326881" y="1235635"/>
              <a:ext cx="348343" cy="226423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675224" y="1164181"/>
              <a:ext cx="1889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Working time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47123" y="1754017"/>
            <a:ext cx="188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15037" y="1245368"/>
            <a:ext cx="808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115 min.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399031" y="703895"/>
            <a:ext cx="831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Start 7:35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494941" y="691711"/>
            <a:ext cx="14066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Break 9:30-9:40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40495" y="165704"/>
            <a:ext cx="1406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Break </a:t>
            </a:r>
          </a:p>
          <a:p>
            <a:pPr algn="ctr"/>
            <a:r>
              <a:rPr lang="en-US" sz="1200" dirty="0"/>
              <a:t>11:15-12:15</a:t>
            </a:r>
          </a:p>
          <a:p>
            <a:pPr algn="ctr"/>
            <a:r>
              <a:rPr lang="en-US" sz="1200" dirty="0"/>
              <a:t>11:30-12:30</a:t>
            </a:r>
          </a:p>
          <a:p>
            <a:pPr algn="ctr"/>
            <a:r>
              <a:rPr lang="en-US" sz="1200" dirty="0"/>
              <a:t>11:45-12:45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850110" y="713889"/>
            <a:ext cx="14066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Break 14:30-14:40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376467" y="1279350"/>
            <a:ext cx="808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110 min.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722737" y="1231204"/>
            <a:ext cx="808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100 min.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336227" y="1253927"/>
            <a:ext cx="808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120 min.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060360" y="2144134"/>
            <a:ext cx="8950963" cy="1257119"/>
            <a:chOff x="650659" y="2877374"/>
            <a:chExt cx="8950963" cy="1257119"/>
          </a:xfrm>
        </p:grpSpPr>
        <p:grpSp>
          <p:nvGrpSpPr>
            <p:cNvPr id="38" name="Group 37"/>
            <p:cNvGrpSpPr/>
            <p:nvPr/>
          </p:nvGrpSpPr>
          <p:grpSpPr>
            <a:xfrm>
              <a:off x="650659" y="2887367"/>
              <a:ext cx="8937811" cy="1247126"/>
              <a:chOff x="650659" y="2887367"/>
              <a:chExt cx="8937811" cy="1247126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650659" y="2887368"/>
                <a:ext cx="8937811" cy="1237131"/>
                <a:chOff x="1229959" y="1593410"/>
                <a:chExt cx="8937811" cy="1237131"/>
              </a:xfrm>
            </p:grpSpPr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26501" t="43609" r="6971" b="40021"/>
                <a:stretch/>
              </p:blipFill>
              <p:spPr>
                <a:xfrm>
                  <a:off x="1229959" y="1593410"/>
                  <a:ext cx="8937811" cy="1237131"/>
                </a:xfrm>
                <a:prstGeom prst="rect">
                  <a:avLst/>
                </a:prstGeom>
              </p:spPr>
            </p:pic>
            <p:sp>
              <p:nvSpPr>
                <p:cNvPr id="22" name="Rectangle 21"/>
                <p:cNvSpPr/>
                <p:nvPr/>
              </p:nvSpPr>
              <p:spPr>
                <a:xfrm>
                  <a:off x="3361509" y="1593410"/>
                  <a:ext cx="1828800" cy="1237131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6187439" y="1593410"/>
                  <a:ext cx="1972491" cy="123713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5" name="Rectangle 34"/>
              <p:cNvSpPr/>
              <p:nvPr/>
            </p:nvSpPr>
            <p:spPr>
              <a:xfrm>
                <a:off x="743969" y="2887367"/>
                <a:ext cx="1868601" cy="1237131"/>
              </a:xfrm>
              <a:prstGeom prst="rect">
                <a:avLst/>
              </a:prstGeom>
              <a:solidFill>
                <a:srgbClr val="CC99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782209" y="2887367"/>
                <a:ext cx="448671" cy="1237131"/>
              </a:xfrm>
              <a:prstGeom prst="rect">
                <a:avLst/>
              </a:prstGeom>
              <a:solidFill>
                <a:srgbClr val="CC99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7722737" y="2897362"/>
                <a:ext cx="1699937" cy="1237131"/>
              </a:xfrm>
              <a:prstGeom prst="rect">
                <a:avLst/>
              </a:prstGeom>
              <a:solidFill>
                <a:srgbClr val="CC99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722810" y="2897362"/>
              <a:ext cx="18897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Part. A </a:t>
              </a:r>
            </a:p>
            <a:p>
              <a:r>
                <a:rPr lang="en-US" sz="1400" dirty="0"/>
                <a:t>CT. 30 sec.</a:t>
              </a:r>
            </a:p>
            <a:p>
              <a:r>
                <a:rPr lang="en-US" sz="1400" dirty="0"/>
                <a:t>Operator 10 person.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705880" y="3712969"/>
              <a:ext cx="615874" cy="276999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sz="1200"/>
              </a:lvl1pPr>
            </a:lstStyle>
            <a:p>
              <a:r>
                <a:rPr lang="en-US" dirty="0"/>
                <a:t>10 min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880487" y="3712969"/>
              <a:ext cx="157440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Working time 115 min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711862" y="2877374"/>
              <a:ext cx="18897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Part. A </a:t>
              </a:r>
            </a:p>
            <a:p>
              <a:r>
                <a:rPr lang="en-US" sz="1400" dirty="0"/>
                <a:t>CT. 30 sec.</a:t>
              </a:r>
            </a:p>
            <a:p>
              <a:r>
                <a:rPr lang="en-US" sz="1400" dirty="0"/>
                <a:t>Operator 10 person.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774635" y="3708811"/>
              <a:ext cx="157440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Working time 100 min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230880" y="2930837"/>
              <a:ext cx="18897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Part. B </a:t>
              </a:r>
            </a:p>
            <a:p>
              <a:r>
                <a:rPr lang="en-US" sz="1400" dirty="0"/>
                <a:t>CT. 35 sec.</a:t>
              </a:r>
            </a:p>
            <a:p>
              <a:r>
                <a:rPr lang="en-US" sz="1400" dirty="0"/>
                <a:t>Operator </a:t>
              </a:r>
              <a:r>
                <a:rPr lang="en-US" sz="1400" b="1" dirty="0">
                  <a:solidFill>
                    <a:srgbClr val="FF0000"/>
                  </a:solidFill>
                </a:rPr>
                <a:t>9</a:t>
              </a:r>
              <a:r>
                <a:rPr lang="en-US" sz="1400" dirty="0"/>
                <a:t> person.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241755" y="3715596"/>
              <a:ext cx="157440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Working time 100 min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690870" y="2920632"/>
              <a:ext cx="18897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Part. C </a:t>
              </a:r>
            </a:p>
            <a:p>
              <a:r>
                <a:rPr lang="en-US" sz="1400" dirty="0"/>
                <a:t>CT. 28 sec.</a:t>
              </a:r>
            </a:p>
            <a:p>
              <a:r>
                <a:rPr lang="en-US" sz="1400" dirty="0"/>
                <a:t>Operator 10 person.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807181" y="3712968"/>
              <a:ext cx="157440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Working time 120 min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-10948" y="4427012"/>
            <a:ext cx="6653513" cy="603146"/>
            <a:chOff x="541216" y="4750955"/>
            <a:chExt cx="6653513" cy="603146"/>
          </a:xfrm>
        </p:grpSpPr>
        <p:sp>
          <p:nvSpPr>
            <p:cNvPr id="57" name="Text Box 35"/>
            <p:cNvSpPr txBox="1">
              <a:spLocks noChangeArrowheads="1"/>
            </p:cNvSpPr>
            <p:nvPr/>
          </p:nvSpPr>
          <p:spPr bwMode="auto">
            <a:xfrm>
              <a:off x="541216" y="4750955"/>
              <a:ext cx="125411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 fontAlgn="ctr"/>
              <a:r>
                <a:rPr lang="en-US" sz="1400" b="1" dirty="0"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PPLH (A) =</a:t>
              </a:r>
              <a:endParaRPr lang="th-TH" sz="1400" b="1" dirty="0">
                <a:latin typeface="Century Gothic" panose="020B0502020202020204" pitchFamily="34" charset="0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58" name="Text Box 35"/>
            <p:cNvSpPr txBox="1">
              <a:spLocks noChangeArrowheads="1"/>
            </p:cNvSpPr>
            <p:nvPr/>
          </p:nvSpPr>
          <p:spPr bwMode="auto">
            <a:xfrm>
              <a:off x="1540547" y="5092491"/>
              <a:ext cx="263335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fontAlgn="ctr"/>
              <a:r>
                <a:rPr lang="en-US" dirty="0"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10 </a:t>
              </a:r>
              <a:r>
                <a:rPr lang="en-US" sz="700" dirty="0"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person.</a:t>
              </a:r>
              <a:r>
                <a:rPr lang="en-US" dirty="0"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 x ((115+10+100 </a:t>
              </a:r>
              <a:r>
                <a:rPr lang="en-US" sz="900" dirty="0"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min.</a:t>
              </a:r>
              <a:r>
                <a:rPr lang="en-US" dirty="0"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)/60) </a:t>
              </a:r>
              <a:endParaRPr lang="th-TH" dirty="0">
                <a:latin typeface="Century Gothic" panose="020B0502020202020204" pitchFamily="34" charset="0"/>
                <a:ea typeface="MS PGothic" pitchFamily="34" charset="-128"/>
                <a:cs typeface="Arial" pitchFamily="34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1745647" y="5089509"/>
              <a:ext cx="1828800" cy="2899"/>
            </a:xfrm>
            <a:prstGeom prst="line">
              <a:avLst/>
            </a:prstGeom>
            <a:ln>
              <a:solidFill>
                <a:sysClr val="windowText" lastClr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 Box 35"/>
            <p:cNvSpPr txBox="1">
              <a:spLocks noChangeArrowheads="1"/>
            </p:cNvSpPr>
            <p:nvPr/>
          </p:nvSpPr>
          <p:spPr bwMode="auto">
            <a:xfrm>
              <a:off x="3873554" y="5076646"/>
              <a:ext cx="164899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fontAlgn="ctr"/>
              <a:r>
                <a:rPr lang="en-US" sz="1200" dirty="0"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10 </a:t>
              </a:r>
              <a:r>
                <a:rPr lang="en-US" sz="800" dirty="0"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person.</a:t>
              </a:r>
              <a:r>
                <a:rPr lang="en-US" sz="1200" dirty="0"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 x 3.75 </a:t>
              </a:r>
              <a:r>
                <a:rPr lang="en-US" sz="1050" dirty="0"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hr.</a:t>
              </a:r>
              <a:endParaRPr lang="th-TH" sz="1050" dirty="0">
                <a:latin typeface="Century Gothic" panose="020B0502020202020204" pitchFamily="34" charset="0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1" name="Text Box 35"/>
            <p:cNvSpPr txBox="1">
              <a:spLocks noChangeArrowheads="1"/>
            </p:cNvSpPr>
            <p:nvPr/>
          </p:nvSpPr>
          <p:spPr bwMode="auto">
            <a:xfrm>
              <a:off x="2227813" y="4761429"/>
              <a:ext cx="94937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fontAlgn="ctr"/>
              <a:r>
                <a:rPr lang="en-US" sz="1200" dirty="0"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430 pcs. </a:t>
              </a:r>
              <a:endParaRPr lang="th-TH" sz="1200" dirty="0">
                <a:latin typeface="Century Gothic" panose="020B0502020202020204" pitchFamily="34" charset="0"/>
                <a:ea typeface="MS PGothic" pitchFamily="34" charset="-128"/>
                <a:cs typeface="Arial" pitchFamily="34" charset="0"/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3946402" y="5079481"/>
              <a:ext cx="984102" cy="0"/>
            </a:xfrm>
            <a:prstGeom prst="line">
              <a:avLst/>
            </a:prstGeom>
            <a:ln>
              <a:solidFill>
                <a:sysClr val="windowText" lastClr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 Box 35"/>
            <p:cNvSpPr txBox="1">
              <a:spLocks noChangeArrowheads="1"/>
            </p:cNvSpPr>
            <p:nvPr/>
          </p:nvSpPr>
          <p:spPr bwMode="auto">
            <a:xfrm>
              <a:off x="3795521" y="4804942"/>
              <a:ext cx="135123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fontAlgn="ctr"/>
              <a:r>
                <a:rPr lang="en-US" sz="1200" dirty="0"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=      430 pcs. </a:t>
              </a:r>
              <a:endParaRPr lang="th-TH" sz="1200" dirty="0">
                <a:latin typeface="Century Gothic" panose="020B0502020202020204" pitchFamily="34" charset="0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66" name="Text Box 35"/>
            <p:cNvSpPr txBox="1">
              <a:spLocks noChangeArrowheads="1"/>
            </p:cNvSpPr>
            <p:nvPr/>
          </p:nvSpPr>
          <p:spPr bwMode="auto">
            <a:xfrm>
              <a:off x="5071117" y="4835217"/>
              <a:ext cx="212361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fontAlgn="ctr"/>
              <a:r>
                <a:rPr lang="en-US" sz="1200" dirty="0"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= 11.47   pcs./man*hr.</a:t>
              </a:r>
              <a:endParaRPr lang="th-TH" sz="1200" dirty="0">
                <a:latin typeface="Century Gothic" panose="020B0502020202020204" pitchFamily="34" charset="0"/>
                <a:ea typeface="MS PGothic" pitchFamily="34" charset="-128"/>
                <a:cs typeface="Arial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-5938" y="5115124"/>
            <a:ext cx="6406357" cy="597495"/>
            <a:chOff x="546518" y="4750421"/>
            <a:chExt cx="6406357" cy="597495"/>
          </a:xfrm>
        </p:grpSpPr>
        <p:sp>
          <p:nvSpPr>
            <p:cNvPr id="69" name="Text Box 35"/>
            <p:cNvSpPr txBox="1">
              <a:spLocks noChangeArrowheads="1"/>
            </p:cNvSpPr>
            <p:nvPr/>
          </p:nvSpPr>
          <p:spPr bwMode="auto">
            <a:xfrm>
              <a:off x="546518" y="4750955"/>
              <a:ext cx="124881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 fontAlgn="ctr"/>
              <a:r>
                <a:rPr lang="en-US" sz="1400" b="1" dirty="0"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PPLH (B) =</a:t>
              </a:r>
              <a:endParaRPr lang="th-TH" sz="1400" b="1" dirty="0">
                <a:latin typeface="Century Gothic" panose="020B0502020202020204" pitchFamily="34" charset="0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70" name="Text Box 35"/>
            <p:cNvSpPr txBox="1">
              <a:spLocks noChangeArrowheads="1"/>
            </p:cNvSpPr>
            <p:nvPr/>
          </p:nvSpPr>
          <p:spPr bwMode="auto">
            <a:xfrm>
              <a:off x="1734816" y="5063125"/>
              <a:ext cx="204151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fontAlgn="ctr"/>
              <a:r>
                <a: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9 </a:t>
              </a:r>
              <a:r>
                <a:rPr lang="en-US" sz="800" dirty="0"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person.</a:t>
              </a:r>
              <a:r>
                <a:rPr lang="en-US" sz="700" dirty="0"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 </a:t>
              </a:r>
              <a:r>
                <a:rPr lang="en-US" sz="1200" dirty="0"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x (100 </a:t>
              </a:r>
              <a:r>
                <a:rPr lang="en-US" sz="800" dirty="0"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min.</a:t>
              </a:r>
              <a:r>
                <a:rPr lang="en-US" sz="1200" dirty="0"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/60)</a:t>
              </a:r>
              <a:endParaRPr lang="th-TH" sz="1200" dirty="0">
                <a:latin typeface="Century Gothic" panose="020B0502020202020204" pitchFamily="34" charset="0"/>
                <a:ea typeface="MS PGothic" pitchFamily="34" charset="-128"/>
                <a:cs typeface="Arial" pitchFamily="34" charset="0"/>
              </a:endParaRP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2017244" y="5032348"/>
              <a:ext cx="1188720" cy="2899"/>
            </a:xfrm>
            <a:prstGeom prst="line">
              <a:avLst/>
            </a:prstGeom>
            <a:ln>
              <a:solidFill>
                <a:sysClr val="windowText" lastClr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 Box 35"/>
            <p:cNvSpPr txBox="1">
              <a:spLocks noChangeArrowheads="1"/>
            </p:cNvSpPr>
            <p:nvPr/>
          </p:nvSpPr>
          <p:spPr bwMode="auto">
            <a:xfrm>
              <a:off x="3843770" y="5070917"/>
              <a:ext cx="138013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fontAlgn="ctr"/>
              <a:r>
                <a:rPr lang="en-US" sz="1200" b="1" dirty="0">
                  <a:solidFill>
                    <a:srgbClr val="FF0000"/>
                  </a:solidFill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9 </a:t>
              </a:r>
              <a:r>
                <a:rPr lang="en-US" sz="800" dirty="0"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person.</a:t>
              </a:r>
              <a:r>
                <a:rPr lang="en-US" sz="1050" dirty="0"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 </a:t>
              </a:r>
              <a:r>
                <a:rPr lang="en-US" sz="1200" dirty="0"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x 1.67 </a:t>
              </a:r>
              <a:r>
                <a:rPr lang="en-US" sz="1050" dirty="0"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hr.</a:t>
              </a:r>
              <a:endParaRPr lang="th-TH" sz="1050" dirty="0">
                <a:latin typeface="Century Gothic" panose="020B0502020202020204" pitchFamily="34" charset="0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73" name="Text Box 35"/>
            <p:cNvSpPr txBox="1">
              <a:spLocks noChangeArrowheads="1"/>
            </p:cNvSpPr>
            <p:nvPr/>
          </p:nvSpPr>
          <p:spPr bwMode="auto">
            <a:xfrm>
              <a:off x="2172994" y="4750421"/>
              <a:ext cx="106325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fontAlgn="ctr"/>
              <a:r>
                <a:rPr lang="en-US" sz="1200" dirty="0"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160 pcs.</a:t>
              </a:r>
              <a:endParaRPr lang="th-TH" sz="1200" dirty="0">
                <a:latin typeface="Century Gothic" panose="020B0502020202020204" pitchFamily="34" charset="0"/>
                <a:ea typeface="MS PGothic" pitchFamily="34" charset="-128"/>
                <a:cs typeface="Arial" pitchFamily="34" charset="0"/>
              </a:endParaRPr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3946402" y="5079481"/>
              <a:ext cx="822960" cy="651"/>
            </a:xfrm>
            <a:prstGeom prst="line">
              <a:avLst/>
            </a:prstGeom>
            <a:ln>
              <a:solidFill>
                <a:sysClr val="windowText" lastClr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 Box 35"/>
            <p:cNvSpPr txBox="1">
              <a:spLocks noChangeArrowheads="1"/>
            </p:cNvSpPr>
            <p:nvPr/>
          </p:nvSpPr>
          <p:spPr bwMode="auto">
            <a:xfrm>
              <a:off x="3613481" y="4792722"/>
              <a:ext cx="136017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fontAlgn="ctr"/>
              <a:r>
                <a:rPr lang="en-US" sz="1200" dirty="0"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=    160 pcs.</a:t>
              </a:r>
              <a:endParaRPr lang="th-TH" sz="1200" dirty="0">
                <a:latin typeface="Century Gothic" panose="020B0502020202020204" pitchFamily="34" charset="0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76" name="Text Box 35"/>
            <p:cNvSpPr txBox="1">
              <a:spLocks noChangeArrowheads="1"/>
            </p:cNvSpPr>
            <p:nvPr/>
          </p:nvSpPr>
          <p:spPr bwMode="auto">
            <a:xfrm>
              <a:off x="5112440" y="4815924"/>
              <a:ext cx="184043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fontAlgn="ctr"/>
              <a:r>
                <a:rPr lang="en-US" sz="1200" dirty="0"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= 10.64   pcs./man*hr. </a:t>
              </a:r>
              <a:endParaRPr lang="th-TH" sz="1200" dirty="0">
                <a:latin typeface="Century Gothic" panose="020B0502020202020204" pitchFamily="34" charset="0"/>
                <a:ea typeface="MS PGothic" pitchFamily="34" charset="-128"/>
                <a:cs typeface="Arial" pitchFamily="34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-26231" y="5841314"/>
            <a:ext cx="6769260" cy="626764"/>
            <a:chOff x="555224" y="4750955"/>
            <a:chExt cx="6769260" cy="626764"/>
          </a:xfrm>
        </p:grpSpPr>
        <p:sp>
          <p:nvSpPr>
            <p:cNvPr id="78" name="Text Box 35"/>
            <p:cNvSpPr txBox="1">
              <a:spLocks noChangeArrowheads="1"/>
            </p:cNvSpPr>
            <p:nvPr/>
          </p:nvSpPr>
          <p:spPr bwMode="auto">
            <a:xfrm>
              <a:off x="555224" y="4750955"/>
              <a:ext cx="124011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 fontAlgn="ctr"/>
              <a:r>
                <a:rPr lang="en-US" sz="1400" b="1" dirty="0"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PPLH (C) =</a:t>
              </a:r>
              <a:endParaRPr lang="th-TH" sz="1400" b="1" dirty="0">
                <a:latin typeface="Century Gothic" panose="020B0502020202020204" pitchFamily="34" charset="0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79" name="Text Box 35"/>
            <p:cNvSpPr txBox="1">
              <a:spLocks noChangeArrowheads="1"/>
            </p:cNvSpPr>
            <p:nvPr/>
          </p:nvSpPr>
          <p:spPr bwMode="auto">
            <a:xfrm>
              <a:off x="1761974" y="5100720"/>
              <a:ext cx="191762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fontAlgn="ctr"/>
              <a:r>
                <a:rPr lang="en-US" sz="1200" dirty="0"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10 </a:t>
              </a:r>
              <a:r>
                <a:rPr lang="en-US" sz="800" dirty="0"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person.</a:t>
              </a:r>
              <a:r>
                <a:rPr lang="en-US" sz="1200" dirty="0"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 x (120 </a:t>
              </a:r>
              <a:r>
                <a:rPr lang="en-US" sz="800" dirty="0"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min.</a:t>
              </a:r>
              <a:r>
                <a:rPr lang="en-US" sz="1200" dirty="0"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/60)</a:t>
              </a:r>
              <a:endParaRPr lang="th-TH" sz="1200" dirty="0">
                <a:latin typeface="Century Gothic" panose="020B0502020202020204" pitchFamily="34" charset="0"/>
                <a:ea typeface="MS PGothic" pitchFamily="34" charset="-128"/>
                <a:cs typeface="Arial" pitchFamily="34" charset="0"/>
              </a:endParaRPr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2015263" y="5039163"/>
              <a:ext cx="1276618" cy="0"/>
            </a:xfrm>
            <a:prstGeom prst="line">
              <a:avLst/>
            </a:prstGeom>
            <a:ln>
              <a:solidFill>
                <a:sysClr val="windowText" lastClr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 Box 35"/>
            <p:cNvSpPr txBox="1">
              <a:spLocks noChangeArrowheads="1"/>
            </p:cNvSpPr>
            <p:nvPr/>
          </p:nvSpPr>
          <p:spPr bwMode="auto">
            <a:xfrm>
              <a:off x="3821285" y="5085105"/>
              <a:ext cx="125475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fontAlgn="ctr"/>
              <a:r>
                <a:rPr lang="en-US" sz="1200" dirty="0"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10 </a:t>
              </a:r>
              <a:r>
                <a:rPr lang="en-US" sz="700" dirty="0"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person.</a:t>
              </a:r>
              <a:r>
                <a:rPr lang="en-US" sz="1200" dirty="0"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 x 2 </a:t>
              </a:r>
              <a:r>
                <a:rPr lang="en-US" sz="1050" dirty="0"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hr.</a:t>
              </a:r>
              <a:endParaRPr lang="th-TH" sz="1050" dirty="0">
                <a:latin typeface="Century Gothic" panose="020B0502020202020204" pitchFamily="34" charset="0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82" name="Text Box 35"/>
            <p:cNvSpPr txBox="1">
              <a:spLocks noChangeArrowheads="1"/>
            </p:cNvSpPr>
            <p:nvPr/>
          </p:nvSpPr>
          <p:spPr bwMode="auto">
            <a:xfrm>
              <a:off x="2228331" y="4786420"/>
              <a:ext cx="93828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fontAlgn="ctr"/>
              <a:r>
                <a:rPr lang="en-US" sz="1200" dirty="0"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240 pcs. </a:t>
              </a:r>
              <a:endParaRPr lang="th-TH" sz="1200" dirty="0">
                <a:latin typeface="Century Gothic" panose="020B0502020202020204" pitchFamily="34" charset="0"/>
                <a:ea typeface="MS PGothic" pitchFamily="34" charset="-128"/>
                <a:cs typeface="Arial" pitchFamily="34" charset="0"/>
              </a:endParaRPr>
            </a:p>
          </p:txBody>
        </p:sp>
        <p:cxnSp>
          <p:nvCxnSpPr>
            <p:cNvPr id="83" name="Straight Connector 82"/>
            <p:cNvCxnSpPr/>
            <p:nvPr/>
          </p:nvCxnSpPr>
          <p:spPr>
            <a:xfrm flipV="1">
              <a:off x="3946402" y="5047133"/>
              <a:ext cx="748515" cy="0"/>
            </a:xfrm>
            <a:prstGeom prst="line">
              <a:avLst/>
            </a:prstGeom>
            <a:ln>
              <a:solidFill>
                <a:sysClr val="windowText" lastClr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 Box 35"/>
            <p:cNvSpPr txBox="1">
              <a:spLocks noChangeArrowheads="1"/>
            </p:cNvSpPr>
            <p:nvPr/>
          </p:nvSpPr>
          <p:spPr bwMode="auto">
            <a:xfrm>
              <a:off x="3606331" y="4759430"/>
              <a:ext cx="151642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fontAlgn="ctr"/>
              <a:r>
                <a:rPr lang="en-US" sz="1200" dirty="0"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=      240 pcs. </a:t>
              </a:r>
              <a:endParaRPr lang="th-TH" sz="1200" dirty="0">
                <a:latin typeface="Century Gothic" panose="020B0502020202020204" pitchFamily="34" charset="0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85" name="Text Box 35"/>
            <p:cNvSpPr txBox="1">
              <a:spLocks noChangeArrowheads="1"/>
            </p:cNvSpPr>
            <p:nvPr/>
          </p:nvSpPr>
          <p:spPr bwMode="auto">
            <a:xfrm>
              <a:off x="5161981" y="4767437"/>
              <a:ext cx="216250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fontAlgn="ctr"/>
              <a:r>
                <a:rPr lang="en-US" sz="1200" dirty="0"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= 12        pcs./man*hr.</a:t>
              </a:r>
              <a:endParaRPr lang="th-TH" sz="1200" dirty="0">
                <a:latin typeface="Century Gothic" panose="020B0502020202020204" pitchFamily="34" charset="0"/>
                <a:ea typeface="MS PGothic" pitchFamily="34" charset="-128"/>
                <a:cs typeface="Arial" pitchFamily="34" charset="0"/>
              </a:endParaRPr>
            </a:p>
            <a:p>
              <a:pPr fontAlgn="ctr"/>
              <a:endParaRPr lang="th-TH" sz="1200" dirty="0">
                <a:latin typeface="Century Gothic" panose="020B0502020202020204" pitchFamily="34" charset="0"/>
                <a:ea typeface="MS PGothic" pitchFamily="34" charset="-128"/>
                <a:cs typeface="Arial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6404436" y="4525722"/>
            <a:ext cx="5726743" cy="1496873"/>
            <a:chOff x="252774" y="4776552"/>
            <a:chExt cx="5726743" cy="1496873"/>
          </a:xfrm>
        </p:grpSpPr>
        <p:sp>
          <p:nvSpPr>
            <p:cNvPr id="87" name="Text Box 35"/>
            <p:cNvSpPr txBox="1">
              <a:spLocks noChangeArrowheads="1"/>
            </p:cNvSpPr>
            <p:nvPr/>
          </p:nvSpPr>
          <p:spPr bwMode="auto">
            <a:xfrm>
              <a:off x="252774" y="4776552"/>
              <a:ext cx="145730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 fontAlgn="ctr"/>
              <a:r>
                <a:rPr lang="en-US" sz="1400" b="1" dirty="0"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PPLH (All) =</a:t>
              </a:r>
              <a:endParaRPr lang="th-TH" sz="1400" b="1" dirty="0">
                <a:latin typeface="Century Gothic" panose="020B0502020202020204" pitchFamily="34" charset="0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88" name="Text Box 35"/>
            <p:cNvSpPr txBox="1">
              <a:spLocks noChangeArrowheads="1"/>
            </p:cNvSpPr>
            <p:nvPr/>
          </p:nvSpPr>
          <p:spPr bwMode="auto">
            <a:xfrm>
              <a:off x="2887200" y="4790813"/>
              <a:ext cx="194492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fontAlgn="ctr"/>
              <a:r>
                <a:rPr lang="en-US" sz="1200" dirty="0"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830 pcs.</a:t>
              </a:r>
              <a:endParaRPr lang="th-TH" sz="1200" dirty="0">
                <a:latin typeface="Century Gothic" panose="020B0502020202020204" pitchFamily="34" charset="0"/>
                <a:ea typeface="MS PGothic" pitchFamily="34" charset="-128"/>
                <a:cs typeface="Arial" pitchFamily="34" charset="0"/>
              </a:endParaRPr>
            </a:p>
          </p:txBody>
        </p:sp>
        <p:cxnSp>
          <p:nvCxnSpPr>
            <p:cNvPr id="89" name="Straight Connector 88"/>
            <p:cNvCxnSpPr/>
            <p:nvPr/>
          </p:nvCxnSpPr>
          <p:spPr>
            <a:xfrm>
              <a:off x="1745647" y="5089509"/>
              <a:ext cx="3383280" cy="2899"/>
            </a:xfrm>
            <a:prstGeom prst="line">
              <a:avLst/>
            </a:prstGeom>
            <a:ln>
              <a:solidFill>
                <a:sysClr val="windowText" lastClr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 Box 35"/>
            <p:cNvSpPr txBox="1">
              <a:spLocks noChangeArrowheads="1"/>
            </p:cNvSpPr>
            <p:nvPr/>
          </p:nvSpPr>
          <p:spPr bwMode="auto">
            <a:xfrm>
              <a:off x="2200170" y="5717862"/>
              <a:ext cx="180159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fontAlgn="ctr"/>
              <a:r>
                <a:rPr lang="en-US" sz="1200" dirty="0"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72.53 </a:t>
              </a:r>
              <a:r>
                <a:rPr lang="en-US" dirty="0"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man*hr.</a:t>
              </a:r>
              <a:endParaRPr lang="th-TH" dirty="0">
                <a:latin typeface="Century Gothic" panose="020B0502020202020204" pitchFamily="34" charset="0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91" name="Text Box 35"/>
            <p:cNvSpPr txBox="1">
              <a:spLocks noChangeArrowheads="1"/>
            </p:cNvSpPr>
            <p:nvPr/>
          </p:nvSpPr>
          <p:spPr bwMode="auto">
            <a:xfrm>
              <a:off x="1597072" y="5097790"/>
              <a:ext cx="438244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fontAlgn="ctr"/>
              <a:r>
                <a:rPr lang="en-US" dirty="0"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(10 </a:t>
              </a:r>
              <a:r>
                <a:rPr lang="en-US" sz="1000" dirty="0"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person.  </a:t>
              </a:r>
              <a:r>
                <a:rPr lang="en-US" dirty="0"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x 3.75 hr.)+(9 </a:t>
              </a:r>
              <a:r>
                <a:rPr lang="en-US" sz="1000" dirty="0"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person.</a:t>
              </a:r>
              <a:r>
                <a:rPr lang="en-US" dirty="0"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 x 1.67 hr.)+ (10 </a:t>
              </a:r>
              <a:r>
                <a:rPr lang="en-US" sz="1000" dirty="0"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person.</a:t>
              </a:r>
              <a:r>
                <a:rPr lang="en-US" dirty="0"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 x 2 hr.)</a:t>
              </a:r>
              <a:endParaRPr lang="th-TH" dirty="0">
                <a:latin typeface="Century Gothic" panose="020B0502020202020204" pitchFamily="34" charset="0"/>
                <a:ea typeface="MS PGothic" pitchFamily="34" charset="-128"/>
                <a:cs typeface="Arial" pitchFamily="34" charset="0"/>
              </a:endParaRPr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2110857" y="5735840"/>
              <a:ext cx="1188720" cy="651"/>
            </a:xfrm>
            <a:prstGeom prst="line">
              <a:avLst/>
            </a:prstGeom>
            <a:ln>
              <a:solidFill>
                <a:sysClr val="windowText" lastClr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 Box 35"/>
            <p:cNvSpPr txBox="1">
              <a:spLocks noChangeArrowheads="1"/>
            </p:cNvSpPr>
            <p:nvPr/>
          </p:nvSpPr>
          <p:spPr bwMode="auto">
            <a:xfrm>
              <a:off x="1708307" y="5468353"/>
              <a:ext cx="169284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fontAlgn="ctr"/>
              <a:r>
                <a:rPr lang="en-US" sz="1200" dirty="0"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=          830 pcs.</a:t>
              </a:r>
              <a:endParaRPr lang="th-TH" sz="1200" dirty="0">
                <a:latin typeface="Century Gothic" panose="020B0502020202020204" pitchFamily="34" charset="0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94" name="Text Box 35"/>
            <p:cNvSpPr txBox="1">
              <a:spLocks noChangeArrowheads="1"/>
            </p:cNvSpPr>
            <p:nvPr/>
          </p:nvSpPr>
          <p:spPr bwMode="auto">
            <a:xfrm>
              <a:off x="1810319" y="5996426"/>
              <a:ext cx="176380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fontAlgn="ctr"/>
              <a:r>
                <a:rPr lang="en-US" sz="1200" dirty="0"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=  11.44 pcs./man*hr.</a:t>
              </a:r>
              <a:endParaRPr lang="th-TH" sz="1200" dirty="0">
                <a:latin typeface="Century Gothic" panose="020B0502020202020204" pitchFamily="34" charset="0"/>
                <a:ea typeface="MS PGothic" pitchFamily="34" charset="-128"/>
                <a:cs typeface="Arial" pitchFamily="34" charset="0"/>
              </a:endParaRPr>
            </a:p>
          </p:txBody>
        </p:sp>
      </p:grpSp>
      <p:sp>
        <p:nvSpPr>
          <p:cNvPr id="95" name="Right Brace 94"/>
          <p:cNvSpPr/>
          <p:nvPr/>
        </p:nvSpPr>
        <p:spPr>
          <a:xfrm>
            <a:off x="6220418" y="4444443"/>
            <a:ext cx="629692" cy="2200156"/>
          </a:xfrm>
          <a:prstGeom prst="rightBrace">
            <a:avLst>
              <a:gd name="adj1" fmla="val 8333"/>
              <a:gd name="adj2" fmla="val 46035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" name="Group 97"/>
          <p:cNvGrpSpPr/>
          <p:nvPr/>
        </p:nvGrpSpPr>
        <p:grpSpPr>
          <a:xfrm>
            <a:off x="556320" y="3595401"/>
            <a:ext cx="6345100" cy="758070"/>
            <a:chOff x="811345" y="149650"/>
            <a:chExt cx="6037263" cy="486413"/>
          </a:xfrm>
        </p:grpSpPr>
        <p:grpSp>
          <p:nvGrpSpPr>
            <p:cNvPr id="99" name="Group 98"/>
            <p:cNvGrpSpPr/>
            <p:nvPr/>
          </p:nvGrpSpPr>
          <p:grpSpPr>
            <a:xfrm>
              <a:off x="811345" y="149650"/>
              <a:ext cx="6037263" cy="486413"/>
              <a:chOff x="811345" y="149650"/>
              <a:chExt cx="6037263" cy="486413"/>
            </a:xfrm>
          </p:grpSpPr>
          <p:sp>
            <p:nvSpPr>
              <p:cNvPr id="101" name="Rectangle 100"/>
              <p:cNvSpPr>
                <a:spLocks noChangeArrowheads="1"/>
              </p:cNvSpPr>
              <p:nvPr/>
            </p:nvSpPr>
            <p:spPr bwMode="auto">
              <a:xfrm>
                <a:off x="811345" y="187137"/>
                <a:ext cx="1090837" cy="3042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b="1" dirty="0">
                    <a:solidFill>
                      <a:srgbClr val="000000"/>
                    </a:solidFill>
                    <a:latin typeface="Century Gothic" panose="020B0502020202020204" pitchFamily="34" charset="0"/>
                  </a:rPr>
                  <a:t>PPLH =</a:t>
                </a:r>
                <a:endParaRPr lang="en-US" altLang="en-US" sz="1400" b="1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2" name="Rectangle 101"/>
              <p:cNvSpPr>
                <a:spLocks noChangeArrowheads="1"/>
              </p:cNvSpPr>
              <p:nvPr/>
            </p:nvSpPr>
            <p:spPr bwMode="auto">
              <a:xfrm>
                <a:off x="2208682" y="149650"/>
                <a:ext cx="2039464" cy="2839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400" kern="1200" dirty="0">
                    <a:solidFill>
                      <a:srgbClr val="000000"/>
                    </a:solidFill>
                    <a:latin typeface="Century Gothic" panose="020B0502020202020204" pitchFamily="34" charset="0"/>
                    <a:ea typeface="+mn-ea"/>
                    <a:cs typeface="Angsana New" panose="02020603050405020304" pitchFamily="18" charset="-34"/>
                  </a:rPr>
                  <a:t>Actual Output (pcs.)</a:t>
                </a:r>
              </a:p>
            </p:txBody>
          </p:sp>
          <p:sp>
            <p:nvSpPr>
              <p:cNvPr id="103" name="Rectangle 102"/>
              <p:cNvSpPr>
                <a:spLocks noChangeArrowheads="1"/>
              </p:cNvSpPr>
              <p:nvPr/>
            </p:nvSpPr>
            <p:spPr bwMode="auto">
              <a:xfrm>
                <a:off x="1382086" y="377259"/>
                <a:ext cx="3895410" cy="2588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0" dirty="0">
                    <a:solidFill>
                      <a:srgbClr val="000000"/>
                    </a:solidFill>
                    <a:latin typeface="Century Gothic" panose="020B0502020202020204" pitchFamily="34" charset="0"/>
                    <a:cs typeface="Angsana New" panose="02020603050405020304" pitchFamily="18" charset="-34"/>
                  </a:rPr>
                  <a:t>No. of operator (person) x </a:t>
                </a:r>
                <a:r>
                  <a:rPr lang="en-US" altLang="en-US" sz="1400" kern="1200" dirty="0">
                    <a:solidFill>
                      <a:srgbClr val="000000"/>
                    </a:solidFill>
                    <a:latin typeface="Century Gothic" panose="020B0502020202020204" pitchFamily="34" charset="0"/>
                    <a:ea typeface="+mn-ea"/>
                    <a:cs typeface="Angsana New" panose="02020603050405020304" pitchFamily="18" charset="-34"/>
                  </a:rPr>
                  <a:t>Working </a:t>
                </a:r>
                <a:r>
                  <a:rPr lang="en-US" altLang="en-US" sz="1400" dirty="0">
                    <a:solidFill>
                      <a:srgbClr val="000000"/>
                    </a:solidFill>
                    <a:latin typeface="Century Gothic" panose="020B0502020202020204" pitchFamily="34" charset="0"/>
                    <a:cs typeface="Angsana New" panose="02020603050405020304" pitchFamily="18" charset="-34"/>
                  </a:rPr>
                  <a:t>time(hr.) </a:t>
                </a:r>
                <a:endParaRPr lang="en-US" altLang="en-US" sz="1400" kern="1200" dirty="0">
                  <a:solidFill>
                    <a:srgbClr val="000000"/>
                  </a:solidFill>
                  <a:latin typeface="Century Gothic" panose="020B0502020202020204" pitchFamily="34" charset="0"/>
                  <a:ea typeface="+mn-ea"/>
                  <a:cs typeface="Angsana New" panose="02020603050405020304" pitchFamily="18" charset="-34"/>
                </a:endParaRPr>
              </a:p>
            </p:txBody>
          </p:sp>
          <p:sp>
            <p:nvSpPr>
              <p:cNvPr id="104" name="Rectangle 103"/>
              <p:cNvSpPr>
                <a:spLocks noChangeArrowheads="1"/>
              </p:cNvSpPr>
              <p:nvPr/>
            </p:nvSpPr>
            <p:spPr bwMode="auto">
              <a:xfrm>
                <a:off x="4631352" y="160767"/>
                <a:ext cx="2217256" cy="350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400" kern="1200" dirty="0">
                    <a:solidFill>
                      <a:srgbClr val="000000"/>
                    </a:solidFill>
                    <a:latin typeface="Century Gothic" panose="020B0502020202020204" pitchFamily="34" charset="0"/>
                    <a:ea typeface="+mn-ea"/>
                    <a:cs typeface="Angsana New" panose="02020603050405020304" pitchFamily="18" charset="-34"/>
                  </a:rPr>
                  <a:t>=      </a:t>
                </a:r>
                <a:r>
                  <a:rPr lang="en-US" altLang="en-US" sz="1400" kern="1200" dirty="0" err="1">
                    <a:solidFill>
                      <a:srgbClr val="000000"/>
                    </a:solidFill>
                    <a:latin typeface="Century Gothic" panose="020B0502020202020204" pitchFamily="34" charset="0"/>
                    <a:ea typeface="+mn-ea"/>
                    <a:cs typeface="Angsana New" panose="02020603050405020304" pitchFamily="18" charset="-34"/>
                  </a:rPr>
                  <a:t>xx.xx</a:t>
                </a:r>
                <a:r>
                  <a:rPr lang="en-US" altLang="en-US" sz="1400" kern="1200" dirty="0">
                    <a:solidFill>
                      <a:srgbClr val="000000"/>
                    </a:solidFill>
                    <a:latin typeface="Century Gothic" panose="020B0502020202020204" pitchFamily="34" charset="0"/>
                    <a:ea typeface="+mn-ea"/>
                    <a:cs typeface="Angsana New" panose="02020603050405020304" pitchFamily="18" charset="-34"/>
                  </a:rPr>
                  <a:t>   (pcs./man*hr.)</a:t>
                </a:r>
              </a:p>
            </p:txBody>
          </p:sp>
        </p:grpSp>
        <p:cxnSp>
          <p:nvCxnSpPr>
            <p:cNvPr id="100" name="Straight Connector 99"/>
            <p:cNvCxnSpPr/>
            <p:nvPr/>
          </p:nvCxnSpPr>
          <p:spPr>
            <a:xfrm>
              <a:off x="1779663" y="352126"/>
              <a:ext cx="232687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Rectangle 105"/>
          <p:cNvSpPr>
            <a:spLocks noChangeArrowheads="1"/>
          </p:cNvSpPr>
          <p:nvPr/>
        </p:nvSpPr>
        <p:spPr bwMode="auto">
          <a:xfrm>
            <a:off x="10153430" y="2181720"/>
            <a:ext cx="2143455" cy="116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u="sng" kern="1200" dirty="0">
                <a:solidFill>
                  <a:srgbClr val="000000"/>
                </a:solidFill>
                <a:latin typeface="Century Gothic" panose="020B0502020202020204" pitchFamily="34" charset="0"/>
                <a:cs typeface="Angsana New" panose="02020603050405020304" pitchFamily="18" charset="-34"/>
              </a:rPr>
              <a:t>Actual Output (pcs.)</a:t>
            </a:r>
          </a:p>
          <a:p>
            <a: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dirty="0">
                <a:solidFill>
                  <a:srgbClr val="000000"/>
                </a:solidFill>
                <a:latin typeface="Century Gothic" panose="020B0502020202020204" pitchFamily="34" charset="0"/>
                <a:cs typeface="Angsana New" panose="02020603050405020304" pitchFamily="18" charset="-34"/>
              </a:rPr>
              <a:t>A = 430 pcs.</a:t>
            </a:r>
          </a:p>
          <a:p>
            <a: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kern="1200" dirty="0">
                <a:solidFill>
                  <a:srgbClr val="000000"/>
                </a:solidFill>
                <a:latin typeface="Century Gothic" panose="020B0502020202020204" pitchFamily="34" charset="0"/>
                <a:cs typeface="Angsana New" panose="02020603050405020304" pitchFamily="18" charset="-34"/>
              </a:rPr>
              <a:t>B = 160 pcs.</a:t>
            </a:r>
          </a:p>
          <a:p>
            <a: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dirty="0">
                <a:solidFill>
                  <a:srgbClr val="000000"/>
                </a:solidFill>
                <a:latin typeface="Century Gothic" panose="020B0502020202020204" pitchFamily="34" charset="0"/>
                <a:cs typeface="Angsana New" panose="02020603050405020304" pitchFamily="18" charset="-34"/>
              </a:rPr>
              <a:t>C = 240 pcs.</a:t>
            </a:r>
          </a:p>
          <a:p>
            <a: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kern="1200" dirty="0">
                <a:solidFill>
                  <a:srgbClr val="000000"/>
                </a:solidFill>
                <a:latin typeface="Century Gothic" panose="020B0502020202020204" pitchFamily="34" charset="0"/>
                <a:cs typeface="Angsana New" panose="02020603050405020304" pitchFamily="18" charset="-34"/>
              </a:rPr>
              <a:t>Total = 830 pcs.</a:t>
            </a:r>
          </a:p>
        </p:txBody>
      </p:sp>
      <p:sp>
        <p:nvSpPr>
          <p:cNvPr id="97" name="Rectangle 96"/>
          <p:cNvSpPr/>
          <p:nvPr/>
        </p:nvSpPr>
        <p:spPr>
          <a:xfrm>
            <a:off x="482404" y="3525508"/>
            <a:ext cx="6463342" cy="75943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88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9318" y="242230"/>
            <a:ext cx="25324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Calculate </a:t>
            </a:r>
            <a:r>
              <a:rPr lang="en-US" sz="2400" dirty="0" err="1"/>
              <a:t>Chokko</a:t>
            </a:r>
            <a:r>
              <a:rPr lang="en-US" sz="2400" dirty="0"/>
              <a:t>%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93914" y="1115087"/>
            <a:ext cx="6381539" cy="1300271"/>
            <a:chOff x="1837175" y="1419398"/>
            <a:chExt cx="5080051" cy="709847"/>
          </a:xfrm>
        </p:grpSpPr>
        <p:grpSp>
          <p:nvGrpSpPr>
            <p:cNvPr id="6" name="Group 5"/>
            <p:cNvGrpSpPr/>
            <p:nvPr/>
          </p:nvGrpSpPr>
          <p:grpSpPr>
            <a:xfrm>
              <a:off x="1837175" y="1419398"/>
              <a:ext cx="4462467" cy="652920"/>
              <a:chOff x="2144121" y="-2606"/>
              <a:chExt cx="3796381" cy="29394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2144121" y="-2606"/>
                <a:ext cx="3796381" cy="293940"/>
                <a:chOff x="2843407" y="2758"/>
                <a:chExt cx="5130612" cy="277586"/>
              </a:xfrm>
            </p:grpSpPr>
            <p:sp>
              <p:nvSpPr>
                <p:cNvPr id="9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2843407" y="51360"/>
                  <a:ext cx="1517420" cy="857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r" fontAlgn="ctr"/>
                  <a:r>
                    <a:rPr lang="en-US" sz="1800" b="1" dirty="0" err="1">
                      <a:latin typeface="Century Gothic" panose="020B0502020202020204" pitchFamily="34" charset="0"/>
                      <a:ea typeface="MS PGothic" pitchFamily="34" charset="-128"/>
                      <a:cs typeface="Arial" pitchFamily="34" charset="0"/>
                    </a:rPr>
                    <a:t>Chokko</a:t>
                  </a:r>
                  <a:r>
                    <a:rPr lang="en-US" sz="1800" b="1" dirty="0">
                      <a:latin typeface="Century Gothic" panose="020B0502020202020204" pitchFamily="34" charset="0"/>
                      <a:ea typeface="MS PGothic" pitchFamily="34" charset="-128"/>
                      <a:cs typeface="Arial" pitchFamily="34" charset="0"/>
                    </a:rPr>
                    <a:t>% =</a:t>
                  </a:r>
                  <a:endParaRPr lang="th-TH" sz="1800" b="1" dirty="0">
                    <a:latin typeface="Century Gothic" panose="020B0502020202020204" pitchFamily="34" charset="0"/>
                    <a:ea typeface="MS PGothic" pitchFamily="34" charset="-128"/>
                    <a:cs typeface="Arial" pitchFamily="34" charset="0"/>
                  </a:endParaRPr>
                </a:p>
              </p:txBody>
            </p:sp>
            <p:sp>
              <p:nvSpPr>
                <p:cNvPr id="10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3854415" y="2758"/>
                  <a:ext cx="4119604" cy="2775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anchor="ctr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indent="0" algn="ctr" defTabSz="914400" rtl="0" eaLnBrk="1" fontAlgn="ctr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600" dirty="0">
                      <a:latin typeface="Century Gothic" panose="020B0502020202020204" pitchFamily="34" charset="0"/>
                      <a:ea typeface="MS PGothic" pitchFamily="34" charset="-128"/>
                      <a:cs typeface="Arial" pitchFamily="34" charset="0"/>
                    </a:rPr>
                    <a:t>  Actual output</a:t>
                  </a:r>
                  <a:r>
                    <a:rPr lang="en-US" sz="1600" baseline="0" dirty="0">
                      <a:latin typeface="Century Gothic" panose="020B0502020202020204" pitchFamily="34" charset="0"/>
                      <a:ea typeface="MS PGothic" pitchFamily="34" charset="-128"/>
                      <a:cs typeface="Arial" pitchFamily="34" charset="0"/>
                    </a:rPr>
                    <a:t> (</a:t>
                  </a:r>
                  <a:r>
                    <a:rPr lang="en-US" sz="1600" kern="1200" dirty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MS PGothic" pitchFamily="34" charset="-128"/>
                      <a:cs typeface="Arial" pitchFamily="34" charset="0"/>
                    </a:rPr>
                    <a:t>pcs.)x100%</a:t>
                  </a:r>
                </a:p>
                <a:p>
                  <a:pPr algn="ctr" fontAlgn="ctr"/>
                  <a:r>
                    <a:rPr lang="en-US" sz="1600" baseline="0" dirty="0">
                      <a:latin typeface="Century Gothic" panose="020B0502020202020204" pitchFamily="34" charset="0"/>
                      <a:ea typeface="MS PGothic" pitchFamily="34" charset="-128"/>
                      <a:cs typeface="Arial" pitchFamily="34" charset="0"/>
                    </a:rPr>
                    <a:t>                                                                     </a:t>
                  </a:r>
                </a:p>
                <a:p>
                  <a:pPr algn="ctr" fontAlgn="ctr"/>
                  <a:r>
                    <a:rPr lang="en-US" sz="1600" baseline="0" dirty="0">
                      <a:latin typeface="Century Gothic" panose="020B0502020202020204" pitchFamily="34" charset="0"/>
                      <a:ea typeface="MS PGothic" pitchFamily="34" charset="-128"/>
                      <a:cs typeface="Arial" pitchFamily="34" charset="0"/>
                    </a:rPr>
                    <a:t>Working time (sec.) / Cycle Time (sec.)</a:t>
                  </a:r>
                  <a:endParaRPr lang="th-TH" sz="1200" dirty="0">
                    <a:latin typeface="Century Gothic" panose="020B0502020202020204" pitchFamily="34" charset="0"/>
                    <a:ea typeface="MS PGothic" pitchFamily="34" charset="-128"/>
                    <a:cs typeface="Arial" pitchFamily="34" charset="0"/>
                  </a:endParaRPr>
                </a:p>
              </p:txBody>
            </p:sp>
          </p:grpSp>
          <p:cxnSp>
            <p:nvCxnSpPr>
              <p:cNvPr id="8" name="Straight Connector 7"/>
              <p:cNvCxnSpPr/>
              <p:nvPr/>
            </p:nvCxnSpPr>
            <p:spPr>
              <a:xfrm>
                <a:off x="3327280" y="143059"/>
                <a:ext cx="2178156" cy="0"/>
              </a:xfrm>
              <a:prstGeom prst="line">
                <a:avLst/>
              </a:prstGeom>
              <a:ln>
                <a:solidFill>
                  <a:sysClr val="windowText" lastClr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 Box 35"/>
            <p:cNvSpPr txBox="1">
              <a:spLocks noChangeArrowheads="1"/>
            </p:cNvSpPr>
            <p:nvPr/>
          </p:nvSpPr>
          <p:spPr bwMode="auto">
            <a:xfrm>
              <a:off x="5933124" y="1569823"/>
              <a:ext cx="984102" cy="266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fontAlgn="ctr"/>
              <a:r>
                <a:rPr lang="en-US" sz="1600" dirty="0"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= </a:t>
              </a:r>
              <a:r>
                <a:rPr lang="en-US" sz="1600" dirty="0" err="1"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xx.xx</a:t>
              </a:r>
              <a:r>
                <a:rPr lang="en-US" sz="1600" dirty="0"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 %</a:t>
              </a:r>
              <a:endParaRPr lang="th-TH" sz="1600" dirty="0">
                <a:latin typeface="Century Gothic" panose="020B0502020202020204" pitchFamily="34" charset="0"/>
                <a:ea typeface="MS PGothic" pitchFamily="34" charset="-128"/>
                <a:cs typeface="Arial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65975" y="1482721"/>
              <a:ext cx="4951251" cy="6465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89940" y="2722273"/>
            <a:ext cx="11534799" cy="1754326"/>
            <a:chOff x="493914" y="2826550"/>
            <a:chExt cx="11534799" cy="1754326"/>
          </a:xfrm>
        </p:grpSpPr>
        <p:sp>
          <p:nvSpPr>
            <p:cNvPr id="14" name="Text Box 35"/>
            <p:cNvSpPr txBox="1">
              <a:spLocks noChangeArrowheads="1"/>
            </p:cNvSpPr>
            <p:nvPr/>
          </p:nvSpPr>
          <p:spPr bwMode="auto">
            <a:xfrm>
              <a:off x="493914" y="2826550"/>
              <a:ext cx="11534799" cy="1754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fontAlgn="ctr"/>
              <a:r>
                <a:rPr lang="en-US" sz="1800" dirty="0"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Direct OK		= 		Direct finish good x 100%</a:t>
              </a:r>
            </a:p>
            <a:p>
              <a:pPr fontAlgn="ctr"/>
              <a:r>
                <a:rPr lang="en-US" sz="1800" dirty="0"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				     ( Direct finish good + rework + NG)</a:t>
              </a:r>
            </a:p>
            <a:p>
              <a:pPr fontAlgn="ctr"/>
              <a:endParaRPr lang="en-US" sz="1800" dirty="0">
                <a:latin typeface="Century Gothic" panose="020B0502020202020204" pitchFamily="34" charset="0"/>
                <a:ea typeface="MS PGothic" pitchFamily="34" charset="-128"/>
                <a:cs typeface="Arial" pitchFamily="34" charset="0"/>
              </a:endParaRPr>
            </a:p>
            <a:p>
              <a:pPr fontAlgn="ctr"/>
              <a:r>
                <a:rPr lang="en-US" sz="1800" dirty="0"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			=	 100 x 100%	= 	100 x 100%	=	86.95 %</a:t>
              </a:r>
            </a:p>
            <a:p>
              <a:pPr fontAlgn="ctr"/>
              <a:r>
                <a:rPr lang="en-US" sz="1800" dirty="0"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				(100 + 10 + 5 )	    	    115</a:t>
              </a:r>
            </a:p>
            <a:p>
              <a:pPr fontAlgn="ctr"/>
              <a:endParaRPr lang="th-TH" sz="1800" dirty="0">
                <a:latin typeface="Century Gothic" panose="020B0502020202020204" pitchFamily="34" charset="0"/>
                <a:ea typeface="MS PGothic" pitchFamily="34" charset="-128"/>
                <a:cs typeface="Arial" pitchFamily="34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4853537" y="3155574"/>
              <a:ext cx="3216263" cy="0"/>
            </a:xfrm>
            <a:prstGeom prst="line">
              <a:avLst/>
            </a:prstGeom>
            <a:ln>
              <a:solidFill>
                <a:sysClr val="windowText" lastClr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145966" y="3961117"/>
              <a:ext cx="1554480" cy="0"/>
            </a:xfrm>
            <a:prstGeom prst="line">
              <a:avLst/>
            </a:prstGeom>
            <a:ln>
              <a:solidFill>
                <a:sysClr val="windowText" lastClr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875453" y="3961117"/>
              <a:ext cx="1188720" cy="0"/>
            </a:xfrm>
            <a:prstGeom prst="line">
              <a:avLst/>
            </a:prstGeom>
            <a:ln>
              <a:solidFill>
                <a:sysClr val="windowText" lastClr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90294" y="4984432"/>
            <a:ext cx="11534799" cy="1754326"/>
            <a:chOff x="493914" y="2826550"/>
            <a:chExt cx="11534799" cy="1754326"/>
          </a:xfrm>
        </p:grpSpPr>
        <p:sp>
          <p:nvSpPr>
            <p:cNvPr id="20" name="Text Box 35"/>
            <p:cNvSpPr txBox="1">
              <a:spLocks noChangeArrowheads="1"/>
            </p:cNvSpPr>
            <p:nvPr/>
          </p:nvSpPr>
          <p:spPr bwMode="auto">
            <a:xfrm>
              <a:off x="493914" y="2826550"/>
              <a:ext cx="11534799" cy="1754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fontAlgn="ctr"/>
              <a:r>
                <a:rPr lang="en-US" sz="1800" dirty="0" err="1">
                  <a:solidFill>
                    <a:srgbClr val="FF0000"/>
                  </a:solidFill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Chokko</a:t>
              </a:r>
              <a:r>
                <a:rPr lang="en-US" sz="1800" dirty="0">
                  <a:solidFill>
                    <a:srgbClr val="FF0000"/>
                  </a:solidFill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% (OK ratio) 	= 	(Direct finish good + rework ) x 100%</a:t>
              </a:r>
            </a:p>
            <a:p>
              <a:pPr fontAlgn="ctr"/>
              <a:r>
                <a:rPr lang="en-US" sz="1800" dirty="0">
                  <a:solidFill>
                    <a:srgbClr val="FF0000"/>
                  </a:solidFill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				( Direct finish good + rework + NG)</a:t>
              </a:r>
            </a:p>
            <a:p>
              <a:pPr fontAlgn="ctr"/>
              <a:endParaRPr lang="en-US" sz="1800" dirty="0">
                <a:solidFill>
                  <a:srgbClr val="FF0000"/>
                </a:solidFill>
                <a:latin typeface="Century Gothic" panose="020B0502020202020204" pitchFamily="34" charset="0"/>
                <a:ea typeface="MS PGothic" pitchFamily="34" charset="-128"/>
                <a:cs typeface="Arial" pitchFamily="34" charset="0"/>
              </a:endParaRPr>
            </a:p>
            <a:p>
              <a:pPr fontAlgn="ctr"/>
              <a:r>
                <a:rPr lang="en-US" sz="1800" dirty="0">
                  <a:solidFill>
                    <a:srgbClr val="FF0000"/>
                  </a:solidFill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			=	(100+10) x 100%	= 	110 x 100%	=	95.65 %</a:t>
              </a:r>
            </a:p>
            <a:p>
              <a:pPr fontAlgn="ctr"/>
              <a:r>
                <a:rPr lang="en-US" sz="1800" dirty="0">
                  <a:solidFill>
                    <a:srgbClr val="FF0000"/>
                  </a:solidFill>
                  <a:latin typeface="Century Gothic" panose="020B0502020202020204" pitchFamily="34" charset="0"/>
                  <a:ea typeface="MS PGothic" pitchFamily="34" charset="-128"/>
                  <a:cs typeface="Arial" pitchFamily="34" charset="0"/>
                </a:rPr>
                <a:t>				(100 + 10 + 5 )	    	    115</a:t>
              </a:r>
            </a:p>
            <a:p>
              <a:pPr fontAlgn="ctr"/>
              <a:endParaRPr lang="th-TH" sz="1800" dirty="0">
                <a:solidFill>
                  <a:srgbClr val="FF0000"/>
                </a:solidFill>
                <a:latin typeface="Century Gothic" panose="020B0502020202020204" pitchFamily="34" charset="0"/>
                <a:ea typeface="MS PGothic" pitchFamily="34" charset="-128"/>
                <a:cs typeface="Arial" pitchFamily="34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4452827" y="3144688"/>
              <a:ext cx="3216263" cy="0"/>
            </a:xfrm>
            <a:prstGeom prst="line">
              <a:avLst/>
            </a:prstGeom>
            <a:ln>
              <a:solidFill>
                <a:sysClr val="windowText" lastClr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145966" y="3961117"/>
              <a:ext cx="1554480" cy="0"/>
            </a:xfrm>
            <a:prstGeom prst="line">
              <a:avLst/>
            </a:prstGeom>
            <a:ln>
              <a:solidFill>
                <a:sysClr val="windowText" lastClr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875453" y="3961117"/>
              <a:ext cx="1188720" cy="0"/>
            </a:xfrm>
            <a:prstGeom prst="line">
              <a:avLst/>
            </a:prstGeom>
            <a:ln>
              <a:solidFill>
                <a:sysClr val="windowText" lastClr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242055" y="4433736"/>
            <a:ext cx="31325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dirty="0">
                <a:solidFill>
                  <a:srgbClr val="FF0000"/>
                </a:solidFill>
              </a:rPr>
              <a:t>ปัจจุบัน เราคำนวณแบบซ่อนปัญหา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D92997A-205C-0D46-B2FE-82F3F4B56AA0}"/>
              </a:ext>
            </a:extLst>
          </p:cNvPr>
          <p:cNvCxnSpPr/>
          <p:nvPr/>
        </p:nvCxnSpPr>
        <p:spPr>
          <a:xfrm flipV="1">
            <a:off x="3657600" y="2311081"/>
            <a:ext cx="5924550" cy="19561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8C4C22D-517D-4046-135D-C7B74C056155}"/>
              </a:ext>
            </a:extLst>
          </p:cNvPr>
          <p:cNvCxnSpPr/>
          <p:nvPr/>
        </p:nvCxnSpPr>
        <p:spPr>
          <a:xfrm>
            <a:off x="3543300" y="2514600"/>
            <a:ext cx="7724775" cy="1919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202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3373</TotalTime>
  <Words>1817</Words>
  <Application>Microsoft Office PowerPoint</Application>
  <PresentationFormat>Widescreen</PresentationFormat>
  <Paragraphs>552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Apichat Wongkot/อภิชาติ วงค์กฎ</dc:creator>
  <cp:lastModifiedBy>BOY TOMAS</cp:lastModifiedBy>
  <cp:revision>157</cp:revision>
  <cp:lastPrinted>2019-01-11T02:45:45Z</cp:lastPrinted>
  <dcterms:created xsi:type="dcterms:W3CDTF">2019-01-11T01:41:33Z</dcterms:created>
  <dcterms:modified xsi:type="dcterms:W3CDTF">2023-11-04T02:55:40Z</dcterms:modified>
</cp:coreProperties>
</file>