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59" r:id="rId5"/>
    <p:sldId id="260" r:id="rId6"/>
    <p:sldId id="280" r:id="rId7"/>
    <p:sldId id="302" r:id="rId8"/>
    <p:sldId id="306" r:id="rId9"/>
    <p:sldId id="368" r:id="rId10"/>
    <p:sldId id="380" r:id="rId11"/>
    <p:sldId id="388" r:id="rId12"/>
    <p:sldId id="390" r:id="rId13"/>
    <p:sldId id="391" r:id="rId14"/>
    <p:sldId id="393" r:id="rId15"/>
    <p:sldId id="394" r:id="rId16"/>
    <p:sldId id="395" r:id="rId17"/>
    <p:sldId id="396" r:id="rId18"/>
    <p:sldId id="286" r:id="rId19"/>
    <p:sldId id="303" r:id="rId20"/>
    <p:sldId id="304" r:id="rId21"/>
    <p:sldId id="397" r:id="rId22"/>
    <p:sldId id="305" r:id="rId23"/>
    <p:sldId id="307" r:id="rId24"/>
    <p:sldId id="399" r:id="rId25"/>
    <p:sldId id="310" r:id="rId26"/>
    <p:sldId id="311" r:id="rId27"/>
    <p:sldId id="312" r:id="rId28"/>
    <p:sldId id="313" r:id="rId29"/>
    <p:sldId id="314" r:id="rId30"/>
    <p:sldId id="315" r:id="rId31"/>
    <p:sldId id="276" r:id="rId32"/>
    <p:sldId id="275" r:id="rId33"/>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egata1234@gmail.com" initials="f" lastIdx="1" clrIdx="0">
    <p:extLst>
      <p:ext uri="{19B8F6BF-5375-455C-9EA6-DF929625EA0E}">
        <p15:presenceInfo xmlns:p15="http://schemas.microsoft.com/office/powerpoint/2012/main" userId="2bc650a07f0782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6236" autoAdjust="0"/>
  </p:normalViewPr>
  <p:slideViewPr>
    <p:cSldViewPr snapToGrid="0" showGuides="1">
      <p:cViewPr varScale="1">
        <p:scale>
          <a:sx n="75" d="100"/>
          <a:sy n="75" d="100"/>
        </p:scale>
        <p:origin x="2568" y="56"/>
      </p:cViewPr>
      <p:guideLst>
        <p:guide orient="horz" pos="3120"/>
        <p:guide pos="21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31D10-7255-4FB9-8792-C172EAD864ED}" type="doc">
      <dgm:prSet loTypeId="urn:microsoft.com/office/officeart/2005/8/layout/chevron1" loCatId="process" qsTypeId="urn:microsoft.com/office/officeart/2005/8/quickstyle/simple1" qsCatId="simple" csTypeId="urn:microsoft.com/office/officeart/2005/8/colors/accent1_2" csCatId="accent1" phldr="1"/>
      <dgm:spPr/>
    </dgm:pt>
    <dgm:pt modelId="{355285A9-C14F-4F10-A51B-B9295DB8E492}">
      <dgm:prSet phldrT="[Text]"/>
      <dgm:spPr/>
      <dgm:t>
        <a:bodyPr/>
        <a:lstStyle/>
        <a:p>
          <a:r>
            <a:rPr lang="en-US" dirty="0"/>
            <a:t>Inbound</a:t>
          </a:r>
        </a:p>
      </dgm:t>
    </dgm:pt>
    <dgm:pt modelId="{446D5535-F0B4-4305-BBA5-83A4370DB9E4}" type="parTrans" cxnId="{301E973E-19D5-4154-A884-7DAA36F31AB9}">
      <dgm:prSet/>
      <dgm:spPr/>
      <dgm:t>
        <a:bodyPr/>
        <a:lstStyle/>
        <a:p>
          <a:endParaRPr lang="en-US"/>
        </a:p>
      </dgm:t>
    </dgm:pt>
    <dgm:pt modelId="{EDFA3B1D-5935-47E9-B6F8-3FE7CFA20F63}" type="sibTrans" cxnId="{301E973E-19D5-4154-A884-7DAA36F31AB9}">
      <dgm:prSet/>
      <dgm:spPr/>
      <dgm:t>
        <a:bodyPr/>
        <a:lstStyle/>
        <a:p>
          <a:endParaRPr lang="en-US"/>
        </a:p>
      </dgm:t>
    </dgm:pt>
    <dgm:pt modelId="{BBFB45A9-17BD-419A-B6E1-D89657AFCB20}">
      <dgm:prSet phldrT="[Text]"/>
      <dgm:spPr/>
      <dgm:t>
        <a:bodyPr/>
        <a:lstStyle/>
        <a:p>
          <a:r>
            <a:rPr lang="en-US" dirty="0"/>
            <a:t>Create label</a:t>
          </a:r>
        </a:p>
      </dgm:t>
    </dgm:pt>
    <dgm:pt modelId="{1C23309A-BC7F-40E6-A6F3-25B9A815C619}" type="parTrans" cxnId="{42983734-AC0B-45A0-B19B-FCB3E13C209F}">
      <dgm:prSet/>
      <dgm:spPr/>
      <dgm:t>
        <a:bodyPr/>
        <a:lstStyle/>
        <a:p>
          <a:endParaRPr lang="en-US"/>
        </a:p>
      </dgm:t>
    </dgm:pt>
    <dgm:pt modelId="{F44AD269-6037-49A1-9A81-03DB422DAC0B}" type="sibTrans" cxnId="{42983734-AC0B-45A0-B19B-FCB3E13C209F}">
      <dgm:prSet/>
      <dgm:spPr/>
      <dgm:t>
        <a:bodyPr/>
        <a:lstStyle/>
        <a:p>
          <a:endParaRPr lang="en-US"/>
        </a:p>
      </dgm:t>
    </dgm:pt>
    <dgm:pt modelId="{4BBCF25D-9060-4195-872B-7CBCA2F81A66}">
      <dgm:prSet/>
      <dgm:spPr/>
      <dgm:t>
        <a:bodyPr/>
        <a:lstStyle/>
        <a:p>
          <a:r>
            <a:rPr lang="en-US" dirty="0"/>
            <a:t>Move to Store</a:t>
          </a:r>
        </a:p>
      </dgm:t>
    </dgm:pt>
    <dgm:pt modelId="{6691D89E-30F1-4093-83C6-690515C208D7}" type="parTrans" cxnId="{05A74E8C-0FD2-4ADE-8957-3580B5E815A0}">
      <dgm:prSet/>
      <dgm:spPr/>
      <dgm:t>
        <a:bodyPr/>
        <a:lstStyle/>
        <a:p>
          <a:endParaRPr lang="en-US"/>
        </a:p>
      </dgm:t>
    </dgm:pt>
    <dgm:pt modelId="{B2A5D9C1-5A49-4861-BDDB-E697B5E2C8E4}" type="sibTrans" cxnId="{05A74E8C-0FD2-4ADE-8957-3580B5E815A0}">
      <dgm:prSet/>
      <dgm:spPr/>
      <dgm:t>
        <a:bodyPr/>
        <a:lstStyle/>
        <a:p>
          <a:endParaRPr lang="en-US"/>
        </a:p>
      </dgm:t>
    </dgm:pt>
    <dgm:pt modelId="{0DCD8C6E-42C4-4A19-831C-4C2D0AAAB7FE}">
      <dgm:prSet phldrT="[Text]"/>
      <dgm:spPr/>
      <dgm:t>
        <a:bodyPr/>
        <a:lstStyle/>
        <a:p>
          <a:r>
            <a:rPr lang="en-US" dirty="0"/>
            <a:t>Picking</a:t>
          </a:r>
        </a:p>
      </dgm:t>
    </dgm:pt>
    <dgm:pt modelId="{21378C59-BBD1-4AA9-A2E6-071EACDF773C}" type="parTrans" cxnId="{A80FB5F0-BE45-4321-8FD3-3891AB4736CD}">
      <dgm:prSet/>
      <dgm:spPr/>
      <dgm:t>
        <a:bodyPr/>
        <a:lstStyle/>
        <a:p>
          <a:endParaRPr lang="en-US"/>
        </a:p>
      </dgm:t>
    </dgm:pt>
    <dgm:pt modelId="{E49C4325-B5D3-4A34-A7B6-9C61F34BA7EA}" type="sibTrans" cxnId="{A80FB5F0-BE45-4321-8FD3-3891AB4736CD}">
      <dgm:prSet/>
      <dgm:spPr/>
      <dgm:t>
        <a:bodyPr/>
        <a:lstStyle/>
        <a:p>
          <a:endParaRPr lang="en-US"/>
        </a:p>
      </dgm:t>
    </dgm:pt>
    <dgm:pt modelId="{C0E1F985-3EA8-42E3-8B56-263C090BB5D3}">
      <dgm:prSet phldrT="[Text]"/>
      <dgm:spPr/>
      <dgm:t>
        <a:bodyPr/>
        <a:lstStyle/>
        <a:p>
          <a:r>
            <a:rPr lang="en-US" dirty="0"/>
            <a:t>Packing</a:t>
          </a:r>
        </a:p>
      </dgm:t>
    </dgm:pt>
    <dgm:pt modelId="{08989557-B013-44AF-BBF1-277ABDB114BC}" type="parTrans" cxnId="{DC107125-FBC0-4171-AEAC-D45315392575}">
      <dgm:prSet/>
      <dgm:spPr/>
      <dgm:t>
        <a:bodyPr/>
        <a:lstStyle/>
        <a:p>
          <a:endParaRPr lang="en-US"/>
        </a:p>
      </dgm:t>
    </dgm:pt>
    <dgm:pt modelId="{391A91DD-6C4B-4204-928D-E072AB1BE2E5}" type="sibTrans" cxnId="{DC107125-FBC0-4171-AEAC-D45315392575}">
      <dgm:prSet/>
      <dgm:spPr/>
      <dgm:t>
        <a:bodyPr/>
        <a:lstStyle/>
        <a:p>
          <a:endParaRPr lang="en-US"/>
        </a:p>
      </dgm:t>
    </dgm:pt>
    <dgm:pt modelId="{4B809F7C-462F-499A-8241-CD3936E311C4}">
      <dgm:prSet phldrT="[Text]"/>
      <dgm:spPr/>
      <dgm:t>
        <a:bodyPr/>
        <a:lstStyle/>
        <a:p>
          <a:r>
            <a:rPr lang="en-US" dirty="0"/>
            <a:t>Sorting</a:t>
          </a:r>
        </a:p>
      </dgm:t>
    </dgm:pt>
    <dgm:pt modelId="{AAD11DDC-1A3F-45E8-BC80-67B7213E1846}" type="parTrans" cxnId="{DD83BE82-4D4E-4236-814A-0653813093BA}">
      <dgm:prSet/>
      <dgm:spPr/>
      <dgm:t>
        <a:bodyPr/>
        <a:lstStyle/>
        <a:p>
          <a:endParaRPr lang="en-US"/>
        </a:p>
      </dgm:t>
    </dgm:pt>
    <dgm:pt modelId="{D95F3052-528B-4A01-8938-AFB8ADF33443}" type="sibTrans" cxnId="{DD83BE82-4D4E-4236-814A-0653813093BA}">
      <dgm:prSet/>
      <dgm:spPr/>
      <dgm:t>
        <a:bodyPr/>
        <a:lstStyle/>
        <a:p>
          <a:endParaRPr lang="en-US"/>
        </a:p>
      </dgm:t>
    </dgm:pt>
    <dgm:pt modelId="{29BA64AD-ADA4-431D-AB33-6E566505BE18}">
      <dgm:prSet phldrT="[Text]"/>
      <dgm:spPr/>
      <dgm:t>
        <a:bodyPr/>
        <a:lstStyle/>
        <a:p>
          <a:r>
            <a:rPr lang="en-US"/>
            <a:t>Outbound</a:t>
          </a:r>
          <a:endParaRPr lang="en-US" dirty="0"/>
        </a:p>
      </dgm:t>
    </dgm:pt>
    <dgm:pt modelId="{133929DE-99D3-4420-876B-BCC8E9E14CD3}" type="parTrans" cxnId="{8132CBCF-3A9A-4414-8FEF-6A2E9C776079}">
      <dgm:prSet/>
      <dgm:spPr/>
      <dgm:t>
        <a:bodyPr/>
        <a:lstStyle/>
        <a:p>
          <a:endParaRPr lang="en-US"/>
        </a:p>
      </dgm:t>
    </dgm:pt>
    <dgm:pt modelId="{192D68F6-5F59-4A64-9E8D-50CE5B163D6F}" type="sibTrans" cxnId="{8132CBCF-3A9A-4414-8FEF-6A2E9C776079}">
      <dgm:prSet/>
      <dgm:spPr/>
      <dgm:t>
        <a:bodyPr/>
        <a:lstStyle/>
        <a:p>
          <a:endParaRPr lang="en-US"/>
        </a:p>
      </dgm:t>
    </dgm:pt>
    <dgm:pt modelId="{DC642DEB-503C-4541-93F4-3B40B47191EC}" type="pres">
      <dgm:prSet presAssocID="{07F31D10-7255-4FB9-8792-C172EAD864ED}" presName="Name0" presStyleCnt="0">
        <dgm:presLayoutVars>
          <dgm:dir/>
          <dgm:animLvl val="lvl"/>
          <dgm:resizeHandles val="exact"/>
        </dgm:presLayoutVars>
      </dgm:prSet>
      <dgm:spPr/>
    </dgm:pt>
    <dgm:pt modelId="{49392094-4342-48A9-80B5-01F89B7A44B7}" type="pres">
      <dgm:prSet presAssocID="{355285A9-C14F-4F10-A51B-B9295DB8E492}" presName="parTxOnly" presStyleLbl="node1" presStyleIdx="0" presStyleCnt="7">
        <dgm:presLayoutVars>
          <dgm:chMax val="0"/>
          <dgm:chPref val="0"/>
          <dgm:bulletEnabled val="1"/>
        </dgm:presLayoutVars>
      </dgm:prSet>
      <dgm:spPr/>
    </dgm:pt>
    <dgm:pt modelId="{643F0B23-D5B7-4019-8260-E2236B79D701}" type="pres">
      <dgm:prSet presAssocID="{EDFA3B1D-5935-47E9-B6F8-3FE7CFA20F63}" presName="parTxOnlySpace" presStyleCnt="0"/>
      <dgm:spPr/>
    </dgm:pt>
    <dgm:pt modelId="{DACFEDB2-B26A-4FED-B6C4-1F3062F1409E}" type="pres">
      <dgm:prSet presAssocID="{BBFB45A9-17BD-419A-B6E1-D89657AFCB20}" presName="parTxOnly" presStyleLbl="node1" presStyleIdx="1" presStyleCnt="7">
        <dgm:presLayoutVars>
          <dgm:chMax val="0"/>
          <dgm:chPref val="0"/>
          <dgm:bulletEnabled val="1"/>
        </dgm:presLayoutVars>
      </dgm:prSet>
      <dgm:spPr/>
    </dgm:pt>
    <dgm:pt modelId="{1686D73C-5804-49C8-8259-673B25A815EC}" type="pres">
      <dgm:prSet presAssocID="{F44AD269-6037-49A1-9A81-03DB422DAC0B}" presName="parTxOnlySpace" presStyleCnt="0"/>
      <dgm:spPr/>
    </dgm:pt>
    <dgm:pt modelId="{EFDD00A0-5FE0-416E-A769-574CA34484EB}" type="pres">
      <dgm:prSet presAssocID="{4BBCF25D-9060-4195-872B-7CBCA2F81A66}" presName="parTxOnly" presStyleLbl="node1" presStyleIdx="2" presStyleCnt="7">
        <dgm:presLayoutVars>
          <dgm:chMax val="0"/>
          <dgm:chPref val="0"/>
          <dgm:bulletEnabled val="1"/>
        </dgm:presLayoutVars>
      </dgm:prSet>
      <dgm:spPr/>
    </dgm:pt>
    <dgm:pt modelId="{54C3FFB7-73C1-41C1-B5DA-A8775A3896E8}" type="pres">
      <dgm:prSet presAssocID="{B2A5D9C1-5A49-4861-BDDB-E697B5E2C8E4}" presName="parTxOnlySpace" presStyleCnt="0"/>
      <dgm:spPr/>
    </dgm:pt>
    <dgm:pt modelId="{073D2FB8-819F-4E36-A211-05E62914195C}" type="pres">
      <dgm:prSet presAssocID="{0DCD8C6E-42C4-4A19-831C-4C2D0AAAB7FE}" presName="parTxOnly" presStyleLbl="node1" presStyleIdx="3" presStyleCnt="7">
        <dgm:presLayoutVars>
          <dgm:chMax val="0"/>
          <dgm:chPref val="0"/>
          <dgm:bulletEnabled val="1"/>
        </dgm:presLayoutVars>
      </dgm:prSet>
      <dgm:spPr/>
    </dgm:pt>
    <dgm:pt modelId="{C3BA6757-1046-4EFD-BEF0-761EA2C8A465}" type="pres">
      <dgm:prSet presAssocID="{E49C4325-B5D3-4A34-A7B6-9C61F34BA7EA}" presName="parTxOnlySpace" presStyleCnt="0"/>
      <dgm:spPr/>
    </dgm:pt>
    <dgm:pt modelId="{634CD4C7-B91E-4350-9EE9-00169436FC8B}" type="pres">
      <dgm:prSet presAssocID="{29BA64AD-ADA4-431D-AB33-6E566505BE18}" presName="parTxOnly" presStyleLbl="node1" presStyleIdx="4" presStyleCnt="7">
        <dgm:presLayoutVars>
          <dgm:chMax val="0"/>
          <dgm:chPref val="0"/>
          <dgm:bulletEnabled val="1"/>
        </dgm:presLayoutVars>
      </dgm:prSet>
      <dgm:spPr/>
    </dgm:pt>
    <dgm:pt modelId="{982E97D4-34F3-4E52-84EB-1A57FDD4071C}" type="pres">
      <dgm:prSet presAssocID="{192D68F6-5F59-4A64-9E8D-50CE5B163D6F}" presName="parTxOnlySpace" presStyleCnt="0"/>
      <dgm:spPr/>
    </dgm:pt>
    <dgm:pt modelId="{4C681361-0A5E-4A42-B962-7A8F197571C3}" type="pres">
      <dgm:prSet presAssocID="{C0E1F985-3EA8-42E3-8B56-263C090BB5D3}" presName="parTxOnly" presStyleLbl="node1" presStyleIdx="5" presStyleCnt="7">
        <dgm:presLayoutVars>
          <dgm:chMax val="0"/>
          <dgm:chPref val="0"/>
          <dgm:bulletEnabled val="1"/>
        </dgm:presLayoutVars>
      </dgm:prSet>
      <dgm:spPr/>
    </dgm:pt>
    <dgm:pt modelId="{C3280AAA-A1E8-4C57-8BD3-0D7BE5A5B040}" type="pres">
      <dgm:prSet presAssocID="{391A91DD-6C4B-4204-928D-E072AB1BE2E5}" presName="parTxOnlySpace" presStyleCnt="0"/>
      <dgm:spPr/>
    </dgm:pt>
    <dgm:pt modelId="{95CB1DA9-9423-4929-BFC3-A6F78F9F3D60}" type="pres">
      <dgm:prSet presAssocID="{4B809F7C-462F-499A-8241-CD3936E311C4}" presName="parTxOnly" presStyleLbl="node1" presStyleIdx="6" presStyleCnt="7">
        <dgm:presLayoutVars>
          <dgm:chMax val="0"/>
          <dgm:chPref val="0"/>
          <dgm:bulletEnabled val="1"/>
        </dgm:presLayoutVars>
      </dgm:prSet>
      <dgm:spPr/>
    </dgm:pt>
  </dgm:ptLst>
  <dgm:cxnLst>
    <dgm:cxn modelId="{88CE6204-81EF-4426-8D3D-667CD05BCEDA}" type="presOf" srcId="{355285A9-C14F-4F10-A51B-B9295DB8E492}" destId="{49392094-4342-48A9-80B5-01F89B7A44B7}" srcOrd="0" destOrd="0" presId="urn:microsoft.com/office/officeart/2005/8/layout/chevron1"/>
    <dgm:cxn modelId="{DC107125-FBC0-4171-AEAC-D45315392575}" srcId="{07F31D10-7255-4FB9-8792-C172EAD864ED}" destId="{C0E1F985-3EA8-42E3-8B56-263C090BB5D3}" srcOrd="5" destOrd="0" parTransId="{08989557-B013-44AF-BBF1-277ABDB114BC}" sibTransId="{391A91DD-6C4B-4204-928D-E072AB1BE2E5}"/>
    <dgm:cxn modelId="{85C33030-5AC9-4E11-A7E9-01DC033BDFDF}" type="presOf" srcId="{4B809F7C-462F-499A-8241-CD3936E311C4}" destId="{95CB1DA9-9423-4929-BFC3-A6F78F9F3D60}" srcOrd="0" destOrd="0" presId="urn:microsoft.com/office/officeart/2005/8/layout/chevron1"/>
    <dgm:cxn modelId="{42983734-AC0B-45A0-B19B-FCB3E13C209F}" srcId="{07F31D10-7255-4FB9-8792-C172EAD864ED}" destId="{BBFB45A9-17BD-419A-B6E1-D89657AFCB20}" srcOrd="1" destOrd="0" parTransId="{1C23309A-BC7F-40E6-A6F3-25B9A815C619}" sibTransId="{F44AD269-6037-49A1-9A81-03DB422DAC0B}"/>
    <dgm:cxn modelId="{301E973E-19D5-4154-A884-7DAA36F31AB9}" srcId="{07F31D10-7255-4FB9-8792-C172EAD864ED}" destId="{355285A9-C14F-4F10-A51B-B9295DB8E492}" srcOrd="0" destOrd="0" parTransId="{446D5535-F0B4-4305-BBA5-83A4370DB9E4}" sibTransId="{EDFA3B1D-5935-47E9-B6F8-3FE7CFA20F63}"/>
    <dgm:cxn modelId="{2BCEEE63-7EED-4D28-BE0C-3EB70DA9C2D7}" type="presOf" srcId="{0DCD8C6E-42C4-4A19-831C-4C2D0AAAB7FE}" destId="{073D2FB8-819F-4E36-A211-05E62914195C}" srcOrd="0" destOrd="0" presId="urn:microsoft.com/office/officeart/2005/8/layout/chevron1"/>
    <dgm:cxn modelId="{DD83BE82-4D4E-4236-814A-0653813093BA}" srcId="{07F31D10-7255-4FB9-8792-C172EAD864ED}" destId="{4B809F7C-462F-499A-8241-CD3936E311C4}" srcOrd="6" destOrd="0" parTransId="{AAD11DDC-1A3F-45E8-BC80-67B7213E1846}" sibTransId="{D95F3052-528B-4A01-8938-AFB8ADF33443}"/>
    <dgm:cxn modelId="{BDD95789-5FF7-4629-B13F-A35EF3A4CE68}" type="presOf" srcId="{BBFB45A9-17BD-419A-B6E1-D89657AFCB20}" destId="{DACFEDB2-B26A-4FED-B6C4-1F3062F1409E}" srcOrd="0" destOrd="0" presId="urn:microsoft.com/office/officeart/2005/8/layout/chevron1"/>
    <dgm:cxn modelId="{05A74E8C-0FD2-4ADE-8957-3580B5E815A0}" srcId="{07F31D10-7255-4FB9-8792-C172EAD864ED}" destId="{4BBCF25D-9060-4195-872B-7CBCA2F81A66}" srcOrd="2" destOrd="0" parTransId="{6691D89E-30F1-4093-83C6-690515C208D7}" sibTransId="{B2A5D9C1-5A49-4861-BDDB-E697B5E2C8E4}"/>
    <dgm:cxn modelId="{29BD55B0-78B6-4014-B4C5-F6217417CC72}" type="presOf" srcId="{29BA64AD-ADA4-431D-AB33-6E566505BE18}" destId="{634CD4C7-B91E-4350-9EE9-00169436FC8B}" srcOrd="0" destOrd="0" presId="urn:microsoft.com/office/officeart/2005/8/layout/chevron1"/>
    <dgm:cxn modelId="{0D0503BC-DCFD-469D-B831-88F4BA92C8C4}" type="presOf" srcId="{07F31D10-7255-4FB9-8792-C172EAD864ED}" destId="{DC642DEB-503C-4541-93F4-3B40B47191EC}" srcOrd="0" destOrd="0" presId="urn:microsoft.com/office/officeart/2005/8/layout/chevron1"/>
    <dgm:cxn modelId="{8132CBCF-3A9A-4414-8FEF-6A2E9C776079}" srcId="{07F31D10-7255-4FB9-8792-C172EAD864ED}" destId="{29BA64AD-ADA4-431D-AB33-6E566505BE18}" srcOrd="4" destOrd="0" parTransId="{133929DE-99D3-4420-876B-BCC8E9E14CD3}" sibTransId="{192D68F6-5F59-4A64-9E8D-50CE5B163D6F}"/>
    <dgm:cxn modelId="{743258D6-AE93-4D09-8D31-C44267FEDA98}" type="presOf" srcId="{C0E1F985-3EA8-42E3-8B56-263C090BB5D3}" destId="{4C681361-0A5E-4A42-B962-7A8F197571C3}" srcOrd="0" destOrd="0" presId="urn:microsoft.com/office/officeart/2005/8/layout/chevron1"/>
    <dgm:cxn modelId="{861FDAEA-DD07-4D8B-86D3-2D33120E50F2}" type="presOf" srcId="{4BBCF25D-9060-4195-872B-7CBCA2F81A66}" destId="{EFDD00A0-5FE0-416E-A769-574CA34484EB}" srcOrd="0" destOrd="0" presId="urn:microsoft.com/office/officeart/2005/8/layout/chevron1"/>
    <dgm:cxn modelId="{A80FB5F0-BE45-4321-8FD3-3891AB4736CD}" srcId="{07F31D10-7255-4FB9-8792-C172EAD864ED}" destId="{0DCD8C6E-42C4-4A19-831C-4C2D0AAAB7FE}" srcOrd="3" destOrd="0" parTransId="{21378C59-BBD1-4AA9-A2E6-071EACDF773C}" sibTransId="{E49C4325-B5D3-4A34-A7B6-9C61F34BA7EA}"/>
    <dgm:cxn modelId="{32E6CB1A-0894-499D-8F0D-D6808702A6C4}" type="presParOf" srcId="{DC642DEB-503C-4541-93F4-3B40B47191EC}" destId="{49392094-4342-48A9-80B5-01F89B7A44B7}" srcOrd="0" destOrd="0" presId="urn:microsoft.com/office/officeart/2005/8/layout/chevron1"/>
    <dgm:cxn modelId="{69EC70AB-6F9F-4B8F-BA15-05E6ED849953}" type="presParOf" srcId="{DC642DEB-503C-4541-93F4-3B40B47191EC}" destId="{643F0B23-D5B7-4019-8260-E2236B79D701}" srcOrd="1" destOrd="0" presId="urn:microsoft.com/office/officeart/2005/8/layout/chevron1"/>
    <dgm:cxn modelId="{04086F03-1A9D-4C17-A366-127380042A9C}" type="presParOf" srcId="{DC642DEB-503C-4541-93F4-3B40B47191EC}" destId="{DACFEDB2-B26A-4FED-B6C4-1F3062F1409E}" srcOrd="2" destOrd="0" presId="urn:microsoft.com/office/officeart/2005/8/layout/chevron1"/>
    <dgm:cxn modelId="{8FD1B1D6-E235-4270-96A2-9182B7691F67}" type="presParOf" srcId="{DC642DEB-503C-4541-93F4-3B40B47191EC}" destId="{1686D73C-5804-49C8-8259-673B25A815EC}" srcOrd="3" destOrd="0" presId="urn:microsoft.com/office/officeart/2005/8/layout/chevron1"/>
    <dgm:cxn modelId="{57CD12DD-A2BF-4033-A503-76917BC9404C}" type="presParOf" srcId="{DC642DEB-503C-4541-93F4-3B40B47191EC}" destId="{EFDD00A0-5FE0-416E-A769-574CA34484EB}" srcOrd="4" destOrd="0" presId="urn:microsoft.com/office/officeart/2005/8/layout/chevron1"/>
    <dgm:cxn modelId="{32A8BD3C-6B4D-4EA1-A981-E31BEF4A478E}" type="presParOf" srcId="{DC642DEB-503C-4541-93F4-3B40B47191EC}" destId="{54C3FFB7-73C1-41C1-B5DA-A8775A3896E8}" srcOrd="5" destOrd="0" presId="urn:microsoft.com/office/officeart/2005/8/layout/chevron1"/>
    <dgm:cxn modelId="{63DA635C-07F7-4E43-BE41-E3E6118BA54A}" type="presParOf" srcId="{DC642DEB-503C-4541-93F4-3B40B47191EC}" destId="{073D2FB8-819F-4E36-A211-05E62914195C}" srcOrd="6" destOrd="0" presId="urn:microsoft.com/office/officeart/2005/8/layout/chevron1"/>
    <dgm:cxn modelId="{08ED6C3C-097D-4C9F-9808-21BCA86C56C4}" type="presParOf" srcId="{DC642DEB-503C-4541-93F4-3B40B47191EC}" destId="{C3BA6757-1046-4EFD-BEF0-761EA2C8A465}" srcOrd="7" destOrd="0" presId="urn:microsoft.com/office/officeart/2005/8/layout/chevron1"/>
    <dgm:cxn modelId="{F5B8E93B-9AF2-4710-B192-B5BBD6D04F06}" type="presParOf" srcId="{DC642DEB-503C-4541-93F4-3B40B47191EC}" destId="{634CD4C7-B91E-4350-9EE9-00169436FC8B}" srcOrd="8" destOrd="0" presId="urn:microsoft.com/office/officeart/2005/8/layout/chevron1"/>
    <dgm:cxn modelId="{EC5ECDEB-F4C6-4123-8A5B-829C37C0B3D4}" type="presParOf" srcId="{DC642DEB-503C-4541-93F4-3B40B47191EC}" destId="{982E97D4-34F3-4E52-84EB-1A57FDD4071C}" srcOrd="9" destOrd="0" presId="urn:microsoft.com/office/officeart/2005/8/layout/chevron1"/>
    <dgm:cxn modelId="{231BBBC7-2F9E-4A5C-B57E-99E0AA4D97F0}" type="presParOf" srcId="{DC642DEB-503C-4541-93F4-3B40B47191EC}" destId="{4C681361-0A5E-4A42-B962-7A8F197571C3}" srcOrd="10" destOrd="0" presId="urn:microsoft.com/office/officeart/2005/8/layout/chevron1"/>
    <dgm:cxn modelId="{D3370EAD-2B3F-4CDA-A989-4A1DADC9FD07}" type="presParOf" srcId="{DC642DEB-503C-4541-93F4-3B40B47191EC}" destId="{C3280AAA-A1E8-4C57-8BD3-0D7BE5A5B040}" srcOrd="11" destOrd="0" presId="urn:microsoft.com/office/officeart/2005/8/layout/chevron1"/>
    <dgm:cxn modelId="{7A8CF838-05A3-4D90-BB74-A75F9576AD4D}" type="presParOf" srcId="{DC642DEB-503C-4541-93F4-3B40B47191EC}" destId="{95CB1DA9-9423-4929-BFC3-A6F78F9F3D60}" srcOrd="1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92094-4342-48A9-80B5-01F89B7A44B7}">
      <dsp:nvSpPr>
        <dsp:cNvPr id="0" name=""/>
        <dsp:cNvSpPr/>
      </dsp:nvSpPr>
      <dsp:spPr>
        <a:xfrm>
          <a:off x="0" y="186599"/>
          <a:ext cx="909115" cy="363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Inbound</a:t>
          </a:r>
        </a:p>
      </dsp:txBody>
      <dsp:txXfrm>
        <a:off x="181823" y="186599"/>
        <a:ext cx="545469" cy="363646"/>
      </dsp:txXfrm>
    </dsp:sp>
    <dsp:sp modelId="{DACFEDB2-B26A-4FED-B6C4-1F3062F1409E}">
      <dsp:nvSpPr>
        <dsp:cNvPr id="0" name=""/>
        <dsp:cNvSpPr/>
      </dsp:nvSpPr>
      <dsp:spPr>
        <a:xfrm>
          <a:off x="818204" y="186599"/>
          <a:ext cx="909115" cy="363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Create label</a:t>
          </a:r>
        </a:p>
      </dsp:txBody>
      <dsp:txXfrm>
        <a:off x="1000027" y="186599"/>
        <a:ext cx="545469" cy="363646"/>
      </dsp:txXfrm>
    </dsp:sp>
    <dsp:sp modelId="{EFDD00A0-5FE0-416E-A769-574CA34484EB}">
      <dsp:nvSpPr>
        <dsp:cNvPr id="0" name=""/>
        <dsp:cNvSpPr/>
      </dsp:nvSpPr>
      <dsp:spPr>
        <a:xfrm>
          <a:off x="1636408" y="186599"/>
          <a:ext cx="909115" cy="363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Move to Store</a:t>
          </a:r>
        </a:p>
      </dsp:txBody>
      <dsp:txXfrm>
        <a:off x="1818231" y="186599"/>
        <a:ext cx="545469" cy="363646"/>
      </dsp:txXfrm>
    </dsp:sp>
    <dsp:sp modelId="{073D2FB8-819F-4E36-A211-05E62914195C}">
      <dsp:nvSpPr>
        <dsp:cNvPr id="0" name=""/>
        <dsp:cNvSpPr/>
      </dsp:nvSpPr>
      <dsp:spPr>
        <a:xfrm>
          <a:off x="2454612" y="186599"/>
          <a:ext cx="909115" cy="363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Picking</a:t>
          </a:r>
        </a:p>
      </dsp:txBody>
      <dsp:txXfrm>
        <a:off x="2636435" y="186599"/>
        <a:ext cx="545469" cy="363646"/>
      </dsp:txXfrm>
    </dsp:sp>
    <dsp:sp modelId="{634CD4C7-B91E-4350-9EE9-00169436FC8B}">
      <dsp:nvSpPr>
        <dsp:cNvPr id="0" name=""/>
        <dsp:cNvSpPr/>
      </dsp:nvSpPr>
      <dsp:spPr>
        <a:xfrm>
          <a:off x="3272816" y="186599"/>
          <a:ext cx="909115" cy="363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Outbound</a:t>
          </a:r>
          <a:endParaRPr lang="en-US" sz="800" kern="1200" dirty="0"/>
        </a:p>
      </dsp:txBody>
      <dsp:txXfrm>
        <a:off x="3454639" y="186599"/>
        <a:ext cx="545469" cy="363646"/>
      </dsp:txXfrm>
    </dsp:sp>
    <dsp:sp modelId="{4C681361-0A5E-4A42-B962-7A8F197571C3}">
      <dsp:nvSpPr>
        <dsp:cNvPr id="0" name=""/>
        <dsp:cNvSpPr/>
      </dsp:nvSpPr>
      <dsp:spPr>
        <a:xfrm>
          <a:off x="4091021" y="186599"/>
          <a:ext cx="909115" cy="363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Packing</a:t>
          </a:r>
        </a:p>
      </dsp:txBody>
      <dsp:txXfrm>
        <a:off x="4272844" y="186599"/>
        <a:ext cx="545469" cy="363646"/>
      </dsp:txXfrm>
    </dsp:sp>
    <dsp:sp modelId="{95CB1DA9-9423-4929-BFC3-A6F78F9F3D60}">
      <dsp:nvSpPr>
        <dsp:cNvPr id="0" name=""/>
        <dsp:cNvSpPr/>
      </dsp:nvSpPr>
      <dsp:spPr>
        <a:xfrm>
          <a:off x="4909225" y="186599"/>
          <a:ext cx="909115" cy="363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Sorting</a:t>
          </a:r>
        </a:p>
      </dsp:txBody>
      <dsp:txXfrm>
        <a:off x="5091048" y="186599"/>
        <a:ext cx="545469" cy="3636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t>2023/7/4</a:t>
            </a:fld>
            <a:endParaRPr kumimoji="1" lang="ja-JP" altLang="en-US"/>
          </a:p>
        </p:txBody>
      </p:sp>
      <p:sp>
        <p:nvSpPr>
          <p:cNvPr id="4" name="スライド イメージ プレースホルダー 3"/>
          <p:cNvSpPr>
            <a:spLocks noGrp="1" noRot="1" noChangeAspect="1"/>
          </p:cNvSpPr>
          <p:nvPr>
            <p:ph type="sldImg" idx="2"/>
          </p:nvPr>
        </p:nvSpPr>
        <p:spPr>
          <a:xfrm>
            <a:off x="2274888" y="1252538"/>
            <a:ext cx="23383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10</a:t>
            </a:fld>
            <a:endParaRPr kumimoji="1" lang="ja-JP" altLang="en-US"/>
          </a:p>
        </p:txBody>
      </p:sp>
    </p:spTree>
    <p:extLst>
      <p:ext uri="{BB962C8B-B14F-4D97-AF65-F5344CB8AC3E}">
        <p14:creationId xmlns:p14="http://schemas.microsoft.com/office/powerpoint/2010/main" val="216961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12</a:t>
            </a:fld>
            <a:endParaRPr kumimoji="1" lang="ja-JP" altLang="en-US"/>
          </a:p>
        </p:txBody>
      </p:sp>
    </p:spTree>
    <p:extLst>
      <p:ext uri="{BB962C8B-B14F-4D97-AF65-F5344CB8AC3E}">
        <p14:creationId xmlns:p14="http://schemas.microsoft.com/office/powerpoint/2010/main" val="177419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13</a:t>
            </a:fld>
            <a:endParaRPr kumimoji="1" lang="ja-JP" altLang="en-US"/>
          </a:p>
        </p:txBody>
      </p:sp>
    </p:spTree>
    <p:extLst>
      <p:ext uri="{BB962C8B-B14F-4D97-AF65-F5344CB8AC3E}">
        <p14:creationId xmlns:p14="http://schemas.microsoft.com/office/powerpoint/2010/main" val="313595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14</a:t>
            </a:fld>
            <a:endParaRPr kumimoji="1" lang="ja-JP" altLang="en-US"/>
          </a:p>
        </p:txBody>
      </p:sp>
    </p:spTree>
    <p:extLst>
      <p:ext uri="{BB962C8B-B14F-4D97-AF65-F5344CB8AC3E}">
        <p14:creationId xmlns:p14="http://schemas.microsoft.com/office/powerpoint/2010/main" val="407671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15</a:t>
            </a:fld>
            <a:endParaRPr kumimoji="1" lang="ja-JP" altLang="en-US"/>
          </a:p>
        </p:txBody>
      </p:sp>
    </p:spTree>
    <p:extLst>
      <p:ext uri="{BB962C8B-B14F-4D97-AF65-F5344CB8AC3E}">
        <p14:creationId xmlns:p14="http://schemas.microsoft.com/office/powerpoint/2010/main" val="402119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16</a:t>
            </a:fld>
            <a:endParaRPr kumimoji="1" lang="ja-JP" altLang="en-US"/>
          </a:p>
        </p:txBody>
      </p:sp>
    </p:spTree>
    <p:extLst>
      <p:ext uri="{BB962C8B-B14F-4D97-AF65-F5344CB8AC3E}">
        <p14:creationId xmlns:p14="http://schemas.microsoft.com/office/powerpoint/2010/main" val="43935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17</a:t>
            </a:fld>
            <a:endParaRPr kumimoji="1" lang="ja-JP" altLang="en-US"/>
          </a:p>
        </p:txBody>
      </p:sp>
    </p:spTree>
    <p:extLst>
      <p:ext uri="{BB962C8B-B14F-4D97-AF65-F5344CB8AC3E}">
        <p14:creationId xmlns:p14="http://schemas.microsoft.com/office/powerpoint/2010/main" val="366105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2023/7/4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2023/7/4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2023/7/4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2023/7/4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2023/7/4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2023/7/4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2023/7/4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1.jpg"/><Relationship Id="rId5" Type="http://schemas.openxmlformats.org/officeDocument/2006/relationships/image" Target="../media/image5.jpg"/><Relationship Id="rId15" Type="http://schemas.openxmlformats.org/officeDocument/2006/relationships/image" Target="../media/image25.jpg"/><Relationship Id="rId10" Type="http://schemas.openxmlformats.org/officeDocument/2006/relationships/image" Target="../media/image20.png"/><Relationship Id="rId4" Type="http://schemas.openxmlformats.org/officeDocument/2006/relationships/image" Target="../media/image11.emf"/><Relationship Id="rId9" Type="http://schemas.openxmlformats.org/officeDocument/2006/relationships/image" Target="../media/image12.png"/><Relationship Id="rId14"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27.jpg"/><Relationship Id="rId12" Type="http://schemas.openxmlformats.org/officeDocument/2006/relationships/image" Target="../media/image30.jp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jpg"/><Relationship Id="rId11"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25.jpg"/><Relationship Id="rId4" Type="http://schemas.openxmlformats.org/officeDocument/2006/relationships/image" Target="../media/image26.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20.png"/><Relationship Id="rId3" Type="http://schemas.openxmlformats.org/officeDocument/2006/relationships/image" Target="../media/image27.jpg"/><Relationship Id="rId7" Type="http://schemas.openxmlformats.org/officeDocument/2006/relationships/image" Target="../media/image12.png"/><Relationship Id="rId12"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5.jpg"/><Relationship Id="rId5" Type="http://schemas.openxmlformats.org/officeDocument/2006/relationships/image" Target="../media/image31.png"/><Relationship Id="rId10" Type="http://schemas.openxmlformats.org/officeDocument/2006/relationships/image" Target="../media/image33.jpg"/><Relationship Id="rId4" Type="http://schemas.openxmlformats.org/officeDocument/2006/relationships/image" Target="../media/image28.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0.jpg"/><Relationship Id="rId3" Type="http://schemas.openxmlformats.org/officeDocument/2006/relationships/image" Target="../media/image27.jpg"/><Relationship Id="rId7" Type="http://schemas.microsoft.com/office/2007/relationships/hdphoto" Target="../media/hdphoto1.wdp"/><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1.emf"/><Relationship Id="rId4" Type="http://schemas.openxmlformats.org/officeDocument/2006/relationships/image" Target="../media/image34.pn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8.emf"/><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37.jpg"/><Relationship Id="rId4" Type="http://schemas.openxmlformats.org/officeDocument/2006/relationships/image" Target="../media/image7.jpeg"/><Relationship Id="rId9" Type="http://schemas.openxmlformats.org/officeDocument/2006/relationships/image" Target="../media/image36.jpg"/></Relationships>
</file>

<file path=ppt/slides/_rels/slide15.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21.jp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image" Target="../media/image38.jp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8.jpg"/><Relationship Id="rId2" Type="http://schemas.openxmlformats.org/officeDocument/2006/relationships/image" Target="../media/image44.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27.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1.jpg"/><Relationship Id="rId7" Type="http://schemas.openxmlformats.org/officeDocument/2006/relationships/image" Target="../media/image20.png"/><Relationship Id="rId2" Type="http://schemas.openxmlformats.org/officeDocument/2006/relationships/image" Target="../media/image45.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5.jpg"/><Relationship Id="rId4" Type="http://schemas.openxmlformats.org/officeDocument/2006/relationships/image" Target="../media/image22.jpg"/><Relationship Id="rId9"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7.jpg"/><Relationship Id="rId7" Type="http://schemas.openxmlformats.org/officeDocument/2006/relationships/image" Target="../media/image29.pn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8.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7.jpg"/><Relationship Id="rId7" Type="http://schemas.openxmlformats.org/officeDocument/2006/relationships/image" Target="../media/image25.jp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8.emf"/><Relationship Id="rId18" Type="http://schemas.openxmlformats.org/officeDocument/2006/relationships/image" Target="../media/image13.png"/><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diagramQuickStyle" Target="../diagrams/quickStyle1.xml"/><Relationship Id="rId12" Type="http://schemas.openxmlformats.org/officeDocument/2006/relationships/image" Target="../media/image7.jpeg"/><Relationship Id="rId17"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1.emf"/><Relationship Id="rId20"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6.png"/><Relationship Id="rId5" Type="http://schemas.openxmlformats.org/officeDocument/2006/relationships/diagramData" Target="../diagrams/data1.xml"/><Relationship Id="rId15" Type="http://schemas.openxmlformats.org/officeDocument/2006/relationships/image" Target="../media/image10.png"/><Relationship Id="rId10" Type="http://schemas.openxmlformats.org/officeDocument/2006/relationships/image" Target="../media/image5.jpg"/><Relationship Id="rId19" Type="http://schemas.openxmlformats.org/officeDocument/2006/relationships/image" Target="../media/image14.png"/><Relationship Id="rId4" Type="http://schemas.openxmlformats.org/officeDocument/2006/relationships/image" Target="../media/image4.png"/><Relationship Id="rId9" Type="http://schemas.microsoft.com/office/2007/relationships/diagramDrawing" Target="../diagrams/drawing1.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083657" y="4086615"/>
            <a:ext cx="4942443" cy="1908215"/>
          </a:xfrm>
          <a:prstGeom prst="rect">
            <a:avLst/>
          </a:prstGeom>
          <a:noFill/>
        </p:spPr>
        <p:txBody>
          <a:bodyPr wrap="none" rtlCol="0">
            <a:spAutoFit/>
          </a:bodyPr>
          <a:lstStyle/>
          <a:p>
            <a:pPr algn="r"/>
            <a:r>
              <a:rPr lang="en-US" altLang="ja-JP" sz="18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WMS System</a:t>
            </a:r>
            <a:r>
              <a:rPr kumimoji="1" lang="en-US" altLang="ja-JP" b="1" dirty="0"/>
              <a:t> </a:t>
            </a:r>
            <a:endParaRPr kumimoji="1" lang="th-TH" altLang="ja-JP" b="1" dirty="0"/>
          </a:p>
          <a:p>
            <a:pPr algn="r"/>
            <a:r>
              <a:rPr kumimoji="1" lang="en-US" altLang="ja-JP" b="1" dirty="0"/>
              <a:t>Specifications Documentation EN for Ebisu</a:t>
            </a:r>
          </a:p>
          <a:p>
            <a:pPr algn="r"/>
            <a:r>
              <a:rPr kumimoji="1" lang="en-US" altLang="ja-JP" sz="1400" b="1" dirty="0"/>
              <a:t>Blueprint</a:t>
            </a:r>
          </a:p>
          <a:p>
            <a:pPr algn="r"/>
            <a:endParaRPr kumimoji="1" lang="en-US" altLang="ja-JP" sz="1400" dirty="0"/>
          </a:p>
          <a:p>
            <a:pPr algn="r"/>
            <a:r>
              <a:rPr kumimoji="1" lang="en-US" altLang="ja-JP" sz="1200" dirty="0"/>
              <a:t>R1 </a:t>
            </a:r>
          </a:p>
          <a:p>
            <a:pPr algn="r"/>
            <a:r>
              <a:rPr kumimoji="1" lang="en-US" altLang="ja-JP" sz="1200" dirty="0"/>
              <a:t>Made for : EBISU FOODS CO.,LTD.</a:t>
            </a:r>
          </a:p>
          <a:p>
            <a:pPr algn="r"/>
            <a:r>
              <a:rPr kumimoji="1" lang="en-US" altLang="ja-JP" sz="1200" dirty="0"/>
              <a:t>By :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21/June/2023</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3" name="Picture 2">
            <a:extLst>
              <a:ext uri="{FF2B5EF4-FFF2-40B4-BE49-F238E27FC236}">
                <a16:creationId xmlns:a16="http://schemas.microsoft.com/office/drawing/2014/main" id="{E19C2955-2E01-74B5-211E-E4F9D2EA1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8004939"/>
            <a:ext cx="5955176" cy="142155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Factory staff</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4-1. Workflow Chart</a:t>
            </a:r>
          </a:p>
          <a:p>
            <a:r>
              <a:rPr kumimoji="1" lang="en-US" altLang="ja-JP" sz="1100" b="1" dirty="0"/>
              <a:t>4-1-2. Warehouse Inbound process</a:t>
            </a:r>
          </a:p>
        </p:txBody>
      </p:sp>
      <p:sp>
        <p:nvSpPr>
          <p:cNvPr id="49" name="正方形/長方形 48">
            <a:extLst>
              <a:ext uri="{FF2B5EF4-FFF2-40B4-BE49-F238E27FC236}">
                <a16:creationId xmlns:a16="http://schemas.microsoft.com/office/drawing/2014/main" id="{349498B4-8C7F-4706-83BD-DC17CD866F34}"/>
              </a:ext>
            </a:extLst>
          </p:cNvPr>
          <p:cNvSpPr/>
          <p:nvPr/>
        </p:nvSpPr>
        <p:spPr>
          <a:xfrm>
            <a:off x="2553927"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Put label to items.</a:t>
            </a:r>
            <a:endParaRPr kumimoji="1" lang="ja-JP" altLang="en-US" sz="900" dirty="0">
              <a:solidFill>
                <a:schemeClr val="tx1"/>
              </a:solidFill>
            </a:endParaRPr>
          </a:p>
        </p:txBody>
      </p:sp>
      <p:cxnSp>
        <p:nvCxnSpPr>
          <p:cNvPr id="93" name="コネクタ: カギ線 92">
            <a:extLst>
              <a:ext uri="{FF2B5EF4-FFF2-40B4-BE49-F238E27FC236}">
                <a16:creationId xmlns:a16="http://schemas.microsoft.com/office/drawing/2014/main" id="{C3B0613A-D753-404D-B581-DEA10A729D4A}"/>
              </a:ext>
            </a:extLst>
          </p:cNvPr>
          <p:cNvCxnSpPr>
            <a:cxnSpLocks/>
            <a:stCxn id="13" idx="2"/>
            <a:endCxn id="49" idx="0"/>
          </p:cNvCxnSpPr>
          <p:nvPr/>
        </p:nvCxnSpPr>
        <p:spPr>
          <a:xfrm rot="5400000">
            <a:off x="2939039" y="3696413"/>
            <a:ext cx="438818"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702D0C2A-B9F2-44E8-9E60-0E53D2B5EBD4}"/>
              </a:ext>
            </a:extLst>
          </p:cNvPr>
          <p:cNvCxnSpPr>
            <a:cxnSpLocks/>
            <a:stCxn id="45" idx="4"/>
            <a:endCxn id="22" idx="0"/>
          </p:cNvCxnSpPr>
          <p:nvPr/>
        </p:nvCxnSpPr>
        <p:spPr>
          <a:xfrm flipH="1">
            <a:off x="3158449" y="2330081"/>
            <a:ext cx="4537" cy="19921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楕円 3">
            <a:extLst>
              <a:ext uri="{FF2B5EF4-FFF2-40B4-BE49-F238E27FC236}">
                <a16:creationId xmlns:a16="http://schemas.microsoft.com/office/drawing/2014/main" id="{2946A369-C24B-40E0-81FF-9B0AB3074C4A}"/>
              </a:ext>
            </a:extLst>
          </p:cNvPr>
          <p:cNvSpPr/>
          <p:nvPr/>
        </p:nvSpPr>
        <p:spPr>
          <a:xfrm>
            <a:off x="2671106" y="1970817"/>
            <a:ext cx="983759" cy="3592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Start</a:t>
            </a:r>
            <a:endParaRPr kumimoji="1" lang="ja-JP" altLang="en-US" sz="900" dirty="0">
              <a:solidFill>
                <a:schemeClr val="tx1"/>
              </a:solidFill>
            </a:endParaRPr>
          </a:p>
        </p:txBody>
      </p:sp>
      <p:sp>
        <p:nvSpPr>
          <p:cNvPr id="59" name="TextBox 58"/>
          <p:cNvSpPr txBox="1"/>
          <p:nvPr/>
        </p:nvSpPr>
        <p:spPr>
          <a:xfrm>
            <a:off x="3158449" y="3361430"/>
            <a:ext cx="435056" cy="276999"/>
          </a:xfrm>
          <a:prstGeom prst="rect">
            <a:avLst/>
          </a:prstGeom>
          <a:noFill/>
        </p:spPr>
        <p:txBody>
          <a:bodyPr wrap="none" rtlCol="0">
            <a:spAutoFit/>
          </a:bodyPr>
          <a:lstStyle/>
          <a:p>
            <a:r>
              <a:rPr lang="en-US" sz="1200" dirty="0"/>
              <a:t>Yes</a:t>
            </a:r>
          </a:p>
        </p:txBody>
      </p:sp>
      <p:sp>
        <p:nvSpPr>
          <p:cNvPr id="13" name="Flowchart: Decision 12">
            <a:extLst>
              <a:ext uri="{FF2B5EF4-FFF2-40B4-BE49-F238E27FC236}">
                <a16:creationId xmlns:a16="http://schemas.microsoft.com/office/drawing/2014/main" id="{B4CDE5DB-D337-EC64-9D10-C6F68547A039}"/>
              </a:ext>
            </a:extLst>
          </p:cNvPr>
          <p:cNvSpPr/>
          <p:nvPr/>
        </p:nvSpPr>
        <p:spPr>
          <a:xfrm>
            <a:off x="2488251" y="2796621"/>
            <a:ext cx="1340393" cy="680383"/>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Check daily job? </a:t>
            </a:r>
          </a:p>
        </p:txBody>
      </p:sp>
      <p:sp>
        <p:nvSpPr>
          <p:cNvPr id="22" name="Oval 21">
            <a:extLst>
              <a:ext uri="{FF2B5EF4-FFF2-40B4-BE49-F238E27FC236}">
                <a16:creationId xmlns:a16="http://schemas.microsoft.com/office/drawing/2014/main" id="{6E19CE2F-D75F-B788-383C-ABAD51DC45AA}"/>
              </a:ext>
            </a:extLst>
          </p:cNvPr>
          <p:cNvSpPr/>
          <p:nvPr/>
        </p:nvSpPr>
        <p:spPr>
          <a:xfrm>
            <a:off x="3099007" y="2529293"/>
            <a:ext cx="118883" cy="11888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6" name="直線矢印コネクタ 5">
            <a:extLst>
              <a:ext uri="{FF2B5EF4-FFF2-40B4-BE49-F238E27FC236}">
                <a16:creationId xmlns:a16="http://schemas.microsoft.com/office/drawing/2014/main" id="{0B6E179A-B5CE-2729-F5E7-2E7C9912099D}"/>
              </a:ext>
            </a:extLst>
          </p:cNvPr>
          <p:cNvCxnSpPr>
            <a:cxnSpLocks/>
            <a:stCxn id="22" idx="4"/>
            <a:endCxn id="13" idx="0"/>
          </p:cNvCxnSpPr>
          <p:nvPr/>
        </p:nvCxnSpPr>
        <p:spPr>
          <a:xfrm flipH="1">
            <a:off x="3158448" y="2648176"/>
            <a:ext cx="1" cy="14844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カギ線 220">
            <a:extLst>
              <a:ext uri="{FF2B5EF4-FFF2-40B4-BE49-F238E27FC236}">
                <a16:creationId xmlns:a16="http://schemas.microsoft.com/office/drawing/2014/main" id="{A9F57D2D-064F-6FB8-B71A-74D59BF0B30A}"/>
              </a:ext>
            </a:extLst>
          </p:cNvPr>
          <p:cNvCxnSpPr>
            <a:cxnSpLocks/>
            <a:stCxn id="13" idx="1"/>
            <a:endCxn id="22" idx="2"/>
          </p:cNvCxnSpPr>
          <p:nvPr/>
        </p:nvCxnSpPr>
        <p:spPr>
          <a:xfrm rot="10800000" flipH="1">
            <a:off x="2488251" y="2588735"/>
            <a:ext cx="610756" cy="548078"/>
          </a:xfrm>
          <a:prstGeom prst="bentConnector3">
            <a:avLst>
              <a:gd name="adj1" fmla="val -3742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48">
            <a:extLst>
              <a:ext uri="{FF2B5EF4-FFF2-40B4-BE49-F238E27FC236}">
                <a16:creationId xmlns:a16="http://schemas.microsoft.com/office/drawing/2014/main" id="{3238563D-9F8E-D84C-1FA3-0A75ACCB7D4C}"/>
              </a:ext>
            </a:extLst>
          </p:cNvPr>
          <p:cNvSpPr/>
          <p:nvPr/>
        </p:nvSpPr>
        <p:spPr>
          <a:xfrm>
            <a:off x="702400" y="3366226"/>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Print prepare part label</a:t>
            </a:r>
            <a:endParaRPr kumimoji="1" lang="ja-JP" altLang="en-US" sz="900" dirty="0">
              <a:solidFill>
                <a:schemeClr val="tx1"/>
              </a:solidFill>
            </a:endParaRPr>
          </a:p>
        </p:txBody>
      </p:sp>
      <p:cxnSp>
        <p:nvCxnSpPr>
          <p:cNvPr id="36" name="コネクタ: カギ線 220">
            <a:extLst>
              <a:ext uri="{FF2B5EF4-FFF2-40B4-BE49-F238E27FC236}">
                <a16:creationId xmlns:a16="http://schemas.microsoft.com/office/drawing/2014/main" id="{CFDDEE4F-E180-08AD-72C7-7964C072FB34}"/>
              </a:ext>
            </a:extLst>
          </p:cNvPr>
          <p:cNvCxnSpPr>
            <a:cxnSpLocks/>
            <a:stCxn id="13" idx="2"/>
            <a:endCxn id="35" idx="3"/>
          </p:cNvCxnSpPr>
          <p:nvPr/>
        </p:nvCxnSpPr>
        <p:spPr>
          <a:xfrm rot="5400000">
            <a:off x="2475905" y="2912539"/>
            <a:ext cx="118079" cy="1247008"/>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 name="コネクタ: カギ線 220">
            <a:extLst>
              <a:ext uri="{FF2B5EF4-FFF2-40B4-BE49-F238E27FC236}">
                <a16:creationId xmlns:a16="http://schemas.microsoft.com/office/drawing/2014/main" id="{AB8091FF-45D0-2127-6885-B053F56670E3}"/>
              </a:ext>
            </a:extLst>
          </p:cNvPr>
          <p:cNvCxnSpPr>
            <a:cxnSpLocks/>
            <a:stCxn id="35" idx="2"/>
            <a:endCxn id="49" idx="1"/>
          </p:cNvCxnSpPr>
          <p:nvPr/>
        </p:nvCxnSpPr>
        <p:spPr>
          <a:xfrm rot="16200000" flipH="1">
            <a:off x="1770054" y="3360805"/>
            <a:ext cx="320739" cy="124700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030A6DF-F4C9-2CE8-4D05-BB09203473D9}"/>
              </a:ext>
            </a:extLst>
          </p:cNvPr>
          <p:cNvCxnSpPr>
            <a:cxnSpLocks/>
            <a:stCxn id="49" idx="2"/>
            <a:endCxn id="73" idx="0"/>
          </p:cNvCxnSpPr>
          <p:nvPr/>
        </p:nvCxnSpPr>
        <p:spPr>
          <a:xfrm flipH="1">
            <a:off x="3158440" y="4373536"/>
            <a:ext cx="7" cy="23963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正方形/長方形 48">
            <a:extLst>
              <a:ext uri="{FF2B5EF4-FFF2-40B4-BE49-F238E27FC236}">
                <a16:creationId xmlns:a16="http://schemas.microsoft.com/office/drawing/2014/main" id="{CB5B92EE-1FE5-0203-7507-D48A4E61702C}"/>
              </a:ext>
            </a:extLst>
          </p:cNvPr>
          <p:cNvSpPr/>
          <p:nvPr/>
        </p:nvSpPr>
        <p:spPr>
          <a:xfrm>
            <a:off x="2553920" y="4613171"/>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Inbound process check by handy</a:t>
            </a:r>
            <a:endParaRPr kumimoji="1" lang="ja-JP" altLang="en-US" sz="900" dirty="0">
              <a:solidFill>
                <a:schemeClr val="tx1"/>
              </a:solidFill>
            </a:endParaRPr>
          </a:p>
        </p:txBody>
      </p:sp>
      <p:sp>
        <p:nvSpPr>
          <p:cNvPr id="80" name="Flowchart: Decision 79">
            <a:extLst>
              <a:ext uri="{FF2B5EF4-FFF2-40B4-BE49-F238E27FC236}">
                <a16:creationId xmlns:a16="http://schemas.microsoft.com/office/drawing/2014/main" id="{DD3AB75A-3F70-7F71-14DA-BF88BA444543}"/>
              </a:ext>
            </a:extLst>
          </p:cNvPr>
          <p:cNvSpPr/>
          <p:nvPr/>
        </p:nvSpPr>
        <p:spPr>
          <a:xfrm>
            <a:off x="2642446" y="5306583"/>
            <a:ext cx="1032638" cy="576280"/>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All done? </a:t>
            </a:r>
          </a:p>
        </p:txBody>
      </p:sp>
      <p:cxnSp>
        <p:nvCxnSpPr>
          <p:cNvPr id="81" name="Straight Arrow Connector 80">
            <a:extLst>
              <a:ext uri="{FF2B5EF4-FFF2-40B4-BE49-F238E27FC236}">
                <a16:creationId xmlns:a16="http://schemas.microsoft.com/office/drawing/2014/main" id="{AB8AF81E-F4E0-9EB7-F703-17D5A485129D}"/>
              </a:ext>
            </a:extLst>
          </p:cNvPr>
          <p:cNvCxnSpPr>
            <a:cxnSpLocks/>
            <a:stCxn id="73" idx="2"/>
            <a:endCxn id="80" idx="0"/>
          </p:cNvCxnSpPr>
          <p:nvPr/>
        </p:nvCxnSpPr>
        <p:spPr>
          <a:xfrm>
            <a:off x="3158440" y="5070885"/>
            <a:ext cx="325" cy="23569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4FD36BBB-DB8D-41BF-06A4-FE092E51A669}"/>
              </a:ext>
            </a:extLst>
          </p:cNvPr>
          <p:cNvSpPr txBox="1"/>
          <p:nvPr/>
        </p:nvSpPr>
        <p:spPr>
          <a:xfrm>
            <a:off x="2210670" y="2906893"/>
            <a:ext cx="380232" cy="276999"/>
          </a:xfrm>
          <a:prstGeom prst="rect">
            <a:avLst/>
          </a:prstGeom>
          <a:noFill/>
        </p:spPr>
        <p:txBody>
          <a:bodyPr wrap="none" rtlCol="0">
            <a:spAutoFit/>
          </a:bodyPr>
          <a:lstStyle/>
          <a:p>
            <a:r>
              <a:rPr lang="en-US" sz="1200" dirty="0"/>
              <a:t>No</a:t>
            </a:r>
          </a:p>
        </p:txBody>
      </p:sp>
      <p:sp>
        <p:nvSpPr>
          <p:cNvPr id="92" name="TextBox 91">
            <a:extLst>
              <a:ext uri="{FF2B5EF4-FFF2-40B4-BE49-F238E27FC236}">
                <a16:creationId xmlns:a16="http://schemas.microsoft.com/office/drawing/2014/main" id="{F5995485-8B15-BEEA-175D-32441BC9A3A1}"/>
              </a:ext>
            </a:extLst>
          </p:cNvPr>
          <p:cNvSpPr txBox="1"/>
          <p:nvPr/>
        </p:nvSpPr>
        <p:spPr>
          <a:xfrm>
            <a:off x="3158440" y="5834905"/>
            <a:ext cx="435056" cy="276999"/>
          </a:xfrm>
          <a:prstGeom prst="rect">
            <a:avLst/>
          </a:prstGeom>
          <a:noFill/>
        </p:spPr>
        <p:txBody>
          <a:bodyPr wrap="none" rtlCol="0">
            <a:spAutoFit/>
          </a:bodyPr>
          <a:lstStyle/>
          <a:p>
            <a:r>
              <a:rPr lang="en-US" sz="1200" dirty="0"/>
              <a:t>Yes</a:t>
            </a:r>
          </a:p>
        </p:txBody>
      </p:sp>
      <p:sp>
        <p:nvSpPr>
          <p:cNvPr id="108" name="正方形/長方形 48">
            <a:extLst>
              <a:ext uri="{FF2B5EF4-FFF2-40B4-BE49-F238E27FC236}">
                <a16:creationId xmlns:a16="http://schemas.microsoft.com/office/drawing/2014/main" id="{6DBFD06A-C258-50AC-C610-E663E90E8568}"/>
              </a:ext>
            </a:extLst>
          </p:cNvPr>
          <p:cNvSpPr/>
          <p:nvPr/>
        </p:nvSpPr>
        <p:spPr>
          <a:xfrm>
            <a:off x="2459400" y="6190019"/>
            <a:ext cx="1400507"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Place the items to store Frozen, Cold, Dry</a:t>
            </a:r>
            <a:endParaRPr kumimoji="1" lang="ja-JP" altLang="en-US" sz="900" dirty="0">
              <a:solidFill>
                <a:schemeClr val="tx1"/>
              </a:solidFill>
            </a:endParaRPr>
          </a:p>
        </p:txBody>
      </p:sp>
      <p:cxnSp>
        <p:nvCxnSpPr>
          <p:cNvPr id="110" name="Straight Arrow Connector 109">
            <a:extLst>
              <a:ext uri="{FF2B5EF4-FFF2-40B4-BE49-F238E27FC236}">
                <a16:creationId xmlns:a16="http://schemas.microsoft.com/office/drawing/2014/main" id="{BCB11D9D-8F25-87AA-912D-C150E6B1C5BC}"/>
              </a:ext>
            </a:extLst>
          </p:cNvPr>
          <p:cNvCxnSpPr>
            <a:cxnSpLocks/>
            <a:stCxn id="80" idx="2"/>
            <a:endCxn id="108" idx="0"/>
          </p:cNvCxnSpPr>
          <p:nvPr/>
        </p:nvCxnSpPr>
        <p:spPr>
          <a:xfrm>
            <a:off x="3158765" y="5882863"/>
            <a:ext cx="889" cy="307156"/>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5" name="コネクタ: カギ線 220">
            <a:extLst>
              <a:ext uri="{FF2B5EF4-FFF2-40B4-BE49-F238E27FC236}">
                <a16:creationId xmlns:a16="http://schemas.microsoft.com/office/drawing/2014/main" id="{189A9C96-9B80-F41C-5643-8BD176D75D1E}"/>
              </a:ext>
            </a:extLst>
          </p:cNvPr>
          <p:cNvCxnSpPr>
            <a:cxnSpLocks/>
            <a:stCxn id="80" idx="1"/>
            <a:endCxn id="49" idx="1"/>
          </p:cNvCxnSpPr>
          <p:nvPr/>
        </p:nvCxnSpPr>
        <p:spPr>
          <a:xfrm rot="10800000">
            <a:off x="2553928" y="4144679"/>
            <a:ext cx="88519" cy="1450044"/>
          </a:xfrm>
          <a:prstGeom prst="bentConnector3">
            <a:avLst>
              <a:gd name="adj1" fmla="val 35825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C4871D5E-A216-0C33-83F6-9C04E040BA26}"/>
              </a:ext>
            </a:extLst>
          </p:cNvPr>
          <p:cNvCxnSpPr>
            <a:cxnSpLocks/>
            <a:stCxn id="67" idx="2"/>
            <a:endCxn id="13" idx="3"/>
          </p:cNvCxnSpPr>
          <p:nvPr/>
        </p:nvCxnSpPr>
        <p:spPr>
          <a:xfrm rot="5400000" flipH="1" flipV="1">
            <a:off x="552706" y="5740615"/>
            <a:ext cx="5879740" cy="672135"/>
          </a:xfrm>
          <a:prstGeom prst="bentConnector4">
            <a:avLst>
              <a:gd name="adj1" fmla="val -1807"/>
              <a:gd name="adj2" fmla="val 486576"/>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63F5AC24-01CD-9303-1157-30A4D713D521}"/>
              </a:ext>
            </a:extLst>
          </p:cNvPr>
          <p:cNvSpPr txBox="1"/>
          <p:nvPr/>
        </p:nvSpPr>
        <p:spPr>
          <a:xfrm>
            <a:off x="2317386" y="5362759"/>
            <a:ext cx="380232" cy="276999"/>
          </a:xfrm>
          <a:prstGeom prst="rect">
            <a:avLst/>
          </a:prstGeom>
          <a:noFill/>
        </p:spPr>
        <p:txBody>
          <a:bodyPr wrap="none" rtlCol="0">
            <a:spAutoFit/>
          </a:bodyPr>
          <a:lstStyle/>
          <a:p>
            <a:r>
              <a:rPr lang="en-US" sz="1200" dirty="0"/>
              <a:t>No</a:t>
            </a:r>
          </a:p>
        </p:txBody>
      </p:sp>
      <p:pic>
        <p:nvPicPr>
          <p:cNvPr id="52" name="Picture 51">
            <a:extLst>
              <a:ext uri="{FF2B5EF4-FFF2-40B4-BE49-F238E27FC236}">
                <a16:creationId xmlns:a16="http://schemas.microsoft.com/office/drawing/2014/main" id="{04AA7D91-6811-41E9-A5F2-6DDEDF8C9FFE}"/>
              </a:ext>
            </a:extLst>
          </p:cNvPr>
          <p:cNvPicPr>
            <a:picLocks noChangeAspect="1"/>
          </p:cNvPicPr>
          <p:nvPr/>
        </p:nvPicPr>
        <p:blipFill rotWithShape="1">
          <a:blip r:embed="rId3"/>
          <a:srcRect t="256" r="89771" b="80707"/>
          <a:stretch/>
        </p:blipFill>
        <p:spPr>
          <a:xfrm>
            <a:off x="806175" y="1893892"/>
            <a:ext cx="1028070" cy="1046872"/>
          </a:xfrm>
          <a:prstGeom prst="rect">
            <a:avLst/>
          </a:prstGeom>
        </p:spPr>
      </p:pic>
      <p:sp>
        <p:nvSpPr>
          <p:cNvPr id="56" name="正方形/長方形 164">
            <a:extLst>
              <a:ext uri="{FF2B5EF4-FFF2-40B4-BE49-F238E27FC236}">
                <a16:creationId xmlns:a16="http://schemas.microsoft.com/office/drawing/2014/main" id="{D5DC4ED1-9925-4AAB-85B2-1ECB3F8F3577}"/>
              </a:ext>
            </a:extLst>
          </p:cNvPr>
          <p:cNvSpPr/>
          <p:nvPr/>
        </p:nvSpPr>
        <p:spPr>
          <a:xfrm rot="16200000">
            <a:off x="1106814" y="1951716"/>
            <a:ext cx="239066" cy="1018996"/>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57" name="図 29">
            <a:extLst>
              <a:ext uri="{FF2B5EF4-FFF2-40B4-BE49-F238E27FC236}">
                <a16:creationId xmlns:a16="http://schemas.microsoft.com/office/drawing/2014/main" id="{54C8AF8D-A710-4BA1-9BB3-847C033FB1C9}"/>
              </a:ext>
            </a:extLst>
          </p:cNvPr>
          <p:cNvPicPr>
            <a:picLocks noChangeAspect="1"/>
          </p:cNvPicPr>
          <p:nvPr/>
        </p:nvPicPr>
        <p:blipFill rotWithShape="1">
          <a:blip r:embed="rId4"/>
          <a:srcRect l="2545" t="1799" r="5562" b="9212"/>
          <a:stretch/>
        </p:blipFill>
        <p:spPr>
          <a:xfrm>
            <a:off x="435546" y="4197994"/>
            <a:ext cx="1436904" cy="698496"/>
          </a:xfrm>
          <a:prstGeom prst="rect">
            <a:avLst/>
          </a:prstGeom>
          <a:ln w="12700">
            <a:solidFill>
              <a:schemeClr val="tx1"/>
            </a:solidFill>
          </a:ln>
        </p:spPr>
      </p:pic>
      <p:grpSp>
        <p:nvGrpSpPr>
          <p:cNvPr id="4" name="Group 3">
            <a:extLst>
              <a:ext uri="{FF2B5EF4-FFF2-40B4-BE49-F238E27FC236}">
                <a16:creationId xmlns:a16="http://schemas.microsoft.com/office/drawing/2014/main" id="{F44DA564-9589-407E-9DB3-1F1C540283AD}"/>
              </a:ext>
            </a:extLst>
          </p:cNvPr>
          <p:cNvGrpSpPr/>
          <p:nvPr/>
        </p:nvGrpSpPr>
        <p:grpSpPr>
          <a:xfrm>
            <a:off x="4005244" y="3737574"/>
            <a:ext cx="999843" cy="815580"/>
            <a:chOff x="5407698" y="4962958"/>
            <a:chExt cx="999843" cy="815580"/>
          </a:xfrm>
        </p:grpSpPr>
        <p:pic>
          <p:nvPicPr>
            <p:cNvPr id="62" name="図 40">
              <a:extLst>
                <a:ext uri="{FF2B5EF4-FFF2-40B4-BE49-F238E27FC236}">
                  <a16:creationId xmlns:a16="http://schemas.microsoft.com/office/drawing/2014/main" id="{DE066373-6A02-448F-B2C7-15C91E119D26}"/>
                </a:ext>
              </a:extLst>
            </p:cNvPr>
            <p:cNvPicPr>
              <a:picLocks noChangeAspect="1"/>
            </p:cNvPicPr>
            <p:nvPr/>
          </p:nvPicPr>
          <p:blipFill rotWithShape="1">
            <a:blip r:embed="rId5">
              <a:extLst>
                <a:ext uri="{28A0092B-C50C-407E-A947-70E740481C1C}">
                  <a14:useLocalDpi xmlns:a14="http://schemas.microsoft.com/office/drawing/2010/main" val="0"/>
                </a:ext>
              </a:extLst>
            </a:blip>
            <a:srcRect l="6186" t="11038" r="4069" b="15756"/>
            <a:stretch/>
          </p:blipFill>
          <p:spPr>
            <a:xfrm>
              <a:off x="5407698" y="4962958"/>
              <a:ext cx="999843" cy="815580"/>
            </a:xfrm>
            <a:prstGeom prst="rect">
              <a:avLst/>
            </a:prstGeom>
          </p:spPr>
        </p:pic>
        <p:pic>
          <p:nvPicPr>
            <p:cNvPr id="58" name="図 29">
              <a:extLst>
                <a:ext uri="{FF2B5EF4-FFF2-40B4-BE49-F238E27FC236}">
                  <a16:creationId xmlns:a16="http://schemas.microsoft.com/office/drawing/2014/main" id="{5A0EA7BA-F783-40A1-96B9-4B6F0D8A9D2E}"/>
                </a:ext>
              </a:extLst>
            </p:cNvPr>
            <p:cNvPicPr>
              <a:picLocks noChangeAspect="1"/>
            </p:cNvPicPr>
            <p:nvPr/>
          </p:nvPicPr>
          <p:blipFill rotWithShape="1">
            <a:blip r:embed="rId4"/>
            <a:srcRect l="2545" t="1799" r="5562" b="9212"/>
            <a:stretch/>
          </p:blipFill>
          <p:spPr>
            <a:xfrm>
              <a:off x="5552506" y="5086955"/>
              <a:ext cx="307450" cy="149455"/>
            </a:xfrm>
            <a:prstGeom prst="rect">
              <a:avLst/>
            </a:prstGeom>
            <a:ln>
              <a:noFill/>
            </a:ln>
            <a:effectLst>
              <a:outerShdw blurRad="292100" dist="139700" dir="2700000" algn="tl" rotWithShape="0">
                <a:srgbClr val="333333">
                  <a:alpha val="65000"/>
                </a:srgbClr>
              </a:outerShdw>
            </a:effectLst>
          </p:spPr>
        </p:pic>
        <p:pic>
          <p:nvPicPr>
            <p:cNvPr id="65" name="図 29">
              <a:extLst>
                <a:ext uri="{FF2B5EF4-FFF2-40B4-BE49-F238E27FC236}">
                  <a16:creationId xmlns:a16="http://schemas.microsoft.com/office/drawing/2014/main" id="{0FA5EDE8-BE8F-4326-8FED-0D5AB8910085}"/>
                </a:ext>
              </a:extLst>
            </p:cNvPr>
            <p:cNvPicPr>
              <a:picLocks noChangeAspect="1"/>
            </p:cNvPicPr>
            <p:nvPr/>
          </p:nvPicPr>
          <p:blipFill rotWithShape="1">
            <a:blip r:embed="rId4"/>
            <a:srcRect l="2545" t="1799" r="5562" b="9212"/>
            <a:stretch/>
          </p:blipFill>
          <p:spPr>
            <a:xfrm>
              <a:off x="5973874" y="5075913"/>
              <a:ext cx="307450" cy="149455"/>
            </a:xfrm>
            <a:prstGeom prst="rect">
              <a:avLst/>
            </a:prstGeom>
            <a:ln>
              <a:noFill/>
            </a:ln>
            <a:effectLst>
              <a:outerShdw blurRad="292100" dist="139700" dir="2700000" algn="tl" rotWithShape="0">
                <a:srgbClr val="333333">
                  <a:alpha val="65000"/>
                </a:srgbClr>
              </a:outerShdw>
            </a:effectLst>
          </p:spPr>
        </p:pic>
        <p:pic>
          <p:nvPicPr>
            <p:cNvPr id="66" name="図 29">
              <a:extLst>
                <a:ext uri="{FF2B5EF4-FFF2-40B4-BE49-F238E27FC236}">
                  <a16:creationId xmlns:a16="http://schemas.microsoft.com/office/drawing/2014/main" id="{52593154-1A49-43B1-AF39-EAAE03A14099}"/>
                </a:ext>
              </a:extLst>
            </p:cNvPr>
            <p:cNvPicPr>
              <a:picLocks noChangeAspect="1"/>
            </p:cNvPicPr>
            <p:nvPr/>
          </p:nvPicPr>
          <p:blipFill rotWithShape="1">
            <a:blip r:embed="rId4"/>
            <a:srcRect l="2545" t="1799" r="5562" b="9212"/>
            <a:stretch/>
          </p:blipFill>
          <p:spPr>
            <a:xfrm>
              <a:off x="5552506" y="5370748"/>
              <a:ext cx="307450" cy="149455"/>
            </a:xfrm>
            <a:prstGeom prst="rect">
              <a:avLst/>
            </a:prstGeom>
            <a:ln>
              <a:noFill/>
            </a:ln>
            <a:effectLst>
              <a:outerShdw blurRad="292100" dist="139700" dir="2700000" algn="tl" rotWithShape="0">
                <a:srgbClr val="333333">
                  <a:alpha val="65000"/>
                </a:srgbClr>
              </a:outerShdw>
            </a:effectLst>
          </p:spPr>
        </p:pic>
        <p:pic>
          <p:nvPicPr>
            <p:cNvPr id="71" name="図 29">
              <a:extLst>
                <a:ext uri="{FF2B5EF4-FFF2-40B4-BE49-F238E27FC236}">
                  <a16:creationId xmlns:a16="http://schemas.microsoft.com/office/drawing/2014/main" id="{10DF110B-B2FC-46FA-B70A-82F43B4296B0}"/>
                </a:ext>
              </a:extLst>
            </p:cNvPr>
            <p:cNvPicPr>
              <a:picLocks noChangeAspect="1"/>
            </p:cNvPicPr>
            <p:nvPr/>
          </p:nvPicPr>
          <p:blipFill rotWithShape="1">
            <a:blip r:embed="rId4"/>
            <a:srcRect l="2545" t="1799" r="5562" b="9212"/>
            <a:stretch/>
          </p:blipFill>
          <p:spPr>
            <a:xfrm>
              <a:off x="5976778" y="5370844"/>
              <a:ext cx="307450" cy="149455"/>
            </a:xfrm>
            <a:prstGeom prst="rect">
              <a:avLst/>
            </a:prstGeom>
            <a:ln>
              <a:noFill/>
            </a:ln>
            <a:effectLst>
              <a:outerShdw blurRad="292100" dist="139700" dir="2700000" algn="tl" rotWithShape="0">
                <a:srgbClr val="333333">
                  <a:alpha val="65000"/>
                </a:srgbClr>
              </a:outerShdw>
            </a:effectLst>
          </p:spPr>
        </p:pic>
      </p:grpSp>
      <p:pic>
        <p:nvPicPr>
          <p:cNvPr id="72" name="図 29">
            <a:extLst>
              <a:ext uri="{FF2B5EF4-FFF2-40B4-BE49-F238E27FC236}">
                <a16:creationId xmlns:a16="http://schemas.microsoft.com/office/drawing/2014/main" id="{A706507A-5528-4246-91F3-E0F724D37423}"/>
              </a:ext>
            </a:extLst>
          </p:cNvPr>
          <p:cNvPicPr>
            <a:picLocks noChangeAspect="1"/>
          </p:cNvPicPr>
          <p:nvPr/>
        </p:nvPicPr>
        <p:blipFill rotWithShape="1">
          <a:blip r:embed="rId4"/>
          <a:srcRect l="2545" t="1799" r="5562" b="9212"/>
          <a:stretch/>
        </p:blipFill>
        <p:spPr>
          <a:xfrm>
            <a:off x="486488" y="4253144"/>
            <a:ext cx="1436904" cy="698496"/>
          </a:xfrm>
          <a:prstGeom prst="rect">
            <a:avLst/>
          </a:prstGeom>
          <a:ln w="12700">
            <a:solidFill>
              <a:schemeClr val="tx1"/>
            </a:solidFill>
          </a:ln>
        </p:spPr>
      </p:pic>
      <p:pic>
        <p:nvPicPr>
          <p:cNvPr id="74" name="図 29">
            <a:extLst>
              <a:ext uri="{FF2B5EF4-FFF2-40B4-BE49-F238E27FC236}">
                <a16:creationId xmlns:a16="http://schemas.microsoft.com/office/drawing/2014/main" id="{6CC11C23-09F1-4401-B132-8830A821C4E8}"/>
              </a:ext>
            </a:extLst>
          </p:cNvPr>
          <p:cNvPicPr>
            <a:picLocks noChangeAspect="1"/>
          </p:cNvPicPr>
          <p:nvPr/>
        </p:nvPicPr>
        <p:blipFill rotWithShape="1">
          <a:blip r:embed="rId4"/>
          <a:srcRect l="2545" t="1799" r="5562" b="9212"/>
          <a:stretch/>
        </p:blipFill>
        <p:spPr>
          <a:xfrm>
            <a:off x="537430" y="4339430"/>
            <a:ext cx="1436904" cy="698496"/>
          </a:xfrm>
          <a:prstGeom prst="rect">
            <a:avLst/>
          </a:prstGeom>
          <a:ln w="12700">
            <a:solidFill>
              <a:schemeClr val="tx1"/>
            </a:solidFill>
          </a:ln>
        </p:spPr>
      </p:pic>
      <p:sp>
        <p:nvSpPr>
          <p:cNvPr id="77" name="正方形/長方形 48">
            <a:extLst>
              <a:ext uri="{FF2B5EF4-FFF2-40B4-BE49-F238E27FC236}">
                <a16:creationId xmlns:a16="http://schemas.microsoft.com/office/drawing/2014/main" id="{66DB4A21-865D-486C-A1AB-F33BD02427CE}"/>
              </a:ext>
            </a:extLst>
          </p:cNvPr>
          <p:cNvSpPr/>
          <p:nvPr/>
        </p:nvSpPr>
        <p:spPr>
          <a:xfrm>
            <a:off x="2553920" y="6899524"/>
            <a:ext cx="1209040" cy="61961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Roboto" panose="02000000000000000000" pitchFamily="2" charset="0"/>
                <a:ea typeface="Roboto" panose="02000000000000000000" pitchFamily="2" charset="0"/>
                <a:cs typeface="Roboto" panose="02000000000000000000" pitchFamily="2" charset="0"/>
              </a:rPr>
              <a:t>Scan the label with a handy terminal</a:t>
            </a:r>
            <a:endParaRPr kumimoji="1" lang="ja-JP" altLang="en-US" sz="900" dirty="0">
              <a:solidFill>
                <a:schemeClr val="tx1"/>
              </a:solidFill>
            </a:endParaRPr>
          </a:p>
        </p:txBody>
      </p:sp>
      <p:grpSp>
        <p:nvGrpSpPr>
          <p:cNvPr id="27" name="Group 26">
            <a:extLst>
              <a:ext uri="{FF2B5EF4-FFF2-40B4-BE49-F238E27FC236}">
                <a16:creationId xmlns:a16="http://schemas.microsoft.com/office/drawing/2014/main" id="{EAF934B8-B1AE-4901-8C4D-6B1EAA857DB5}"/>
              </a:ext>
            </a:extLst>
          </p:cNvPr>
          <p:cNvGrpSpPr/>
          <p:nvPr/>
        </p:nvGrpSpPr>
        <p:grpSpPr>
          <a:xfrm>
            <a:off x="3807847" y="6865894"/>
            <a:ext cx="680524" cy="615142"/>
            <a:chOff x="3913884" y="6375249"/>
            <a:chExt cx="902491" cy="850573"/>
          </a:xfrm>
        </p:grpSpPr>
        <p:pic>
          <p:nvPicPr>
            <p:cNvPr id="75" name="Picture 74">
              <a:extLst>
                <a:ext uri="{FF2B5EF4-FFF2-40B4-BE49-F238E27FC236}">
                  <a16:creationId xmlns:a16="http://schemas.microsoft.com/office/drawing/2014/main" id="{CB1A3C71-9CE5-40E6-BD9A-9FBF301B339C}"/>
                </a:ext>
              </a:extLst>
            </p:cNvPr>
            <p:cNvPicPr>
              <a:picLocks noChangeAspect="1"/>
            </p:cNvPicPr>
            <p:nvPr/>
          </p:nvPicPr>
          <p:blipFill>
            <a:blip r:embed="rId6"/>
            <a:stretch>
              <a:fillRect/>
            </a:stretch>
          </p:blipFill>
          <p:spPr>
            <a:xfrm>
              <a:off x="3913884" y="6375249"/>
              <a:ext cx="766587" cy="766587"/>
            </a:xfrm>
            <a:prstGeom prst="rect">
              <a:avLst/>
            </a:prstGeom>
          </p:spPr>
        </p:pic>
        <p:pic>
          <p:nvPicPr>
            <p:cNvPr id="76" name="図 29">
              <a:extLst>
                <a:ext uri="{FF2B5EF4-FFF2-40B4-BE49-F238E27FC236}">
                  <a16:creationId xmlns:a16="http://schemas.microsoft.com/office/drawing/2014/main" id="{04578C1A-A7C4-4820-82F8-201A57560EB9}"/>
                </a:ext>
              </a:extLst>
            </p:cNvPr>
            <p:cNvPicPr>
              <a:picLocks noChangeAspect="1"/>
            </p:cNvPicPr>
            <p:nvPr/>
          </p:nvPicPr>
          <p:blipFill rotWithShape="1">
            <a:blip r:embed="rId4"/>
            <a:srcRect l="2545" t="1799" r="5562" b="9212"/>
            <a:stretch/>
          </p:blipFill>
          <p:spPr>
            <a:xfrm>
              <a:off x="4325573" y="6751878"/>
              <a:ext cx="290351" cy="141143"/>
            </a:xfrm>
            <a:prstGeom prst="rect">
              <a:avLst/>
            </a:prstGeom>
            <a:ln>
              <a:noFill/>
            </a:ln>
            <a:effectLst>
              <a:outerShdw blurRad="292100" dist="139700" dir="2700000" algn="tl" rotWithShape="0">
                <a:srgbClr val="333333">
                  <a:alpha val="65000"/>
                </a:srgbClr>
              </a:outerShdw>
            </a:effectLst>
          </p:spPr>
        </p:pic>
        <p:pic>
          <p:nvPicPr>
            <p:cNvPr id="82" name="図 70">
              <a:extLst>
                <a:ext uri="{FF2B5EF4-FFF2-40B4-BE49-F238E27FC236}">
                  <a16:creationId xmlns:a16="http://schemas.microsoft.com/office/drawing/2014/main" id="{EA10802D-2183-4458-B079-A7F2B75B2C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0471" y="6867534"/>
              <a:ext cx="134965" cy="358288"/>
            </a:xfrm>
            <a:prstGeom prst="rect">
              <a:avLst/>
            </a:prstGeom>
          </p:spPr>
        </p:pic>
        <p:pic>
          <p:nvPicPr>
            <p:cNvPr id="85" name="図 29">
              <a:extLst>
                <a:ext uri="{FF2B5EF4-FFF2-40B4-BE49-F238E27FC236}">
                  <a16:creationId xmlns:a16="http://schemas.microsoft.com/office/drawing/2014/main" id="{78326451-1D83-4AF5-9E51-331D0A87D747}"/>
                </a:ext>
              </a:extLst>
            </p:cNvPr>
            <p:cNvPicPr>
              <a:picLocks noChangeAspect="1"/>
            </p:cNvPicPr>
            <p:nvPr/>
          </p:nvPicPr>
          <p:blipFill rotWithShape="1">
            <a:blip r:embed="rId4"/>
            <a:srcRect l="2545" t="1799" r="5562" b="9212"/>
            <a:stretch/>
          </p:blipFill>
          <p:spPr>
            <a:xfrm>
              <a:off x="4168697" y="6481576"/>
              <a:ext cx="647678" cy="314844"/>
            </a:xfrm>
            <a:prstGeom prst="rect">
              <a:avLst/>
            </a:prstGeom>
            <a:ln w="12700">
              <a:solidFill>
                <a:schemeClr val="tx1"/>
              </a:solidFill>
            </a:ln>
          </p:spPr>
        </p:pic>
        <p:sp>
          <p:nvSpPr>
            <p:cNvPr id="83" name="台形 69">
              <a:extLst>
                <a:ext uri="{FF2B5EF4-FFF2-40B4-BE49-F238E27FC236}">
                  <a16:creationId xmlns:a16="http://schemas.microsoft.com/office/drawing/2014/main" id="{2F7989AA-EB8A-449B-9D2B-36A8BD23DA98}"/>
                </a:ext>
              </a:extLst>
            </p:cNvPr>
            <p:cNvSpPr/>
            <p:nvPr/>
          </p:nvSpPr>
          <p:spPr>
            <a:xfrm rot="10800000">
              <a:off x="4673297" y="6664164"/>
              <a:ext cx="134966" cy="214129"/>
            </a:xfrm>
            <a:prstGeom prst="trapezoid">
              <a:avLst/>
            </a:prstGeom>
            <a:solidFill>
              <a:srgbClr val="FF0000">
                <a:alpha val="31000"/>
              </a:srgbClr>
            </a:solidFill>
            <a:ln>
              <a:noFill/>
            </a:ln>
          </p:spPr>
          <p:txBody>
            <a:bodyPr lIns="45719" rIns="45719" rtlCol="0" anchor="ctr"/>
            <a:lstStyle/>
            <a:p>
              <a:pPr algn="l"/>
              <a:endParaRPr kumimoji="1" lang="ja-JP" altLang="en-US" sz="1400" dirty="0"/>
            </a:p>
          </p:txBody>
        </p:sp>
      </p:grpSp>
      <p:cxnSp>
        <p:nvCxnSpPr>
          <p:cNvPr id="86" name="Straight Arrow Connector 85">
            <a:extLst>
              <a:ext uri="{FF2B5EF4-FFF2-40B4-BE49-F238E27FC236}">
                <a16:creationId xmlns:a16="http://schemas.microsoft.com/office/drawing/2014/main" id="{27F8029F-0AC8-414F-A213-B769B95A7CC2}"/>
              </a:ext>
            </a:extLst>
          </p:cNvPr>
          <p:cNvCxnSpPr>
            <a:cxnSpLocks/>
            <a:stCxn id="108" idx="2"/>
            <a:endCxn id="77" idx="0"/>
          </p:cNvCxnSpPr>
          <p:nvPr/>
        </p:nvCxnSpPr>
        <p:spPr>
          <a:xfrm flipH="1">
            <a:off x="3158440" y="6647733"/>
            <a:ext cx="1214" cy="25179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48">
            <a:extLst>
              <a:ext uri="{FF2B5EF4-FFF2-40B4-BE49-F238E27FC236}">
                <a16:creationId xmlns:a16="http://schemas.microsoft.com/office/drawing/2014/main" id="{4C656012-B006-4BCB-A77C-5EBC47C8A011}"/>
              </a:ext>
            </a:extLst>
          </p:cNvPr>
          <p:cNvSpPr/>
          <p:nvPr/>
        </p:nvSpPr>
        <p:spPr>
          <a:xfrm>
            <a:off x="2555135" y="7761938"/>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latin typeface="Roboto" panose="02000000000000000000" pitchFamily="2" charset="0"/>
                <a:ea typeface="Roboto" panose="02000000000000000000" pitchFamily="2" charset="0"/>
                <a:cs typeface="Roboto" panose="02000000000000000000" pitchFamily="2" charset="0"/>
              </a:rPr>
              <a:t> </a:t>
            </a: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Scan the loading location with a handy terminal</a:t>
            </a:r>
            <a:endParaRPr kumimoji="1" lang="ja-JP" altLang="en-US" sz="900" dirty="0">
              <a:solidFill>
                <a:schemeClr val="tx1"/>
              </a:solidFill>
            </a:endParaRPr>
          </a:p>
        </p:txBody>
      </p:sp>
      <p:cxnSp>
        <p:nvCxnSpPr>
          <p:cNvPr id="94" name="Straight Arrow Connector 93">
            <a:extLst>
              <a:ext uri="{FF2B5EF4-FFF2-40B4-BE49-F238E27FC236}">
                <a16:creationId xmlns:a16="http://schemas.microsoft.com/office/drawing/2014/main" id="{38C7F63F-114F-463F-B3CB-F3667F0F892E}"/>
              </a:ext>
            </a:extLst>
          </p:cNvPr>
          <p:cNvCxnSpPr>
            <a:cxnSpLocks/>
            <a:stCxn id="77" idx="2"/>
            <a:endCxn id="91" idx="0"/>
          </p:cNvCxnSpPr>
          <p:nvPr/>
        </p:nvCxnSpPr>
        <p:spPr>
          <a:xfrm>
            <a:off x="3158440" y="7519134"/>
            <a:ext cx="1215" cy="242804"/>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B41E8875-25B8-4DDA-88BA-2F65A6235ECA}"/>
              </a:ext>
            </a:extLst>
          </p:cNvPr>
          <p:cNvGrpSpPr/>
          <p:nvPr/>
        </p:nvGrpSpPr>
        <p:grpSpPr>
          <a:xfrm>
            <a:off x="3799552" y="8212766"/>
            <a:ext cx="842411" cy="511378"/>
            <a:chOff x="3985546" y="8020962"/>
            <a:chExt cx="1360400" cy="825819"/>
          </a:xfrm>
        </p:grpSpPr>
        <p:pic>
          <p:nvPicPr>
            <p:cNvPr id="95" name="Picture 94">
              <a:extLst>
                <a:ext uri="{FF2B5EF4-FFF2-40B4-BE49-F238E27FC236}">
                  <a16:creationId xmlns:a16="http://schemas.microsoft.com/office/drawing/2014/main" id="{DAB11DB9-1A63-4ED7-84FC-40B759ACA2F2}"/>
                </a:ext>
              </a:extLst>
            </p:cNvPr>
            <p:cNvPicPr>
              <a:picLocks noChangeAspect="1"/>
            </p:cNvPicPr>
            <p:nvPr/>
          </p:nvPicPr>
          <p:blipFill>
            <a:blip r:embed="rId8"/>
            <a:stretch>
              <a:fillRect/>
            </a:stretch>
          </p:blipFill>
          <p:spPr>
            <a:xfrm>
              <a:off x="3985546" y="8020962"/>
              <a:ext cx="825819" cy="825819"/>
            </a:xfrm>
            <a:prstGeom prst="rect">
              <a:avLst/>
            </a:prstGeom>
          </p:spPr>
        </p:pic>
        <p:pic>
          <p:nvPicPr>
            <p:cNvPr id="96" name="Picture 95">
              <a:extLst>
                <a:ext uri="{FF2B5EF4-FFF2-40B4-BE49-F238E27FC236}">
                  <a16:creationId xmlns:a16="http://schemas.microsoft.com/office/drawing/2014/main" id="{1AF14B5A-406A-422E-BBFF-59790CCF6CF8}"/>
                </a:ext>
              </a:extLst>
            </p:cNvPr>
            <p:cNvPicPr>
              <a:picLocks noChangeAspect="1"/>
            </p:cNvPicPr>
            <p:nvPr/>
          </p:nvPicPr>
          <p:blipFill>
            <a:blip r:embed="rId9"/>
            <a:stretch>
              <a:fillRect/>
            </a:stretch>
          </p:blipFill>
          <p:spPr>
            <a:xfrm>
              <a:off x="4236475" y="8265901"/>
              <a:ext cx="321518" cy="321518"/>
            </a:xfrm>
            <a:prstGeom prst="rect">
              <a:avLst/>
            </a:prstGeom>
          </p:spPr>
        </p:pic>
        <p:pic>
          <p:nvPicPr>
            <p:cNvPr id="97" name="図 70">
              <a:extLst>
                <a:ext uri="{FF2B5EF4-FFF2-40B4-BE49-F238E27FC236}">
                  <a16:creationId xmlns:a16="http://schemas.microsoft.com/office/drawing/2014/main" id="{18B8C276-10C6-47FF-9A7B-61AF5DC62D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025729">
              <a:off x="4840068" y="7914186"/>
              <a:ext cx="276839" cy="734917"/>
            </a:xfrm>
            <a:prstGeom prst="rect">
              <a:avLst/>
            </a:prstGeom>
          </p:spPr>
        </p:pic>
      </p:grpSp>
      <p:sp>
        <p:nvSpPr>
          <p:cNvPr id="98" name="台形 69">
            <a:extLst>
              <a:ext uri="{FF2B5EF4-FFF2-40B4-BE49-F238E27FC236}">
                <a16:creationId xmlns:a16="http://schemas.microsoft.com/office/drawing/2014/main" id="{DB055C4E-702B-4437-9D51-E4309F5CB2C3}"/>
              </a:ext>
            </a:extLst>
          </p:cNvPr>
          <p:cNvSpPr/>
          <p:nvPr/>
        </p:nvSpPr>
        <p:spPr>
          <a:xfrm rot="4095218">
            <a:off x="4037962" y="8367746"/>
            <a:ext cx="186196" cy="235722"/>
          </a:xfrm>
          <a:prstGeom prst="trapezoid">
            <a:avLst/>
          </a:prstGeom>
          <a:solidFill>
            <a:srgbClr val="FF0000">
              <a:alpha val="31000"/>
            </a:srgbClr>
          </a:solidFill>
          <a:ln>
            <a:noFill/>
          </a:ln>
        </p:spPr>
        <p:txBody>
          <a:bodyPr lIns="45719" rIns="45719" rtlCol="0" anchor="ctr"/>
          <a:lstStyle/>
          <a:p>
            <a:pPr algn="l"/>
            <a:endParaRPr kumimoji="1" lang="ja-JP" altLang="en-US" sz="1400" dirty="0"/>
          </a:p>
        </p:txBody>
      </p:sp>
      <p:sp>
        <p:nvSpPr>
          <p:cNvPr id="67" name="Flowchart: Decision 66">
            <a:extLst>
              <a:ext uri="{FF2B5EF4-FFF2-40B4-BE49-F238E27FC236}">
                <a16:creationId xmlns:a16="http://schemas.microsoft.com/office/drawing/2014/main" id="{ABEE9ED9-617C-4D7C-8E1C-B4FFB97165E1}"/>
              </a:ext>
            </a:extLst>
          </p:cNvPr>
          <p:cNvSpPr/>
          <p:nvPr/>
        </p:nvSpPr>
        <p:spPr>
          <a:xfrm>
            <a:off x="2640190" y="8440273"/>
            <a:ext cx="1032638" cy="576280"/>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All done? </a:t>
            </a:r>
          </a:p>
        </p:txBody>
      </p:sp>
      <p:cxnSp>
        <p:nvCxnSpPr>
          <p:cNvPr id="78" name="Straight Arrow Connector 77">
            <a:extLst>
              <a:ext uri="{FF2B5EF4-FFF2-40B4-BE49-F238E27FC236}">
                <a16:creationId xmlns:a16="http://schemas.microsoft.com/office/drawing/2014/main" id="{52AD327E-8048-4C35-BE65-3760EB049F3B}"/>
              </a:ext>
            </a:extLst>
          </p:cNvPr>
          <p:cNvCxnSpPr>
            <a:cxnSpLocks/>
            <a:stCxn id="91" idx="2"/>
            <a:endCxn id="67" idx="0"/>
          </p:cNvCxnSpPr>
          <p:nvPr/>
        </p:nvCxnSpPr>
        <p:spPr>
          <a:xfrm flipH="1">
            <a:off x="3156509" y="8219652"/>
            <a:ext cx="3146" cy="22062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A7D59135-49A2-4AC2-84A0-D139CAA98D85}"/>
              </a:ext>
            </a:extLst>
          </p:cNvPr>
          <p:cNvCxnSpPr>
            <a:cxnSpLocks/>
            <a:stCxn id="67" idx="1"/>
            <a:endCxn id="91" idx="1"/>
          </p:cNvCxnSpPr>
          <p:nvPr/>
        </p:nvCxnSpPr>
        <p:spPr>
          <a:xfrm rot="10800000">
            <a:off x="2555136" y="7990795"/>
            <a:ext cx="85055" cy="737618"/>
          </a:xfrm>
          <a:prstGeom prst="bentConnector3">
            <a:avLst>
              <a:gd name="adj1" fmla="val 368767"/>
            </a:avLst>
          </a:prstGeom>
          <a:ln>
            <a:tailEnd type="triangle"/>
          </a:ln>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BA04F8B8-CC7B-44E7-A40F-CEC2ACFF20A9}"/>
              </a:ext>
            </a:extLst>
          </p:cNvPr>
          <p:cNvSpPr txBox="1"/>
          <p:nvPr/>
        </p:nvSpPr>
        <p:spPr>
          <a:xfrm>
            <a:off x="2292056" y="8396915"/>
            <a:ext cx="380232" cy="276999"/>
          </a:xfrm>
          <a:prstGeom prst="rect">
            <a:avLst/>
          </a:prstGeom>
          <a:noFill/>
        </p:spPr>
        <p:txBody>
          <a:bodyPr wrap="none" rtlCol="0">
            <a:spAutoFit/>
          </a:bodyPr>
          <a:lstStyle/>
          <a:p>
            <a:r>
              <a:rPr lang="en-US" sz="1200" dirty="0"/>
              <a:t>No</a:t>
            </a:r>
          </a:p>
        </p:txBody>
      </p:sp>
      <p:sp>
        <p:nvSpPr>
          <p:cNvPr id="84" name="TextBox 83">
            <a:extLst>
              <a:ext uri="{FF2B5EF4-FFF2-40B4-BE49-F238E27FC236}">
                <a16:creationId xmlns:a16="http://schemas.microsoft.com/office/drawing/2014/main" id="{D1A60639-AF2D-4BB2-B0B5-7FD0FB60B119}"/>
              </a:ext>
            </a:extLst>
          </p:cNvPr>
          <p:cNvSpPr txBox="1"/>
          <p:nvPr/>
        </p:nvSpPr>
        <p:spPr>
          <a:xfrm>
            <a:off x="3278280" y="8854531"/>
            <a:ext cx="435056" cy="276999"/>
          </a:xfrm>
          <a:prstGeom prst="rect">
            <a:avLst/>
          </a:prstGeom>
          <a:noFill/>
        </p:spPr>
        <p:txBody>
          <a:bodyPr wrap="none" rtlCol="0">
            <a:spAutoFit/>
          </a:bodyPr>
          <a:lstStyle/>
          <a:p>
            <a:r>
              <a:rPr lang="en-US" sz="1200" dirty="0"/>
              <a:t>Yes</a:t>
            </a:r>
          </a:p>
        </p:txBody>
      </p:sp>
      <p:cxnSp>
        <p:nvCxnSpPr>
          <p:cNvPr id="87" name="コネクタ: カギ線 92">
            <a:extLst>
              <a:ext uri="{FF2B5EF4-FFF2-40B4-BE49-F238E27FC236}">
                <a16:creationId xmlns:a16="http://schemas.microsoft.com/office/drawing/2014/main" id="{49FB8D95-5854-4C01-9546-B84A9EAD6957}"/>
              </a:ext>
            </a:extLst>
          </p:cNvPr>
          <p:cNvCxnSpPr>
            <a:cxnSpLocks/>
            <a:stCxn id="49" idx="3"/>
            <a:endCxn id="62" idx="1"/>
          </p:cNvCxnSpPr>
          <p:nvPr/>
        </p:nvCxnSpPr>
        <p:spPr>
          <a:xfrm>
            <a:off x="3762967" y="4144679"/>
            <a:ext cx="242277" cy="68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1" name="Picture 60" descr="A screenshot of a computer&#10;&#10;Description automatically generated with medium confidence">
            <a:extLst>
              <a:ext uri="{FF2B5EF4-FFF2-40B4-BE49-F238E27FC236}">
                <a16:creationId xmlns:a16="http://schemas.microsoft.com/office/drawing/2014/main" id="{57683024-8649-4813-A855-02C620B5B155}"/>
              </a:ext>
            </a:extLst>
          </p:cNvPr>
          <p:cNvPicPr>
            <a:picLocks noChangeAspect="1"/>
          </p:cNvPicPr>
          <p:nvPr/>
        </p:nvPicPr>
        <p:blipFill rotWithShape="1">
          <a:blip r:embed="rId10">
            <a:extLst>
              <a:ext uri="{28A0092B-C50C-407E-A947-70E740481C1C}">
                <a14:useLocalDpi xmlns:a14="http://schemas.microsoft.com/office/drawing/2010/main" val="0"/>
              </a:ext>
            </a:extLst>
          </a:blip>
          <a:srcRect l="76558" t="34962" r="1173" b="26559"/>
          <a:stretch/>
        </p:blipFill>
        <p:spPr>
          <a:xfrm>
            <a:off x="3867865" y="4704757"/>
            <a:ext cx="711200" cy="1725360"/>
          </a:xfrm>
          <a:prstGeom prst="rect">
            <a:avLst/>
          </a:prstGeom>
          <a:ln>
            <a:solidFill>
              <a:schemeClr val="bg1">
                <a:lumMod val="50000"/>
              </a:schemeClr>
            </a:solidFill>
          </a:ln>
        </p:spPr>
      </p:pic>
      <p:sp>
        <p:nvSpPr>
          <p:cNvPr id="89" name="Rectangle 88">
            <a:extLst>
              <a:ext uri="{FF2B5EF4-FFF2-40B4-BE49-F238E27FC236}">
                <a16:creationId xmlns:a16="http://schemas.microsoft.com/office/drawing/2014/main" id="{5E01FECB-1543-40E3-88EB-200AD358496D}"/>
              </a:ext>
            </a:extLst>
          </p:cNvPr>
          <p:cNvSpPr/>
          <p:nvPr/>
        </p:nvSpPr>
        <p:spPr>
          <a:xfrm>
            <a:off x="5156663" y="6773628"/>
            <a:ext cx="1072425" cy="20455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bg1"/>
                </a:solidFill>
              </a:rPr>
              <a:t>Inbound</a:t>
            </a:r>
          </a:p>
        </p:txBody>
      </p:sp>
      <p:pic>
        <p:nvPicPr>
          <p:cNvPr id="100" name="Picture 99">
            <a:extLst>
              <a:ext uri="{FF2B5EF4-FFF2-40B4-BE49-F238E27FC236}">
                <a16:creationId xmlns:a16="http://schemas.microsoft.com/office/drawing/2014/main" id="{50EF293D-55E5-4041-B625-580720CD2CDB}"/>
              </a:ext>
            </a:extLst>
          </p:cNvPr>
          <p:cNvPicPr>
            <a:picLocks noChangeAspect="1"/>
          </p:cNvPicPr>
          <p:nvPr/>
        </p:nvPicPr>
        <p:blipFill rotWithShape="1">
          <a:blip r:embed="rId11">
            <a:extLst>
              <a:ext uri="{28A0092B-C50C-407E-A947-70E740481C1C}">
                <a14:useLocalDpi xmlns:a14="http://schemas.microsoft.com/office/drawing/2010/main" val="0"/>
              </a:ext>
            </a:extLst>
          </a:blip>
          <a:srcRect b="25761"/>
          <a:stretch/>
        </p:blipFill>
        <p:spPr>
          <a:xfrm>
            <a:off x="7594554" y="3183892"/>
            <a:ext cx="1098484" cy="1445059"/>
          </a:xfrm>
          <a:prstGeom prst="rect">
            <a:avLst/>
          </a:prstGeom>
        </p:spPr>
      </p:pic>
      <p:pic>
        <p:nvPicPr>
          <p:cNvPr id="14" name="Picture 13">
            <a:extLst>
              <a:ext uri="{FF2B5EF4-FFF2-40B4-BE49-F238E27FC236}">
                <a16:creationId xmlns:a16="http://schemas.microsoft.com/office/drawing/2014/main" id="{808C6CC5-FB1B-4224-AB59-1DB510E822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97173" y="4988978"/>
            <a:ext cx="951104" cy="1692019"/>
          </a:xfrm>
          <a:prstGeom prst="rect">
            <a:avLst/>
          </a:prstGeom>
        </p:spPr>
      </p:pic>
      <p:sp>
        <p:nvSpPr>
          <p:cNvPr id="102" name="正方形/長方形 164">
            <a:extLst>
              <a:ext uri="{FF2B5EF4-FFF2-40B4-BE49-F238E27FC236}">
                <a16:creationId xmlns:a16="http://schemas.microsoft.com/office/drawing/2014/main" id="{8101B237-D7BC-41E6-9EE0-A8740D9816EA}"/>
              </a:ext>
            </a:extLst>
          </p:cNvPr>
          <p:cNvSpPr/>
          <p:nvPr/>
        </p:nvSpPr>
        <p:spPr>
          <a:xfrm rot="16200000">
            <a:off x="7930858" y="4932177"/>
            <a:ext cx="178595" cy="84092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19" name="Group 18">
            <a:extLst>
              <a:ext uri="{FF2B5EF4-FFF2-40B4-BE49-F238E27FC236}">
                <a16:creationId xmlns:a16="http://schemas.microsoft.com/office/drawing/2014/main" id="{15158FFC-0C02-4B7C-95FC-B8F7EAF697D3}"/>
              </a:ext>
            </a:extLst>
          </p:cNvPr>
          <p:cNvGrpSpPr/>
          <p:nvPr/>
        </p:nvGrpSpPr>
        <p:grpSpPr>
          <a:xfrm>
            <a:off x="4528164" y="6598773"/>
            <a:ext cx="1797330" cy="2230269"/>
            <a:chOff x="4580130" y="6337559"/>
            <a:chExt cx="1797330" cy="2230269"/>
          </a:xfrm>
        </p:grpSpPr>
        <p:grpSp>
          <p:nvGrpSpPr>
            <p:cNvPr id="18" name="Group 17">
              <a:extLst>
                <a:ext uri="{FF2B5EF4-FFF2-40B4-BE49-F238E27FC236}">
                  <a16:creationId xmlns:a16="http://schemas.microsoft.com/office/drawing/2014/main" id="{08AEAF63-AEA3-4A1A-8A77-01D02E638DE8}"/>
                </a:ext>
              </a:extLst>
            </p:cNvPr>
            <p:cNvGrpSpPr/>
            <p:nvPr/>
          </p:nvGrpSpPr>
          <p:grpSpPr>
            <a:xfrm>
              <a:off x="4580130" y="6337559"/>
              <a:ext cx="1797330" cy="2230269"/>
              <a:chOff x="4580130" y="6337559"/>
              <a:chExt cx="1797330" cy="2230269"/>
            </a:xfrm>
          </p:grpSpPr>
          <p:pic>
            <p:nvPicPr>
              <p:cNvPr id="16" name="Picture 15">
                <a:extLst>
                  <a:ext uri="{FF2B5EF4-FFF2-40B4-BE49-F238E27FC236}">
                    <a16:creationId xmlns:a16="http://schemas.microsoft.com/office/drawing/2014/main" id="{E3E8334F-9A71-42BE-B57D-2CB177E0DE25}"/>
                  </a:ext>
                </a:extLst>
              </p:cNvPr>
              <p:cNvPicPr>
                <a:picLocks noChangeAspect="1"/>
              </p:cNvPicPr>
              <p:nvPr/>
            </p:nvPicPr>
            <p:blipFill rotWithShape="1">
              <a:blip r:embed="rId13">
                <a:extLst>
                  <a:ext uri="{28A0092B-C50C-407E-A947-70E740481C1C}">
                    <a14:useLocalDpi xmlns:a14="http://schemas.microsoft.com/office/drawing/2010/main" val="0"/>
                  </a:ext>
                </a:extLst>
              </a:blip>
              <a:srcRect b="28516"/>
              <a:stretch/>
            </p:blipFill>
            <p:spPr>
              <a:xfrm>
                <a:off x="4611081" y="6337559"/>
                <a:ext cx="1766379" cy="2230269"/>
              </a:xfrm>
              <a:prstGeom prst="rect">
                <a:avLst/>
              </a:prstGeom>
            </p:spPr>
          </p:pic>
          <p:sp>
            <p:nvSpPr>
              <p:cNvPr id="103" name="Rectangle 102">
                <a:extLst>
                  <a:ext uri="{FF2B5EF4-FFF2-40B4-BE49-F238E27FC236}">
                    <a16:creationId xmlns:a16="http://schemas.microsoft.com/office/drawing/2014/main" id="{783557F7-AA64-4A7C-9062-A55136AB782E}"/>
                  </a:ext>
                </a:extLst>
              </p:cNvPr>
              <p:cNvSpPr/>
              <p:nvPr/>
            </p:nvSpPr>
            <p:spPr>
              <a:xfrm>
                <a:off x="5476381" y="6692656"/>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EBI11001</a:t>
                </a:r>
              </a:p>
            </p:txBody>
          </p:sp>
          <p:sp>
            <p:nvSpPr>
              <p:cNvPr id="104" name="Rectangle 103">
                <a:extLst>
                  <a:ext uri="{FF2B5EF4-FFF2-40B4-BE49-F238E27FC236}">
                    <a16:creationId xmlns:a16="http://schemas.microsoft.com/office/drawing/2014/main" id="{AF3FE89E-C5FA-45DA-8010-CFC2D2F753E6}"/>
                  </a:ext>
                </a:extLst>
              </p:cNvPr>
              <p:cNvSpPr/>
              <p:nvPr/>
            </p:nvSpPr>
            <p:spPr>
              <a:xfrm>
                <a:off x="5393529" y="6899875"/>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MEAT</a:t>
                </a:r>
              </a:p>
            </p:txBody>
          </p:sp>
          <p:sp>
            <p:nvSpPr>
              <p:cNvPr id="106" name="Rectangle 105">
                <a:extLst>
                  <a:ext uri="{FF2B5EF4-FFF2-40B4-BE49-F238E27FC236}">
                    <a16:creationId xmlns:a16="http://schemas.microsoft.com/office/drawing/2014/main" id="{4E63EDFC-340C-483B-9322-3533416EDB5C}"/>
                  </a:ext>
                </a:extLst>
              </p:cNvPr>
              <p:cNvSpPr/>
              <p:nvPr/>
            </p:nvSpPr>
            <p:spPr>
              <a:xfrm>
                <a:off x="5429721" y="7072596"/>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FZA010</a:t>
                </a:r>
              </a:p>
            </p:txBody>
          </p:sp>
          <p:sp>
            <p:nvSpPr>
              <p:cNvPr id="107" name="Rectangle 106">
                <a:extLst>
                  <a:ext uri="{FF2B5EF4-FFF2-40B4-BE49-F238E27FC236}">
                    <a16:creationId xmlns:a16="http://schemas.microsoft.com/office/drawing/2014/main" id="{ACFA5158-DE72-47B2-A2C6-6904E07ECD39}"/>
                  </a:ext>
                </a:extLst>
              </p:cNvPr>
              <p:cNvSpPr/>
              <p:nvPr/>
            </p:nvSpPr>
            <p:spPr>
              <a:xfrm>
                <a:off x="4580130" y="7384028"/>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1</a:t>
                </a:r>
              </a:p>
            </p:txBody>
          </p:sp>
          <p:sp>
            <p:nvSpPr>
              <p:cNvPr id="109" name="Rectangle 108">
                <a:extLst>
                  <a:ext uri="{FF2B5EF4-FFF2-40B4-BE49-F238E27FC236}">
                    <a16:creationId xmlns:a16="http://schemas.microsoft.com/office/drawing/2014/main" id="{114F8C6C-C361-468F-B8F0-295FDFF22B35}"/>
                  </a:ext>
                </a:extLst>
              </p:cNvPr>
              <p:cNvSpPr/>
              <p:nvPr/>
            </p:nvSpPr>
            <p:spPr>
              <a:xfrm>
                <a:off x="5272020" y="7380849"/>
                <a:ext cx="461469" cy="120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sz="500" dirty="0">
                    <a:solidFill>
                      <a:schemeClr val="tx1"/>
                    </a:solidFill>
                  </a:rPr>
                  <a:t>CARTON</a:t>
                </a:r>
              </a:p>
            </p:txBody>
          </p:sp>
          <p:sp>
            <p:nvSpPr>
              <p:cNvPr id="111" name="Rectangle 110">
                <a:extLst>
                  <a:ext uri="{FF2B5EF4-FFF2-40B4-BE49-F238E27FC236}">
                    <a16:creationId xmlns:a16="http://schemas.microsoft.com/office/drawing/2014/main" id="{E27CEA67-0561-4E4E-A4CB-C0E27A105374}"/>
                  </a:ext>
                </a:extLst>
              </p:cNvPr>
              <p:cNvSpPr/>
              <p:nvPr/>
            </p:nvSpPr>
            <p:spPr>
              <a:xfrm>
                <a:off x="5311456" y="7574901"/>
                <a:ext cx="917632" cy="13450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en-US" sz="600" dirty="0">
                    <a:solidFill>
                      <a:schemeClr val="tx1"/>
                    </a:solidFill>
                  </a:rPr>
                  <a:t>LOT14032023</a:t>
                </a:r>
              </a:p>
            </p:txBody>
          </p:sp>
        </p:grpSp>
        <p:sp>
          <p:nvSpPr>
            <p:cNvPr id="112" name="Rectangle 111">
              <a:extLst>
                <a:ext uri="{FF2B5EF4-FFF2-40B4-BE49-F238E27FC236}">
                  <a16:creationId xmlns:a16="http://schemas.microsoft.com/office/drawing/2014/main" id="{0DE97122-A0B0-44E8-A452-520A2B6DFC38}"/>
                </a:ext>
              </a:extLst>
            </p:cNvPr>
            <p:cNvSpPr/>
            <p:nvPr/>
          </p:nvSpPr>
          <p:spPr>
            <a:xfrm>
              <a:off x="5757128" y="7382542"/>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20</a:t>
              </a:r>
            </a:p>
          </p:txBody>
        </p:sp>
      </p:grpSp>
      <p:grpSp>
        <p:nvGrpSpPr>
          <p:cNvPr id="88" name="Group 87">
            <a:extLst>
              <a:ext uri="{FF2B5EF4-FFF2-40B4-BE49-F238E27FC236}">
                <a16:creationId xmlns:a16="http://schemas.microsoft.com/office/drawing/2014/main" id="{06221134-D03C-4DB8-964C-8BE6FA82D0C5}"/>
              </a:ext>
            </a:extLst>
          </p:cNvPr>
          <p:cNvGrpSpPr/>
          <p:nvPr/>
        </p:nvGrpSpPr>
        <p:grpSpPr>
          <a:xfrm>
            <a:off x="4704647" y="4565612"/>
            <a:ext cx="1359144" cy="1856832"/>
            <a:chOff x="915016" y="5555281"/>
            <a:chExt cx="1359144" cy="1856832"/>
          </a:xfrm>
        </p:grpSpPr>
        <p:grpSp>
          <p:nvGrpSpPr>
            <p:cNvPr id="101" name="Group 100">
              <a:extLst>
                <a:ext uri="{FF2B5EF4-FFF2-40B4-BE49-F238E27FC236}">
                  <a16:creationId xmlns:a16="http://schemas.microsoft.com/office/drawing/2014/main" id="{C2643225-F7F7-4950-917D-BDB74B881E9E}"/>
                </a:ext>
              </a:extLst>
            </p:cNvPr>
            <p:cNvGrpSpPr/>
            <p:nvPr/>
          </p:nvGrpSpPr>
          <p:grpSpPr>
            <a:xfrm>
              <a:off x="925292" y="5555281"/>
              <a:ext cx="1344472" cy="1856832"/>
              <a:chOff x="4588345" y="4526923"/>
              <a:chExt cx="1601016" cy="2385091"/>
            </a:xfrm>
          </p:grpSpPr>
          <p:pic>
            <p:nvPicPr>
              <p:cNvPr id="114" name="Picture 113">
                <a:extLst>
                  <a:ext uri="{FF2B5EF4-FFF2-40B4-BE49-F238E27FC236}">
                    <a16:creationId xmlns:a16="http://schemas.microsoft.com/office/drawing/2014/main" id="{204A8A22-8E16-4D09-B8B9-46D455BEBAD4}"/>
                  </a:ext>
                </a:extLst>
              </p:cNvPr>
              <p:cNvPicPr>
                <a:picLocks noChangeAspect="1"/>
              </p:cNvPicPr>
              <p:nvPr/>
            </p:nvPicPr>
            <p:blipFill rotWithShape="1">
              <a:blip r:embed="rId14">
                <a:extLst>
                  <a:ext uri="{28A0092B-C50C-407E-A947-70E740481C1C}">
                    <a14:useLocalDpi xmlns:a14="http://schemas.microsoft.com/office/drawing/2010/main" val="0"/>
                  </a:ext>
                </a:extLst>
              </a:blip>
              <a:srcRect b="-1959"/>
              <a:stretch/>
            </p:blipFill>
            <p:spPr>
              <a:xfrm>
                <a:off x="4588345" y="4553635"/>
                <a:ext cx="1601016" cy="2358379"/>
              </a:xfrm>
              <a:prstGeom prst="rect">
                <a:avLst/>
              </a:prstGeom>
            </p:spPr>
          </p:pic>
          <p:pic>
            <p:nvPicPr>
              <p:cNvPr id="116" name="Picture 115" descr="A screenshot of a computer&#10;&#10;Description automatically generated with medium confidence">
                <a:extLst>
                  <a:ext uri="{FF2B5EF4-FFF2-40B4-BE49-F238E27FC236}">
                    <a16:creationId xmlns:a16="http://schemas.microsoft.com/office/drawing/2014/main" id="{27C248E4-C5FF-48B3-887B-8FC731FA8ADE}"/>
                  </a:ext>
                </a:extLst>
              </p:cNvPr>
              <p:cNvPicPr>
                <a:picLocks noChangeAspect="1"/>
              </p:cNvPicPr>
              <p:nvPr/>
            </p:nvPicPr>
            <p:blipFill rotWithShape="1">
              <a:blip r:embed="rId10">
                <a:extLst>
                  <a:ext uri="{28A0092B-C50C-407E-A947-70E740481C1C}">
                    <a14:useLocalDpi xmlns:a14="http://schemas.microsoft.com/office/drawing/2010/main" val="0"/>
                  </a:ext>
                </a:extLst>
              </a:blip>
              <a:srcRect t="20850" r="3516" b="12049"/>
              <a:stretch/>
            </p:blipFill>
            <p:spPr>
              <a:xfrm>
                <a:off x="4597821" y="4842028"/>
                <a:ext cx="1570662" cy="1459204"/>
              </a:xfrm>
              <a:prstGeom prst="rect">
                <a:avLst/>
              </a:prstGeom>
              <a:ln>
                <a:solidFill>
                  <a:schemeClr val="bg1">
                    <a:lumMod val="50000"/>
                  </a:schemeClr>
                </a:solidFill>
              </a:ln>
            </p:spPr>
          </p:pic>
          <p:sp>
            <p:nvSpPr>
              <p:cNvPr id="117" name="Rectangle 116">
                <a:extLst>
                  <a:ext uri="{FF2B5EF4-FFF2-40B4-BE49-F238E27FC236}">
                    <a16:creationId xmlns:a16="http://schemas.microsoft.com/office/drawing/2014/main" id="{0708A9BE-2E8B-43AC-B5BE-4611745711E3}"/>
                  </a:ext>
                </a:extLst>
              </p:cNvPr>
              <p:cNvSpPr/>
              <p:nvPr/>
            </p:nvSpPr>
            <p:spPr>
              <a:xfrm>
                <a:off x="4850874" y="4526923"/>
                <a:ext cx="1099074" cy="22122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bg1"/>
                    </a:solidFill>
                  </a:rPr>
                  <a:t>Inbound</a:t>
                </a:r>
              </a:p>
            </p:txBody>
          </p:sp>
        </p:grpSp>
        <p:pic>
          <p:nvPicPr>
            <p:cNvPr id="105" name="Picture 104">
              <a:extLst>
                <a:ext uri="{FF2B5EF4-FFF2-40B4-BE49-F238E27FC236}">
                  <a16:creationId xmlns:a16="http://schemas.microsoft.com/office/drawing/2014/main" id="{3B258D12-C017-40F2-BA25-82CE951DDA80}"/>
                </a:ext>
              </a:extLst>
            </p:cNvPr>
            <p:cNvPicPr>
              <a:picLocks noChangeAspect="1"/>
            </p:cNvPicPr>
            <p:nvPr/>
          </p:nvPicPr>
          <p:blipFill rotWithShape="1">
            <a:blip r:embed="rId15">
              <a:extLst>
                <a:ext uri="{28A0092B-C50C-407E-A947-70E740481C1C}">
                  <a14:useLocalDpi xmlns:a14="http://schemas.microsoft.com/office/drawing/2010/main" val="0"/>
                </a:ext>
              </a:extLst>
            </a:blip>
            <a:srcRect l="8530" t="16152" r="8554" b="14901"/>
            <a:stretch/>
          </p:blipFill>
          <p:spPr>
            <a:xfrm>
              <a:off x="939284" y="6028919"/>
              <a:ext cx="1334876" cy="1379317"/>
            </a:xfrm>
            <a:prstGeom prst="rect">
              <a:avLst/>
            </a:prstGeom>
          </p:spPr>
        </p:pic>
        <p:sp>
          <p:nvSpPr>
            <p:cNvPr id="113" name="正方形/長方形 164">
              <a:extLst>
                <a:ext uri="{FF2B5EF4-FFF2-40B4-BE49-F238E27FC236}">
                  <a16:creationId xmlns:a16="http://schemas.microsoft.com/office/drawing/2014/main" id="{E31533DE-54E1-4642-8E21-850562E16A51}"/>
                </a:ext>
              </a:extLst>
            </p:cNvPr>
            <p:cNvSpPr/>
            <p:nvPr/>
          </p:nvSpPr>
          <p:spPr>
            <a:xfrm rot="16200000">
              <a:off x="1456448" y="5680300"/>
              <a:ext cx="261609" cy="1344473"/>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spTree>
    <p:extLst>
      <p:ext uri="{BB962C8B-B14F-4D97-AF65-F5344CB8AC3E}">
        <p14:creationId xmlns:p14="http://schemas.microsoft.com/office/powerpoint/2010/main" val="256809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Factory staff</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4-1. Workflow Chart</a:t>
            </a:r>
          </a:p>
          <a:p>
            <a:r>
              <a:rPr kumimoji="1" lang="en-US" altLang="ja-JP" sz="1100" b="1" dirty="0"/>
              <a:t>4-1-3. Outbound process - </a:t>
            </a:r>
            <a:r>
              <a:rPr lang="en-US" altLang="ja-JP" sz="1100" b="1" dirty="0"/>
              <a:t>Preparation</a:t>
            </a:r>
            <a:endParaRPr kumimoji="1" lang="en-US" altLang="ja-JP" sz="1100" b="1" dirty="0"/>
          </a:p>
        </p:txBody>
      </p:sp>
      <p:cxnSp>
        <p:nvCxnSpPr>
          <p:cNvPr id="93" name="コネクタ: カギ線 92">
            <a:extLst>
              <a:ext uri="{FF2B5EF4-FFF2-40B4-BE49-F238E27FC236}">
                <a16:creationId xmlns:a16="http://schemas.microsoft.com/office/drawing/2014/main" id="{C3B0613A-D753-404D-B581-DEA10A729D4A}"/>
              </a:ext>
            </a:extLst>
          </p:cNvPr>
          <p:cNvCxnSpPr>
            <a:cxnSpLocks/>
            <a:stCxn id="13" idx="2"/>
            <a:endCxn id="73" idx="0"/>
          </p:cNvCxnSpPr>
          <p:nvPr/>
        </p:nvCxnSpPr>
        <p:spPr>
          <a:xfrm rot="5400000">
            <a:off x="2934147" y="3701305"/>
            <a:ext cx="448602"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702D0C2A-B9F2-44E8-9E60-0E53D2B5EBD4}"/>
              </a:ext>
            </a:extLst>
          </p:cNvPr>
          <p:cNvCxnSpPr>
            <a:cxnSpLocks/>
            <a:stCxn id="45" idx="4"/>
            <a:endCxn id="22" idx="0"/>
          </p:cNvCxnSpPr>
          <p:nvPr/>
        </p:nvCxnSpPr>
        <p:spPr>
          <a:xfrm flipH="1">
            <a:off x="3158449" y="2330081"/>
            <a:ext cx="4537" cy="19921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楕円 3">
            <a:extLst>
              <a:ext uri="{FF2B5EF4-FFF2-40B4-BE49-F238E27FC236}">
                <a16:creationId xmlns:a16="http://schemas.microsoft.com/office/drawing/2014/main" id="{2946A369-C24B-40E0-81FF-9B0AB3074C4A}"/>
              </a:ext>
            </a:extLst>
          </p:cNvPr>
          <p:cNvSpPr/>
          <p:nvPr/>
        </p:nvSpPr>
        <p:spPr>
          <a:xfrm>
            <a:off x="2671106" y="1970817"/>
            <a:ext cx="983759" cy="3592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Start</a:t>
            </a:r>
            <a:endParaRPr kumimoji="1" lang="ja-JP" altLang="en-US" sz="900" dirty="0">
              <a:solidFill>
                <a:schemeClr val="tx1"/>
              </a:solidFill>
            </a:endParaRPr>
          </a:p>
        </p:txBody>
      </p:sp>
      <p:sp>
        <p:nvSpPr>
          <p:cNvPr id="59" name="TextBox 58"/>
          <p:cNvSpPr txBox="1"/>
          <p:nvPr/>
        </p:nvSpPr>
        <p:spPr>
          <a:xfrm>
            <a:off x="3158449" y="3361430"/>
            <a:ext cx="435056" cy="276999"/>
          </a:xfrm>
          <a:prstGeom prst="rect">
            <a:avLst/>
          </a:prstGeom>
          <a:noFill/>
        </p:spPr>
        <p:txBody>
          <a:bodyPr wrap="none" rtlCol="0">
            <a:spAutoFit/>
          </a:bodyPr>
          <a:lstStyle/>
          <a:p>
            <a:r>
              <a:rPr lang="en-US" sz="1200" dirty="0"/>
              <a:t>Yes</a:t>
            </a:r>
          </a:p>
        </p:txBody>
      </p:sp>
      <p:sp>
        <p:nvSpPr>
          <p:cNvPr id="13" name="Flowchart: Decision 12">
            <a:extLst>
              <a:ext uri="{FF2B5EF4-FFF2-40B4-BE49-F238E27FC236}">
                <a16:creationId xmlns:a16="http://schemas.microsoft.com/office/drawing/2014/main" id="{B4CDE5DB-D337-EC64-9D10-C6F68547A039}"/>
              </a:ext>
            </a:extLst>
          </p:cNvPr>
          <p:cNvSpPr/>
          <p:nvPr/>
        </p:nvSpPr>
        <p:spPr>
          <a:xfrm>
            <a:off x="2488251" y="2796621"/>
            <a:ext cx="1340393" cy="680383"/>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Check daily job? </a:t>
            </a:r>
          </a:p>
        </p:txBody>
      </p:sp>
      <p:sp>
        <p:nvSpPr>
          <p:cNvPr id="22" name="Oval 21">
            <a:extLst>
              <a:ext uri="{FF2B5EF4-FFF2-40B4-BE49-F238E27FC236}">
                <a16:creationId xmlns:a16="http://schemas.microsoft.com/office/drawing/2014/main" id="{6E19CE2F-D75F-B788-383C-ABAD51DC45AA}"/>
              </a:ext>
            </a:extLst>
          </p:cNvPr>
          <p:cNvSpPr/>
          <p:nvPr/>
        </p:nvSpPr>
        <p:spPr>
          <a:xfrm>
            <a:off x="3099007" y="2529293"/>
            <a:ext cx="118883" cy="11888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6" name="直線矢印コネクタ 5">
            <a:extLst>
              <a:ext uri="{FF2B5EF4-FFF2-40B4-BE49-F238E27FC236}">
                <a16:creationId xmlns:a16="http://schemas.microsoft.com/office/drawing/2014/main" id="{0B6E179A-B5CE-2729-F5E7-2E7C9912099D}"/>
              </a:ext>
            </a:extLst>
          </p:cNvPr>
          <p:cNvCxnSpPr>
            <a:cxnSpLocks/>
            <a:stCxn id="22" idx="4"/>
            <a:endCxn id="13" idx="0"/>
          </p:cNvCxnSpPr>
          <p:nvPr/>
        </p:nvCxnSpPr>
        <p:spPr>
          <a:xfrm flipH="1">
            <a:off x="3158448" y="2648176"/>
            <a:ext cx="1" cy="14844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カギ線 220">
            <a:extLst>
              <a:ext uri="{FF2B5EF4-FFF2-40B4-BE49-F238E27FC236}">
                <a16:creationId xmlns:a16="http://schemas.microsoft.com/office/drawing/2014/main" id="{A9F57D2D-064F-6FB8-B71A-74D59BF0B30A}"/>
              </a:ext>
            </a:extLst>
          </p:cNvPr>
          <p:cNvCxnSpPr>
            <a:cxnSpLocks/>
            <a:stCxn id="13" idx="1"/>
            <a:endCxn id="22" idx="2"/>
          </p:cNvCxnSpPr>
          <p:nvPr/>
        </p:nvCxnSpPr>
        <p:spPr>
          <a:xfrm rot="10800000" flipH="1">
            <a:off x="2488251" y="2588735"/>
            <a:ext cx="610756" cy="548078"/>
          </a:xfrm>
          <a:prstGeom prst="bentConnector3">
            <a:avLst>
              <a:gd name="adj1" fmla="val -3742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正方形/長方形 48">
            <a:extLst>
              <a:ext uri="{FF2B5EF4-FFF2-40B4-BE49-F238E27FC236}">
                <a16:creationId xmlns:a16="http://schemas.microsoft.com/office/drawing/2014/main" id="{CB5B92EE-1FE5-0203-7507-D48A4E61702C}"/>
              </a:ext>
            </a:extLst>
          </p:cNvPr>
          <p:cNvSpPr/>
          <p:nvPr/>
        </p:nvSpPr>
        <p:spPr>
          <a:xfrm>
            <a:off x="2553927" y="3925606"/>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Create a batch picking list</a:t>
            </a:r>
            <a:endParaRPr kumimoji="1" lang="ja-JP" altLang="en-US" sz="900" dirty="0">
              <a:solidFill>
                <a:schemeClr val="tx1"/>
              </a:solidFill>
            </a:endParaRPr>
          </a:p>
        </p:txBody>
      </p:sp>
      <p:sp>
        <p:nvSpPr>
          <p:cNvPr id="90" name="TextBox 89">
            <a:extLst>
              <a:ext uri="{FF2B5EF4-FFF2-40B4-BE49-F238E27FC236}">
                <a16:creationId xmlns:a16="http://schemas.microsoft.com/office/drawing/2014/main" id="{4FD36BBB-DB8D-41BF-06A4-FE092E51A669}"/>
              </a:ext>
            </a:extLst>
          </p:cNvPr>
          <p:cNvSpPr txBox="1"/>
          <p:nvPr/>
        </p:nvSpPr>
        <p:spPr>
          <a:xfrm>
            <a:off x="2210670" y="2906893"/>
            <a:ext cx="380232" cy="276999"/>
          </a:xfrm>
          <a:prstGeom prst="rect">
            <a:avLst/>
          </a:prstGeom>
          <a:noFill/>
        </p:spPr>
        <p:txBody>
          <a:bodyPr wrap="none" rtlCol="0">
            <a:spAutoFit/>
          </a:bodyPr>
          <a:lstStyle/>
          <a:p>
            <a:r>
              <a:rPr lang="en-US" sz="1200" dirty="0"/>
              <a:t>No</a:t>
            </a:r>
          </a:p>
        </p:txBody>
      </p:sp>
      <p:sp>
        <p:nvSpPr>
          <p:cNvPr id="42" name="正方形/長方形 48">
            <a:extLst>
              <a:ext uri="{FF2B5EF4-FFF2-40B4-BE49-F238E27FC236}">
                <a16:creationId xmlns:a16="http://schemas.microsoft.com/office/drawing/2014/main" id="{7428D052-D6A2-0298-15EF-08740B82B577}"/>
              </a:ext>
            </a:extLst>
          </p:cNvPr>
          <p:cNvSpPr/>
          <p:nvPr/>
        </p:nvSpPr>
        <p:spPr>
          <a:xfrm>
            <a:off x="2553927" y="5236663"/>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Select area for picking</a:t>
            </a:r>
          </a:p>
        </p:txBody>
      </p:sp>
      <p:cxnSp>
        <p:nvCxnSpPr>
          <p:cNvPr id="47" name="Straight Arrow Connector 46">
            <a:extLst>
              <a:ext uri="{FF2B5EF4-FFF2-40B4-BE49-F238E27FC236}">
                <a16:creationId xmlns:a16="http://schemas.microsoft.com/office/drawing/2014/main" id="{8FEA4985-0EB9-013D-3AED-DF56059473B6}"/>
              </a:ext>
            </a:extLst>
          </p:cNvPr>
          <p:cNvCxnSpPr>
            <a:cxnSpLocks/>
            <a:stCxn id="42" idx="2"/>
            <a:endCxn id="56" idx="0"/>
          </p:cNvCxnSpPr>
          <p:nvPr/>
        </p:nvCxnSpPr>
        <p:spPr>
          <a:xfrm flipH="1">
            <a:off x="3150107" y="5694377"/>
            <a:ext cx="8340" cy="1053904"/>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24709BB-9398-4843-8C96-81F8786952FB}"/>
              </a:ext>
            </a:extLst>
          </p:cNvPr>
          <p:cNvPicPr>
            <a:picLocks noChangeAspect="1"/>
          </p:cNvPicPr>
          <p:nvPr/>
        </p:nvPicPr>
        <p:blipFill rotWithShape="1">
          <a:blip r:embed="rId2"/>
          <a:srcRect t="256" r="89771" b="80707"/>
          <a:stretch/>
        </p:blipFill>
        <p:spPr>
          <a:xfrm>
            <a:off x="691166" y="1864764"/>
            <a:ext cx="1028070" cy="1046872"/>
          </a:xfrm>
          <a:prstGeom prst="rect">
            <a:avLst/>
          </a:prstGeom>
        </p:spPr>
      </p:pic>
      <p:sp>
        <p:nvSpPr>
          <p:cNvPr id="49" name="正方形/長方形 164">
            <a:extLst>
              <a:ext uri="{FF2B5EF4-FFF2-40B4-BE49-F238E27FC236}">
                <a16:creationId xmlns:a16="http://schemas.microsoft.com/office/drawing/2014/main" id="{B101E5C0-A3E9-45FF-B23D-79FF7B53BA5D}"/>
              </a:ext>
            </a:extLst>
          </p:cNvPr>
          <p:cNvSpPr/>
          <p:nvPr/>
        </p:nvSpPr>
        <p:spPr>
          <a:xfrm rot="16200000">
            <a:off x="1020656" y="2210311"/>
            <a:ext cx="239066" cy="1018996"/>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56" name="正方形/長方形 48">
            <a:extLst>
              <a:ext uri="{FF2B5EF4-FFF2-40B4-BE49-F238E27FC236}">
                <a16:creationId xmlns:a16="http://schemas.microsoft.com/office/drawing/2014/main" id="{C2CEE63B-F333-47B9-AE6E-346997AAB9C8}"/>
              </a:ext>
            </a:extLst>
          </p:cNvPr>
          <p:cNvSpPr/>
          <p:nvPr/>
        </p:nvSpPr>
        <p:spPr>
          <a:xfrm>
            <a:off x="2545587" y="6748281"/>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Picking cart setup</a:t>
            </a:r>
            <a:endParaRPr kumimoji="1" lang="ja-JP" altLang="en-US" sz="900" dirty="0">
              <a:solidFill>
                <a:schemeClr val="tx1"/>
              </a:solidFill>
            </a:endParaRPr>
          </a:p>
        </p:txBody>
      </p:sp>
      <p:sp>
        <p:nvSpPr>
          <p:cNvPr id="60" name="正方形/長方形 48">
            <a:extLst>
              <a:ext uri="{FF2B5EF4-FFF2-40B4-BE49-F238E27FC236}">
                <a16:creationId xmlns:a16="http://schemas.microsoft.com/office/drawing/2014/main" id="{0E0DA5FC-7382-4BD6-AD8F-17DE8C2E0E9D}"/>
              </a:ext>
            </a:extLst>
          </p:cNvPr>
          <p:cNvSpPr/>
          <p:nvPr/>
        </p:nvSpPr>
        <p:spPr>
          <a:xfrm>
            <a:off x="2545587" y="8115097"/>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Prepare the cart for picking every area</a:t>
            </a:r>
            <a:endParaRPr kumimoji="1" lang="ja-JP" altLang="en-US" sz="900" dirty="0">
              <a:solidFill>
                <a:schemeClr val="tx1"/>
              </a:solidFill>
            </a:endParaRPr>
          </a:p>
        </p:txBody>
      </p:sp>
      <p:cxnSp>
        <p:nvCxnSpPr>
          <p:cNvPr id="61" name="Straight Arrow Connector 60">
            <a:extLst>
              <a:ext uri="{FF2B5EF4-FFF2-40B4-BE49-F238E27FC236}">
                <a16:creationId xmlns:a16="http://schemas.microsoft.com/office/drawing/2014/main" id="{B2FDA44F-48AF-419A-B21E-0E470B788659}"/>
              </a:ext>
            </a:extLst>
          </p:cNvPr>
          <p:cNvCxnSpPr>
            <a:cxnSpLocks/>
            <a:stCxn id="56" idx="2"/>
            <a:endCxn id="60" idx="0"/>
          </p:cNvCxnSpPr>
          <p:nvPr/>
        </p:nvCxnSpPr>
        <p:spPr>
          <a:xfrm>
            <a:off x="3150107" y="7205995"/>
            <a:ext cx="0" cy="90910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7887D920-12A4-4307-99EC-4A87337FF335}"/>
              </a:ext>
            </a:extLst>
          </p:cNvPr>
          <p:cNvGrpSpPr/>
          <p:nvPr/>
        </p:nvGrpSpPr>
        <p:grpSpPr>
          <a:xfrm>
            <a:off x="5251487" y="7297718"/>
            <a:ext cx="546902" cy="592314"/>
            <a:chOff x="3979186" y="7924274"/>
            <a:chExt cx="785376" cy="850590"/>
          </a:xfrm>
        </p:grpSpPr>
        <p:pic>
          <p:nvPicPr>
            <p:cNvPr id="70" name="図 65">
              <a:extLst>
                <a:ext uri="{FF2B5EF4-FFF2-40B4-BE49-F238E27FC236}">
                  <a16:creationId xmlns:a16="http://schemas.microsoft.com/office/drawing/2014/main" id="{374256BF-928F-4CAD-8DE6-27AA2A9DF6C9}"/>
                </a:ext>
              </a:extLst>
            </p:cNvPr>
            <p:cNvPicPr>
              <a:picLocks noChangeAspect="1"/>
            </p:cNvPicPr>
            <p:nvPr/>
          </p:nvPicPr>
          <p:blipFill>
            <a:blip r:embed="rId3"/>
            <a:stretch>
              <a:fillRect/>
            </a:stretch>
          </p:blipFill>
          <p:spPr>
            <a:xfrm flipH="1">
              <a:off x="3979186" y="8028208"/>
              <a:ext cx="712653" cy="746656"/>
            </a:xfrm>
            <a:prstGeom prst="rect">
              <a:avLst/>
            </a:prstGeom>
          </p:spPr>
        </p:pic>
        <p:pic>
          <p:nvPicPr>
            <p:cNvPr id="71" name="Picture 74">
              <a:extLst>
                <a:ext uri="{FF2B5EF4-FFF2-40B4-BE49-F238E27FC236}">
                  <a16:creationId xmlns:a16="http://schemas.microsoft.com/office/drawing/2014/main" id="{94887412-D063-4E46-9F67-6263B112000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706" b="89790" l="0" r="100000"/>
                      </a14:imgEffect>
                    </a14:imgLayer>
                  </a14:imgProps>
                </a:ext>
                <a:ext uri="{28A0092B-C50C-407E-A947-70E740481C1C}">
                  <a14:useLocalDpi xmlns:a14="http://schemas.microsoft.com/office/drawing/2010/main" val="0"/>
                </a:ext>
              </a:extLst>
            </a:blip>
            <a:srcRect t="41081" b="19943"/>
            <a:stretch/>
          </p:blipFill>
          <p:spPr>
            <a:xfrm>
              <a:off x="4410198" y="8460989"/>
              <a:ext cx="334998" cy="175354"/>
            </a:xfrm>
            <a:prstGeom prst="rect">
              <a:avLst/>
            </a:prstGeom>
          </p:spPr>
        </p:pic>
        <p:pic>
          <p:nvPicPr>
            <p:cNvPr id="72" name="Picture 71">
              <a:extLst>
                <a:ext uri="{FF2B5EF4-FFF2-40B4-BE49-F238E27FC236}">
                  <a16:creationId xmlns:a16="http://schemas.microsoft.com/office/drawing/2014/main" id="{58E4BC45-D04D-47C8-BAD8-0E22F3B1773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706" b="89790" l="0" r="100000"/>
                      </a14:imgEffect>
                    </a14:imgLayer>
                  </a14:imgProps>
                </a:ext>
                <a:ext uri="{28A0092B-C50C-407E-A947-70E740481C1C}">
                  <a14:useLocalDpi xmlns:a14="http://schemas.microsoft.com/office/drawing/2010/main" val="0"/>
                </a:ext>
              </a:extLst>
            </a:blip>
            <a:srcRect t="41081" b="19943"/>
            <a:stretch/>
          </p:blipFill>
          <p:spPr>
            <a:xfrm>
              <a:off x="4403759" y="8313859"/>
              <a:ext cx="334998" cy="175354"/>
            </a:xfrm>
            <a:prstGeom prst="rect">
              <a:avLst/>
            </a:prstGeom>
          </p:spPr>
        </p:pic>
        <p:pic>
          <p:nvPicPr>
            <p:cNvPr id="76" name="Picture 75">
              <a:extLst>
                <a:ext uri="{FF2B5EF4-FFF2-40B4-BE49-F238E27FC236}">
                  <a16:creationId xmlns:a16="http://schemas.microsoft.com/office/drawing/2014/main" id="{22A2D2D9-48BA-4D13-B8FC-32E88E1180E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706" b="89790" l="0" r="100000"/>
                      </a14:imgEffect>
                    </a14:imgLayer>
                  </a14:imgProps>
                </a:ext>
                <a:ext uri="{28A0092B-C50C-407E-A947-70E740481C1C}">
                  <a14:useLocalDpi xmlns:a14="http://schemas.microsoft.com/office/drawing/2010/main" val="0"/>
                </a:ext>
              </a:extLst>
            </a:blip>
            <a:srcRect t="41081" b="19943"/>
            <a:stretch/>
          </p:blipFill>
          <p:spPr>
            <a:xfrm>
              <a:off x="4429564" y="7924274"/>
              <a:ext cx="334998" cy="175354"/>
            </a:xfrm>
            <a:prstGeom prst="rect">
              <a:avLst/>
            </a:prstGeom>
          </p:spPr>
        </p:pic>
        <p:sp>
          <p:nvSpPr>
            <p:cNvPr id="77" name="Arrow: Down 76">
              <a:extLst>
                <a:ext uri="{FF2B5EF4-FFF2-40B4-BE49-F238E27FC236}">
                  <a16:creationId xmlns:a16="http://schemas.microsoft.com/office/drawing/2014/main" id="{9A3A8B7B-666F-43D0-B9DE-0F9E5D395429}"/>
                </a:ext>
              </a:extLst>
            </p:cNvPr>
            <p:cNvSpPr/>
            <p:nvPr/>
          </p:nvSpPr>
          <p:spPr>
            <a:xfrm>
              <a:off x="4568926" y="8131027"/>
              <a:ext cx="56274" cy="182519"/>
            </a:xfrm>
            <a:prstGeom prst="downArrow">
              <a:avLst/>
            </a:prstGeom>
            <a:ln/>
          </p:spPr>
          <p:style>
            <a:lnRef idx="2">
              <a:schemeClr val="accent2"/>
            </a:lnRef>
            <a:fillRef idx="1">
              <a:schemeClr val="lt1"/>
            </a:fillRef>
            <a:effectRef idx="0">
              <a:schemeClr val="accent2"/>
            </a:effectRef>
            <a:fontRef idx="minor">
              <a:schemeClr val="dk1"/>
            </a:fontRef>
          </p:style>
          <p:txBody>
            <a:bodyPr lIns="45719" rIns="45719" rtlCol="0" anchor="ctr"/>
            <a:lstStyle/>
            <a:p>
              <a:pPr algn="l"/>
              <a:endParaRPr kumimoji="1" lang="th-TH" sz="1400" dirty="0"/>
            </a:p>
          </p:txBody>
        </p:sp>
      </p:grpSp>
      <p:cxnSp>
        <p:nvCxnSpPr>
          <p:cNvPr id="25" name="Straight Arrow Connector 24">
            <a:extLst>
              <a:ext uri="{FF2B5EF4-FFF2-40B4-BE49-F238E27FC236}">
                <a16:creationId xmlns:a16="http://schemas.microsoft.com/office/drawing/2014/main" id="{28576739-E710-4C80-8E4C-F13F39049B5C}"/>
              </a:ext>
            </a:extLst>
          </p:cNvPr>
          <p:cNvCxnSpPr>
            <a:cxnSpLocks/>
            <a:stCxn id="73" idx="2"/>
            <a:endCxn id="42" idx="0"/>
          </p:cNvCxnSpPr>
          <p:nvPr/>
        </p:nvCxnSpPr>
        <p:spPr>
          <a:xfrm>
            <a:off x="3158447" y="4383320"/>
            <a:ext cx="0" cy="853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8" name="Picture 37">
            <a:extLst>
              <a:ext uri="{FF2B5EF4-FFF2-40B4-BE49-F238E27FC236}">
                <a16:creationId xmlns:a16="http://schemas.microsoft.com/office/drawing/2014/main" id="{5932CF5C-44A8-4583-B3D3-A171D8834EEE}"/>
              </a:ext>
            </a:extLst>
          </p:cNvPr>
          <p:cNvPicPr>
            <a:picLocks noChangeAspect="1"/>
          </p:cNvPicPr>
          <p:nvPr/>
        </p:nvPicPr>
        <p:blipFill rotWithShape="1">
          <a:blip r:embed="rId6">
            <a:extLst>
              <a:ext uri="{28A0092B-C50C-407E-A947-70E740481C1C}">
                <a14:useLocalDpi xmlns:a14="http://schemas.microsoft.com/office/drawing/2010/main" val="0"/>
              </a:ext>
            </a:extLst>
          </a:blip>
          <a:srcRect b="25761"/>
          <a:stretch/>
        </p:blipFill>
        <p:spPr>
          <a:xfrm>
            <a:off x="4313288" y="3203076"/>
            <a:ext cx="1098484" cy="1445059"/>
          </a:xfrm>
          <a:prstGeom prst="rect">
            <a:avLst/>
          </a:prstGeom>
        </p:spPr>
      </p:pic>
      <p:sp>
        <p:nvSpPr>
          <p:cNvPr id="39" name="正方形/長方形 164">
            <a:extLst>
              <a:ext uri="{FF2B5EF4-FFF2-40B4-BE49-F238E27FC236}">
                <a16:creationId xmlns:a16="http://schemas.microsoft.com/office/drawing/2014/main" id="{3328ED72-8D2E-4635-AC16-0A978FB66D98}"/>
              </a:ext>
            </a:extLst>
          </p:cNvPr>
          <p:cNvSpPr/>
          <p:nvPr/>
        </p:nvSpPr>
        <p:spPr>
          <a:xfrm rot="16200000">
            <a:off x="4776525" y="3356820"/>
            <a:ext cx="196995" cy="88596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5" name="Picture 4">
            <a:extLst>
              <a:ext uri="{FF2B5EF4-FFF2-40B4-BE49-F238E27FC236}">
                <a16:creationId xmlns:a16="http://schemas.microsoft.com/office/drawing/2014/main" id="{C18B43FA-1F73-4E29-82C0-181CEF83B10D}"/>
              </a:ext>
            </a:extLst>
          </p:cNvPr>
          <p:cNvPicPr>
            <a:picLocks noChangeAspect="1"/>
          </p:cNvPicPr>
          <p:nvPr/>
        </p:nvPicPr>
        <p:blipFill rotWithShape="1">
          <a:blip r:embed="rId7">
            <a:extLst>
              <a:ext uri="{28A0092B-C50C-407E-A947-70E740481C1C}">
                <a14:useLocalDpi xmlns:a14="http://schemas.microsoft.com/office/drawing/2010/main" val="0"/>
              </a:ext>
            </a:extLst>
          </a:blip>
          <a:srcRect b="28563"/>
          <a:stretch/>
        </p:blipFill>
        <p:spPr>
          <a:xfrm>
            <a:off x="3901068" y="4718265"/>
            <a:ext cx="1143344" cy="1445059"/>
          </a:xfrm>
          <a:prstGeom prst="rect">
            <a:avLst/>
          </a:prstGeom>
        </p:spPr>
      </p:pic>
      <p:pic>
        <p:nvPicPr>
          <p:cNvPr id="46" name="Picture 45" descr="A screenshot of a computer&#10;&#10;Description automatically generated with medium confidence">
            <a:extLst>
              <a:ext uri="{FF2B5EF4-FFF2-40B4-BE49-F238E27FC236}">
                <a16:creationId xmlns:a16="http://schemas.microsoft.com/office/drawing/2014/main" id="{7DE045B9-27B7-4766-92A5-103DCAD831CF}"/>
              </a:ext>
            </a:extLst>
          </p:cNvPr>
          <p:cNvPicPr>
            <a:picLocks noChangeAspect="1"/>
          </p:cNvPicPr>
          <p:nvPr/>
        </p:nvPicPr>
        <p:blipFill rotWithShape="1">
          <a:blip r:embed="rId8">
            <a:extLst>
              <a:ext uri="{28A0092B-C50C-407E-A947-70E740481C1C}">
                <a14:useLocalDpi xmlns:a14="http://schemas.microsoft.com/office/drawing/2010/main" val="0"/>
              </a:ext>
            </a:extLst>
          </a:blip>
          <a:srcRect l="76558" t="34962" r="1173" b="26559"/>
          <a:stretch/>
        </p:blipFill>
        <p:spPr>
          <a:xfrm>
            <a:off x="5872832" y="6163324"/>
            <a:ext cx="437293" cy="1060866"/>
          </a:xfrm>
          <a:prstGeom prst="rect">
            <a:avLst/>
          </a:prstGeom>
          <a:ln>
            <a:solidFill>
              <a:schemeClr val="bg1">
                <a:lumMod val="50000"/>
              </a:schemeClr>
            </a:solidFill>
          </a:ln>
        </p:spPr>
      </p:pic>
      <p:grpSp>
        <p:nvGrpSpPr>
          <p:cNvPr id="50" name="Group 49">
            <a:extLst>
              <a:ext uri="{FF2B5EF4-FFF2-40B4-BE49-F238E27FC236}">
                <a16:creationId xmlns:a16="http://schemas.microsoft.com/office/drawing/2014/main" id="{09481523-C63A-4EF3-A133-10F0A2CF17ED}"/>
              </a:ext>
            </a:extLst>
          </p:cNvPr>
          <p:cNvGrpSpPr/>
          <p:nvPr/>
        </p:nvGrpSpPr>
        <p:grpSpPr>
          <a:xfrm>
            <a:off x="5260829" y="4740725"/>
            <a:ext cx="1036766" cy="1320144"/>
            <a:chOff x="667725" y="5370241"/>
            <a:chExt cx="1798091" cy="2289562"/>
          </a:xfrm>
        </p:grpSpPr>
        <p:grpSp>
          <p:nvGrpSpPr>
            <p:cNvPr id="51" name="Group 50">
              <a:extLst>
                <a:ext uri="{FF2B5EF4-FFF2-40B4-BE49-F238E27FC236}">
                  <a16:creationId xmlns:a16="http://schemas.microsoft.com/office/drawing/2014/main" id="{C9F463E8-307D-4B65-8949-E0A107C5B034}"/>
                </a:ext>
              </a:extLst>
            </p:cNvPr>
            <p:cNvGrpSpPr/>
            <p:nvPr/>
          </p:nvGrpSpPr>
          <p:grpSpPr>
            <a:xfrm>
              <a:off x="679731" y="5370241"/>
              <a:ext cx="1779948" cy="2289562"/>
              <a:chOff x="5308256" y="4718264"/>
              <a:chExt cx="1112979" cy="1406681"/>
            </a:xfrm>
          </p:grpSpPr>
          <p:pic>
            <p:nvPicPr>
              <p:cNvPr id="55" name="Picture 54">
                <a:extLst>
                  <a:ext uri="{FF2B5EF4-FFF2-40B4-BE49-F238E27FC236}">
                    <a16:creationId xmlns:a16="http://schemas.microsoft.com/office/drawing/2014/main" id="{4EF57CCF-B08C-430F-8DC3-EDCC1CBA32FF}"/>
                  </a:ext>
                </a:extLst>
              </p:cNvPr>
              <p:cNvPicPr>
                <a:picLocks noChangeAspect="1"/>
              </p:cNvPicPr>
              <p:nvPr/>
            </p:nvPicPr>
            <p:blipFill rotWithShape="1">
              <a:blip r:embed="rId7">
                <a:extLst>
                  <a:ext uri="{28A0092B-C50C-407E-A947-70E740481C1C}">
                    <a14:useLocalDpi xmlns:a14="http://schemas.microsoft.com/office/drawing/2010/main" val="0"/>
                  </a:ext>
                </a:extLst>
              </a:blip>
              <a:srcRect b="28563"/>
              <a:stretch/>
            </p:blipFill>
            <p:spPr>
              <a:xfrm>
                <a:off x="5308256" y="4718264"/>
                <a:ext cx="1112979" cy="1406681"/>
              </a:xfrm>
              <a:prstGeom prst="rect">
                <a:avLst/>
              </a:prstGeom>
            </p:spPr>
          </p:pic>
          <p:pic>
            <p:nvPicPr>
              <p:cNvPr id="57" name="Picture 56" descr="A screenshot of a computer&#10;&#10;Description automatically generated with medium confidence">
                <a:extLst>
                  <a:ext uri="{FF2B5EF4-FFF2-40B4-BE49-F238E27FC236}">
                    <a16:creationId xmlns:a16="http://schemas.microsoft.com/office/drawing/2014/main" id="{E4F53267-F42C-4D7D-872B-971CFA16F688}"/>
                  </a:ext>
                </a:extLst>
              </p:cNvPr>
              <p:cNvPicPr>
                <a:picLocks noChangeAspect="1"/>
              </p:cNvPicPr>
              <p:nvPr/>
            </p:nvPicPr>
            <p:blipFill rotWithShape="1">
              <a:blip r:embed="rId9">
                <a:extLst>
                  <a:ext uri="{28A0092B-C50C-407E-A947-70E740481C1C}">
                    <a14:useLocalDpi xmlns:a14="http://schemas.microsoft.com/office/drawing/2010/main" val="0"/>
                  </a:ext>
                </a:extLst>
              </a:blip>
              <a:srcRect t="18612" b="12513"/>
              <a:stretch/>
            </p:blipFill>
            <p:spPr>
              <a:xfrm>
                <a:off x="5312355" y="4914324"/>
                <a:ext cx="1099960" cy="1059023"/>
              </a:xfrm>
              <a:prstGeom prst="rect">
                <a:avLst/>
              </a:prstGeom>
              <a:ln w="3175">
                <a:solidFill>
                  <a:schemeClr val="tx1"/>
                </a:solidFill>
              </a:ln>
            </p:spPr>
          </p:pic>
        </p:grpSp>
        <p:pic>
          <p:nvPicPr>
            <p:cNvPr id="52" name="Picture 51">
              <a:extLst>
                <a:ext uri="{FF2B5EF4-FFF2-40B4-BE49-F238E27FC236}">
                  <a16:creationId xmlns:a16="http://schemas.microsoft.com/office/drawing/2014/main" id="{75738227-0552-4E88-9749-2FCBD92CE1A0}"/>
                </a:ext>
              </a:extLst>
            </p:cNvPr>
            <p:cNvPicPr>
              <a:picLocks noChangeAspect="1"/>
            </p:cNvPicPr>
            <p:nvPr/>
          </p:nvPicPr>
          <p:blipFill rotWithShape="1">
            <a:blip r:embed="rId10">
              <a:extLst>
                <a:ext uri="{28A0092B-C50C-407E-A947-70E740481C1C}">
                  <a14:useLocalDpi xmlns:a14="http://schemas.microsoft.com/office/drawing/2010/main" val="0"/>
                </a:ext>
              </a:extLst>
            </a:blip>
            <a:srcRect l="8530" t="16152" r="8554" b="14901"/>
            <a:stretch/>
          </p:blipFill>
          <p:spPr>
            <a:xfrm>
              <a:off x="701087" y="6015616"/>
              <a:ext cx="1764729" cy="1583589"/>
            </a:xfrm>
            <a:prstGeom prst="rect">
              <a:avLst/>
            </a:prstGeom>
          </p:spPr>
        </p:pic>
        <p:sp>
          <p:nvSpPr>
            <p:cNvPr id="53" name="正方形/長方形 164">
              <a:extLst>
                <a:ext uri="{FF2B5EF4-FFF2-40B4-BE49-F238E27FC236}">
                  <a16:creationId xmlns:a16="http://schemas.microsoft.com/office/drawing/2014/main" id="{70B6E815-07DD-4083-A20C-45E6B5E3264E}"/>
                </a:ext>
              </a:extLst>
            </p:cNvPr>
            <p:cNvSpPr/>
            <p:nvPr/>
          </p:nvSpPr>
          <p:spPr>
            <a:xfrm rot="16200000">
              <a:off x="1369299" y="5526168"/>
              <a:ext cx="323464" cy="1726611"/>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grpSp>
        <p:nvGrpSpPr>
          <p:cNvPr id="58" name="Group 57">
            <a:extLst>
              <a:ext uri="{FF2B5EF4-FFF2-40B4-BE49-F238E27FC236}">
                <a16:creationId xmlns:a16="http://schemas.microsoft.com/office/drawing/2014/main" id="{E936474A-B44A-4790-A58A-32A12CDE0017}"/>
              </a:ext>
            </a:extLst>
          </p:cNvPr>
          <p:cNvGrpSpPr/>
          <p:nvPr/>
        </p:nvGrpSpPr>
        <p:grpSpPr>
          <a:xfrm>
            <a:off x="3873493" y="6304266"/>
            <a:ext cx="1227925" cy="1581320"/>
            <a:chOff x="2754089" y="5364331"/>
            <a:chExt cx="1708053" cy="2199629"/>
          </a:xfrm>
        </p:grpSpPr>
        <p:grpSp>
          <p:nvGrpSpPr>
            <p:cNvPr id="63" name="Group 62">
              <a:extLst>
                <a:ext uri="{FF2B5EF4-FFF2-40B4-BE49-F238E27FC236}">
                  <a16:creationId xmlns:a16="http://schemas.microsoft.com/office/drawing/2014/main" id="{4EF963DE-34C9-4CEB-8CA1-9A283BEA4EFD}"/>
                </a:ext>
              </a:extLst>
            </p:cNvPr>
            <p:cNvGrpSpPr/>
            <p:nvPr/>
          </p:nvGrpSpPr>
          <p:grpSpPr>
            <a:xfrm>
              <a:off x="2754089" y="5364331"/>
              <a:ext cx="1683385" cy="2199629"/>
              <a:chOff x="4110971" y="6502654"/>
              <a:chExt cx="1112979" cy="1406681"/>
            </a:xfrm>
          </p:grpSpPr>
          <p:pic>
            <p:nvPicPr>
              <p:cNvPr id="67" name="Picture 66">
                <a:extLst>
                  <a:ext uri="{FF2B5EF4-FFF2-40B4-BE49-F238E27FC236}">
                    <a16:creationId xmlns:a16="http://schemas.microsoft.com/office/drawing/2014/main" id="{2CA142DA-C07D-4450-A2FD-4573B8ADE6ED}"/>
                  </a:ext>
                </a:extLst>
              </p:cNvPr>
              <p:cNvPicPr>
                <a:picLocks noChangeAspect="1"/>
              </p:cNvPicPr>
              <p:nvPr/>
            </p:nvPicPr>
            <p:blipFill rotWithShape="1">
              <a:blip r:embed="rId7">
                <a:extLst>
                  <a:ext uri="{28A0092B-C50C-407E-A947-70E740481C1C}">
                    <a14:useLocalDpi xmlns:a14="http://schemas.microsoft.com/office/drawing/2010/main" val="0"/>
                  </a:ext>
                </a:extLst>
              </a:blip>
              <a:srcRect b="28563"/>
              <a:stretch/>
            </p:blipFill>
            <p:spPr>
              <a:xfrm>
                <a:off x="4110971" y="6502654"/>
                <a:ext cx="1112979" cy="1406681"/>
              </a:xfrm>
              <a:prstGeom prst="rect">
                <a:avLst/>
              </a:prstGeom>
            </p:spPr>
          </p:pic>
          <p:pic>
            <p:nvPicPr>
              <p:cNvPr id="68" name="Picture 67" descr="A screenshot of a computer&#10;&#10;Description automatically generated with low confidence">
                <a:extLst>
                  <a:ext uri="{FF2B5EF4-FFF2-40B4-BE49-F238E27FC236}">
                    <a16:creationId xmlns:a16="http://schemas.microsoft.com/office/drawing/2014/main" id="{7A60653A-D0F3-4542-BD79-9BDFA3C62E74}"/>
                  </a:ext>
                </a:extLst>
              </p:cNvPr>
              <p:cNvPicPr>
                <a:picLocks noChangeAspect="1"/>
              </p:cNvPicPr>
              <p:nvPr/>
            </p:nvPicPr>
            <p:blipFill rotWithShape="1">
              <a:blip r:embed="rId11">
                <a:extLst>
                  <a:ext uri="{28A0092B-C50C-407E-A947-70E740481C1C}">
                    <a14:useLocalDpi xmlns:a14="http://schemas.microsoft.com/office/drawing/2010/main" val="0"/>
                  </a:ext>
                </a:extLst>
              </a:blip>
              <a:srcRect t="18144" b="14516"/>
              <a:stretch/>
            </p:blipFill>
            <p:spPr>
              <a:xfrm>
                <a:off x="4115933" y="6701028"/>
                <a:ext cx="1097398" cy="1123040"/>
              </a:xfrm>
              <a:prstGeom prst="rect">
                <a:avLst/>
              </a:prstGeom>
              <a:ln w="3175">
                <a:solidFill>
                  <a:schemeClr val="tx1"/>
                </a:solidFill>
              </a:ln>
            </p:spPr>
          </p:pic>
        </p:grpSp>
        <p:pic>
          <p:nvPicPr>
            <p:cNvPr id="65" name="Picture 64">
              <a:extLst>
                <a:ext uri="{FF2B5EF4-FFF2-40B4-BE49-F238E27FC236}">
                  <a16:creationId xmlns:a16="http://schemas.microsoft.com/office/drawing/2014/main" id="{92A53949-FFF8-4017-B98A-F6E5F71AC20B}"/>
                </a:ext>
              </a:extLst>
            </p:cNvPr>
            <p:cNvPicPr>
              <a:picLocks noChangeAspect="1"/>
            </p:cNvPicPr>
            <p:nvPr/>
          </p:nvPicPr>
          <p:blipFill rotWithShape="1">
            <a:blip r:embed="rId12">
              <a:extLst>
                <a:ext uri="{28A0092B-C50C-407E-A947-70E740481C1C}">
                  <a14:useLocalDpi xmlns:a14="http://schemas.microsoft.com/office/drawing/2010/main" val="0"/>
                </a:ext>
              </a:extLst>
            </a:blip>
            <a:srcRect l="7770" t="25981" r="15316" b="15586"/>
            <a:stretch/>
          </p:blipFill>
          <p:spPr>
            <a:xfrm>
              <a:off x="2768149" y="6118764"/>
              <a:ext cx="1652123" cy="1335737"/>
            </a:xfrm>
            <a:prstGeom prst="rect">
              <a:avLst/>
            </a:prstGeom>
          </p:spPr>
        </p:pic>
        <p:sp>
          <p:nvSpPr>
            <p:cNvPr id="66" name="正方形/長方形 164">
              <a:extLst>
                <a:ext uri="{FF2B5EF4-FFF2-40B4-BE49-F238E27FC236}">
                  <a16:creationId xmlns:a16="http://schemas.microsoft.com/office/drawing/2014/main" id="{D5046C3F-5766-4649-B981-556ACE0D76C1}"/>
                </a:ext>
              </a:extLst>
            </p:cNvPr>
            <p:cNvSpPr/>
            <p:nvPr/>
          </p:nvSpPr>
          <p:spPr>
            <a:xfrm rot="16200000">
              <a:off x="3368529" y="5504327"/>
              <a:ext cx="479176" cy="1708050"/>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sp>
        <p:nvSpPr>
          <p:cNvPr id="78" name="Rectangle 77">
            <a:extLst>
              <a:ext uri="{FF2B5EF4-FFF2-40B4-BE49-F238E27FC236}">
                <a16:creationId xmlns:a16="http://schemas.microsoft.com/office/drawing/2014/main" id="{C42DCC1E-C934-46BF-A1FA-99CC1CE1FA1F}"/>
              </a:ext>
            </a:extLst>
          </p:cNvPr>
          <p:cNvSpPr/>
          <p:nvPr/>
        </p:nvSpPr>
        <p:spPr>
          <a:xfrm>
            <a:off x="4705623" y="6666342"/>
            <a:ext cx="315455" cy="137572"/>
          </a:xfrm>
          <a:prstGeom prst="rect">
            <a:avLst/>
          </a:prstGeom>
          <a:noFill/>
          <a:ln w="28575">
            <a:prstDash val="sysDash"/>
          </a:ln>
        </p:spPr>
        <p:style>
          <a:lnRef idx="2">
            <a:schemeClr val="accent2"/>
          </a:lnRef>
          <a:fillRef idx="1">
            <a:schemeClr val="lt1"/>
          </a:fillRef>
          <a:effectRef idx="0">
            <a:schemeClr val="accent2"/>
          </a:effectRef>
          <a:fontRef idx="minor">
            <a:schemeClr val="dk1"/>
          </a:fontRef>
        </p:style>
        <p:txBody>
          <a:bodyPr lIns="45719" rIns="45719" rtlCol="0" anchor="ctr"/>
          <a:lstStyle/>
          <a:p>
            <a:pPr algn="l"/>
            <a:endParaRPr kumimoji="1" lang="th-TH" sz="1400" dirty="0"/>
          </a:p>
        </p:txBody>
      </p:sp>
    </p:spTree>
    <p:extLst>
      <p:ext uri="{BB962C8B-B14F-4D97-AF65-F5344CB8AC3E}">
        <p14:creationId xmlns:p14="http://schemas.microsoft.com/office/powerpoint/2010/main" val="227795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DB8A91EF-72F9-4C62-88C3-74589FE14DDE}"/>
              </a:ext>
            </a:extLst>
          </p:cNvPr>
          <p:cNvGrpSpPr/>
          <p:nvPr/>
        </p:nvGrpSpPr>
        <p:grpSpPr>
          <a:xfrm>
            <a:off x="3407791" y="7124602"/>
            <a:ext cx="986108" cy="1221739"/>
            <a:chOff x="5308256" y="4718264"/>
            <a:chExt cx="1112979" cy="1406681"/>
          </a:xfrm>
        </p:grpSpPr>
        <p:pic>
          <p:nvPicPr>
            <p:cNvPr id="77" name="Picture 76">
              <a:extLst>
                <a:ext uri="{FF2B5EF4-FFF2-40B4-BE49-F238E27FC236}">
                  <a16:creationId xmlns:a16="http://schemas.microsoft.com/office/drawing/2014/main" id="{B77B2206-9003-4B5B-9760-AA4485559104}"/>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5308256" y="4718264"/>
              <a:ext cx="1112979" cy="1406681"/>
            </a:xfrm>
            <a:prstGeom prst="rect">
              <a:avLst/>
            </a:prstGeom>
          </p:spPr>
        </p:pic>
        <p:pic>
          <p:nvPicPr>
            <p:cNvPr id="78" name="Picture 77" descr="A screenshot of a computer&#10;&#10;Description automatically generated with medium confidence">
              <a:extLst>
                <a:ext uri="{FF2B5EF4-FFF2-40B4-BE49-F238E27FC236}">
                  <a16:creationId xmlns:a16="http://schemas.microsoft.com/office/drawing/2014/main" id="{C08A7902-B924-4EC8-9017-8B4199FAC876}"/>
                </a:ext>
              </a:extLst>
            </p:cNvPr>
            <p:cNvPicPr>
              <a:picLocks noChangeAspect="1"/>
            </p:cNvPicPr>
            <p:nvPr/>
          </p:nvPicPr>
          <p:blipFill rotWithShape="1">
            <a:blip r:embed="rId4">
              <a:extLst>
                <a:ext uri="{28A0092B-C50C-407E-A947-70E740481C1C}">
                  <a14:useLocalDpi xmlns:a14="http://schemas.microsoft.com/office/drawing/2010/main" val="0"/>
                </a:ext>
              </a:extLst>
            </a:blip>
            <a:srcRect t="18612" b="12513"/>
            <a:stretch/>
          </p:blipFill>
          <p:spPr>
            <a:xfrm>
              <a:off x="5321275" y="4923243"/>
              <a:ext cx="1088285" cy="1059023"/>
            </a:xfrm>
            <a:prstGeom prst="rect">
              <a:avLst/>
            </a:prstGeom>
            <a:ln w="3175">
              <a:solidFill>
                <a:schemeClr val="tx1"/>
              </a:solidFill>
            </a:ln>
          </p:spPr>
        </p:pic>
      </p:grpSp>
      <p:pic>
        <p:nvPicPr>
          <p:cNvPr id="44" name="Picture 43">
            <a:extLst>
              <a:ext uri="{FF2B5EF4-FFF2-40B4-BE49-F238E27FC236}">
                <a16:creationId xmlns:a16="http://schemas.microsoft.com/office/drawing/2014/main" id="{81951984-424C-433E-98B1-B18FEB99D9EB}"/>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4223542" y="1854570"/>
            <a:ext cx="871001" cy="1100848"/>
          </a:xfrm>
          <a:prstGeom prst="rect">
            <a:avLst/>
          </a:prstGeom>
        </p:spPr>
      </p:pic>
      <p:pic>
        <p:nvPicPr>
          <p:cNvPr id="102" name="図 43">
            <a:extLst>
              <a:ext uri="{FF2B5EF4-FFF2-40B4-BE49-F238E27FC236}">
                <a16:creationId xmlns:a16="http://schemas.microsoft.com/office/drawing/2014/main" id="{3BAE39FA-DDCE-4287-ACD9-C1A708689C3D}"/>
              </a:ext>
            </a:extLst>
          </p:cNvPr>
          <p:cNvPicPr>
            <a:picLocks noChangeAspect="1"/>
          </p:cNvPicPr>
          <p:nvPr/>
        </p:nvPicPr>
        <p:blipFill>
          <a:blip r:embed="rId5"/>
          <a:stretch>
            <a:fillRect/>
          </a:stretch>
        </p:blipFill>
        <p:spPr>
          <a:xfrm>
            <a:off x="4319521" y="4566221"/>
            <a:ext cx="790847" cy="485749"/>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Factory staff</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4-1. Workflow Chart</a:t>
            </a:r>
          </a:p>
          <a:p>
            <a:r>
              <a:rPr kumimoji="1" lang="en-US" altLang="ja-JP" sz="1100" b="1" dirty="0"/>
              <a:t>4-1-4. Outbound process - </a:t>
            </a:r>
            <a:r>
              <a:rPr lang="en-US" altLang="ja-JP" sz="1100" b="1" dirty="0"/>
              <a:t>Picking</a:t>
            </a:r>
            <a:endParaRPr kumimoji="1" lang="en-US" altLang="ja-JP" sz="1100" b="1" dirty="0"/>
          </a:p>
        </p:txBody>
      </p:sp>
      <p:sp>
        <p:nvSpPr>
          <p:cNvPr id="49" name="正方形/長方形 48">
            <a:extLst>
              <a:ext uri="{FF2B5EF4-FFF2-40B4-BE49-F238E27FC236}">
                <a16:creationId xmlns:a16="http://schemas.microsoft.com/office/drawing/2014/main" id="{349498B4-8C7F-4706-83BD-DC17CD866F34}"/>
              </a:ext>
            </a:extLst>
          </p:cNvPr>
          <p:cNvSpPr/>
          <p:nvPr/>
        </p:nvSpPr>
        <p:spPr>
          <a:xfrm>
            <a:off x="2553927"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Roboto" panose="02000000000000000000" pitchFamily="2" charset="0"/>
                <a:ea typeface="Roboto" panose="02000000000000000000" pitchFamily="2" charset="0"/>
                <a:cs typeface="Roboto" panose="02000000000000000000" pitchFamily="2" charset="0"/>
              </a:rPr>
              <a:t>scan the location Label code</a:t>
            </a:r>
            <a:endParaRPr kumimoji="1" lang="ja-JP" altLang="en-US" sz="900" dirty="0">
              <a:solidFill>
                <a:schemeClr val="tx1"/>
              </a:solidFill>
            </a:endParaRPr>
          </a:p>
        </p:txBody>
      </p:sp>
      <p:cxnSp>
        <p:nvCxnSpPr>
          <p:cNvPr id="93" name="コネクタ: カギ線 92">
            <a:extLst>
              <a:ext uri="{FF2B5EF4-FFF2-40B4-BE49-F238E27FC236}">
                <a16:creationId xmlns:a16="http://schemas.microsoft.com/office/drawing/2014/main" id="{C3B0613A-D753-404D-B581-DEA10A729D4A}"/>
              </a:ext>
            </a:extLst>
          </p:cNvPr>
          <p:cNvCxnSpPr>
            <a:cxnSpLocks/>
            <a:stCxn id="13" idx="2"/>
            <a:endCxn id="49" idx="0"/>
          </p:cNvCxnSpPr>
          <p:nvPr/>
        </p:nvCxnSpPr>
        <p:spPr>
          <a:xfrm rot="5400000">
            <a:off x="2939039" y="3696413"/>
            <a:ext cx="438818"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702D0C2A-B9F2-44E8-9E60-0E53D2B5EBD4}"/>
              </a:ext>
            </a:extLst>
          </p:cNvPr>
          <p:cNvCxnSpPr>
            <a:cxnSpLocks/>
            <a:stCxn id="45" idx="4"/>
            <a:endCxn id="22" idx="0"/>
          </p:cNvCxnSpPr>
          <p:nvPr/>
        </p:nvCxnSpPr>
        <p:spPr>
          <a:xfrm flipH="1">
            <a:off x="3158449" y="2330081"/>
            <a:ext cx="4537" cy="19921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楕円 3">
            <a:extLst>
              <a:ext uri="{FF2B5EF4-FFF2-40B4-BE49-F238E27FC236}">
                <a16:creationId xmlns:a16="http://schemas.microsoft.com/office/drawing/2014/main" id="{2946A369-C24B-40E0-81FF-9B0AB3074C4A}"/>
              </a:ext>
            </a:extLst>
          </p:cNvPr>
          <p:cNvSpPr/>
          <p:nvPr/>
        </p:nvSpPr>
        <p:spPr>
          <a:xfrm>
            <a:off x="2671106" y="1970817"/>
            <a:ext cx="983759" cy="3592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Start</a:t>
            </a:r>
            <a:endParaRPr kumimoji="1" lang="ja-JP" altLang="en-US" sz="900" dirty="0">
              <a:solidFill>
                <a:schemeClr val="tx1"/>
              </a:solidFill>
            </a:endParaRPr>
          </a:p>
        </p:txBody>
      </p:sp>
      <p:sp>
        <p:nvSpPr>
          <p:cNvPr id="59" name="TextBox 58"/>
          <p:cNvSpPr txBox="1"/>
          <p:nvPr/>
        </p:nvSpPr>
        <p:spPr>
          <a:xfrm>
            <a:off x="3129069" y="3541624"/>
            <a:ext cx="435056" cy="276999"/>
          </a:xfrm>
          <a:prstGeom prst="rect">
            <a:avLst/>
          </a:prstGeom>
          <a:noFill/>
        </p:spPr>
        <p:txBody>
          <a:bodyPr wrap="none" rtlCol="0">
            <a:spAutoFit/>
          </a:bodyPr>
          <a:lstStyle/>
          <a:p>
            <a:r>
              <a:rPr lang="en-US" sz="1200" dirty="0"/>
              <a:t>Yes</a:t>
            </a:r>
          </a:p>
        </p:txBody>
      </p:sp>
      <p:sp>
        <p:nvSpPr>
          <p:cNvPr id="13" name="Flowchart: Decision 12">
            <a:extLst>
              <a:ext uri="{FF2B5EF4-FFF2-40B4-BE49-F238E27FC236}">
                <a16:creationId xmlns:a16="http://schemas.microsoft.com/office/drawing/2014/main" id="{B4CDE5DB-D337-EC64-9D10-C6F68547A039}"/>
              </a:ext>
            </a:extLst>
          </p:cNvPr>
          <p:cNvSpPr/>
          <p:nvPr/>
        </p:nvSpPr>
        <p:spPr>
          <a:xfrm>
            <a:off x="2488251" y="2796621"/>
            <a:ext cx="1340393" cy="680383"/>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Check daily job? </a:t>
            </a:r>
          </a:p>
        </p:txBody>
      </p:sp>
      <p:sp>
        <p:nvSpPr>
          <p:cNvPr id="22" name="Oval 21">
            <a:extLst>
              <a:ext uri="{FF2B5EF4-FFF2-40B4-BE49-F238E27FC236}">
                <a16:creationId xmlns:a16="http://schemas.microsoft.com/office/drawing/2014/main" id="{6E19CE2F-D75F-B788-383C-ABAD51DC45AA}"/>
              </a:ext>
            </a:extLst>
          </p:cNvPr>
          <p:cNvSpPr/>
          <p:nvPr/>
        </p:nvSpPr>
        <p:spPr>
          <a:xfrm>
            <a:off x="3099007" y="2529293"/>
            <a:ext cx="118883" cy="11888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6" name="直線矢印コネクタ 5">
            <a:extLst>
              <a:ext uri="{FF2B5EF4-FFF2-40B4-BE49-F238E27FC236}">
                <a16:creationId xmlns:a16="http://schemas.microsoft.com/office/drawing/2014/main" id="{0B6E179A-B5CE-2729-F5E7-2E7C9912099D}"/>
              </a:ext>
            </a:extLst>
          </p:cNvPr>
          <p:cNvCxnSpPr>
            <a:cxnSpLocks/>
            <a:stCxn id="22" idx="4"/>
            <a:endCxn id="13" idx="0"/>
          </p:cNvCxnSpPr>
          <p:nvPr/>
        </p:nvCxnSpPr>
        <p:spPr>
          <a:xfrm flipH="1">
            <a:off x="3158448" y="2648176"/>
            <a:ext cx="1" cy="14844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カギ線 220">
            <a:extLst>
              <a:ext uri="{FF2B5EF4-FFF2-40B4-BE49-F238E27FC236}">
                <a16:creationId xmlns:a16="http://schemas.microsoft.com/office/drawing/2014/main" id="{A9F57D2D-064F-6FB8-B71A-74D59BF0B30A}"/>
              </a:ext>
            </a:extLst>
          </p:cNvPr>
          <p:cNvCxnSpPr>
            <a:cxnSpLocks/>
            <a:stCxn id="13" idx="1"/>
            <a:endCxn id="22" idx="2"/>
          </p:cNvCxnSpPr>
          <p:nvPr/>
        </p:nvCxnSpPr>
        <p:spPr>
          <a:xfrm rot="10800000" flipH="1">
            <a:off x="2488251" y="2588735"/>
            <a:ext cx="610756" cy="548078"/>
          </a:xfrm>
          <a:prstGeom prst="bentConnector3">
            <a:avLst>
              <a:gd name="adj1" fmla="val -3742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030A6DF-F4C9-2CE8-4D05-BB09203473D9}"/>
              </a:ext>
            </a:extLst>
          </p:cNvPr>
          <p:cNvCxnSpPr>
            <a:cxnSpLocks/>
            <a:stCxn id="49" idx="2"/>
            <a:endCxn id="73" idx="0"/>
          </p:cNvCxnSpPr>
          <p:nvPr/>
        </p:nvCxnSpPr>
        <p:spPr>
          <a:xfrm flipH="1">
            <a:off x="3158440" y="4373536"/>
            <a:ext cx="7" cy="23963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正方形/長方形 48">
            <a:extLst>
              <a:ext uri="{FF2B5EF4-FFF2-40B4-BE49-F238E27FC236}">
                <a16:creationId xmlns:a16="http://schemas.microsoft.com/office/drawing/2014/main" id="{CB5B92EE-1FE5-0203-7507-D48A4E61702C}"/>
              </a:ext>
            </a:extLst>
          </p:cNvPr>
          <p:cNvSpPr/>
          <p:nvPr/>
        </p:nvSpPr>
        <p:spPr>
          <a:xfrm>
            <a:off x="2553920" y="4613171"/>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Roboto" panose="02000000000000000000" pitchFamily="2" charset="0"/>
                <a:ea typeface="Roboto" panose="02000000000000000000" pitchFamily="2" charset="0"/>
                <a:cs typeface="Roboto" panose="02000000000000000000" pitchFamily="2" charset="0"/>
              </a:rPr>
              <a:t>scan the item label code</a:t>
            </a:r>
            <a:endParaRPr kumimoji="1" lang="ja-JP" altLang="en-US" sz="900" dirty="0">
              <a:solidFill>
                <a:schemeClr val="tx1"/>
              </a:solidFill>
            </a:endParaRPr>
          </a:p>
        </p:txBody>
      </p:sp>
      <p:sp>
        <p:nvSpPr>
          <p:cNvPr id="80" name="Flowchart: Decision 79">
            <a:extLst>
              <a:ext uri="{FF2B5EF4-FFF2-40B4-BE49-F238E27FC236}">
                <a16:creationId xmlns:a16="http://schemas.microsoft.com/office/drawing/2014/main" id="{DD3AB75A-3F70-7F71-14DA-BF88BA444543}"/>
              </a:ext>
            </a:extLst>
          </p:cNvPr>
          <p:cNvSpPr/>
          <p:nvPr/>
        </p:nvSpPr>
        <p:spPr>
          <a:xfrm>
            <a:off x="2642446" y="5306583"/>
            <a:ext cx="1032638" cy="576280"/>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All done? </a:t>
            </a:r>
          </a:p>
        </p:txBody>
      </p:sp>
      <p:cxnSp>
        <p:nvCxnSpPr>
          <p:cNvPr id="81" name="Straight Arrow Connector 80">
            <a:extLst>
              <a:ext uri="{FF2B5EF4-FFF2-40B4-BE49-F238E27FC236}">
                <a16:creationId xmlns:a16="http://schemas.microsoft.com/office/drawing/2014/main" id="{AB8AF81E-F4E0-9EB7-F703-17D5A485129D}"/>
              </a:ext>
            </a:extLst>
          </p:cNvPr>
          <p:cNvCxnSpPr>
            <a:cxnSpLocks/>
            <a:stCxn id="73" idx="2"/>
            <a:endCxn id="80" idx="0"/>
          </p:cNvCxnSpPr>
          <p:nvPr/>
        </p:nvCxnSpPr>
        <p:spPr>
          <a:xfrm>
            <a:off x="3158440" y="5070885"/>
            <a:ext cx="325" cy="23569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4FD36BBB-DB8D-41BF-06A4-FE092E51A669}"/>
              </a:ext>
            </a:extLst>
          </p:cNvPr>
          <p:cNvSpPr txBox="1"/>
          <p:nvPr/>
        </p:nvSpPr>
        <p:spPr>
          <a:xfrm>
            <a:off x="2210670" y="2906893"/>
            <a:ext cx="380232" cy="276999"/>
          </a:xfrm>
          <a:prstGeom prst="rect">
            <a:avLst/>
          </a:prstGeom>
          <a:noFill/>
        </p:spPr>
        <p:txBody>
          <a:bodyPr wrap="none" rtlCol="0">
            <a:spAutoFit/>
          </a:bodyPr>
          <a:lstStyle/>
          <a:p>
            <a:r>
              <a:rPr lang="en-US" sz="1200" dirty="0"/>
              <a:t>No</a:t>
            </a:r>
          </a:p>
        </p:txBody>
      </p:sp>
      <p:sp>
        <p:nvSpPr>
          <p:cNvPr id="92" name="TextBox 91">
            <a:extLst>
              <a:ext uri="{FF2B5EF4-FFF2-40B4-BE49-F238E27FC236}">
                <a16:creationId xmlns:a16="http://schemas.microsoft.com/office/drawing/2014/main" id="{F5995485-8B15-BEEA-175D-32441BC9A3A1}"/>
              </a:ext>
            </a:extLst>
          </p:cNvPr>
          <p:cNvSpPr txBox="1"/>
          <p:nvPr/>
        </p:nvSpPr>
        <p:spPr>
          <a:xfrm>
            <a:off x="3158440" y="5834905"/>
            <a:ext cx="435056" cy="276999"/>
          </a:xfrm>
          <a:prstGeom prst="rect">
            <a:avLst/>
          </a:prstGeom>
          <a:noFill/>
        </p:spPr>
        <p:txBody>
          <a:bodyPr wrap="none" rtlCol="0">
            <a:spAutoFit/>
          </a:bodyPr>
          <a:lstStyle/>
          <a:p>
            <a:r>
              <a:rPr lang="en-US" sz="1200" dirty="0"/>
              <a:t>Yes</a:t>
            </a:r>
          </a:p>
        </p:txBody>
      </p:sp>
      <p:sp>
        <p:nvSpPr>
          <p:cNvPr id="108" name="正方形/長方形 48">
            <a:extLst>
              <a:ext uri="{FF2B5EF4-FFF2-40B4-BE49-F238E27FC236}">
                <a16:creationId xmlns:a16="http://schemas.microsoft.com/office/drawing/2014/main" id="{6DBFD06A-C258-50AC-C610-E663E90E8568}"/>
              </a:ext>
            </a:extLst>
          </p:cNvPr>
          <p:cNvSpPr/>
          <p:nvPr/>
        </p:nvSpPr>
        <p:spPr>
          <a:xfrm>
            <a:off x="2459400" y="6190019"/>
            <a:ext cx="1400507"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a:solidFill>
                  <a:schemeClr val="tx1"/>
                </a:solidFill>
              </a:rPr>
              <a:t>Continue picking at each location </a:t>
            </a:r>
            <a:endParaRPr kumimoji="1" lang="ja-JP" altLang="en-US" sz="900" dirty="0">
              <a:solidFill>
                <a:schemeClr val="tx1"/>
              </a:solidFill>
            </a:endParaRPr>
          </a:p>
        </p:txBody>
      </p:sp>
      <p:cxnSp>
        <p:nvCxnSpPr>
          <p:cNvPr id="110" name="Straight Arrow Connector 109">
            <a:extLst>
              <a:ext uri="{FF2B5EF4-FFF2-40B4-BE49-F238E27FC236}">
                <a16:creationId xmlns:a16="http://schemas.microsoft.com/office/drawing/2014/main" id="{BCB11D9D-8F25-87AA-912D-C150E6B1C5BC}"/>
              </a:ext>
            </a:extLst>
          </p:cNvPr>
          <p:cNvCxnSpPr>
            <a:cxnSpLocks/>
            <a:stCxn id="80" idx="2"/>
            <a:endCxn id="108" idx="0"/>
          </p:cNvCxnSpPr>
          <p:nvPr/>
        </p:nvCxnSpPr>
        <p:spPr>
          <a:xfrm>
            <a:off x="3158765" y="5882863"/>
            <a:ext cx="889" cy="307156"/>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C4871D5E-A216-0C33-83F6-9C04E040BA26}"/>
              </a:ext>
            </a:extLst>
          </p:cNvPr>
          <p:cNvCxnSpPr>
            <a:cxnSpLocks/>
            <a:stCxn id="108" idx="2"/>
            <a:endCxn id="13" idx="3"/>
          </p:cNvCxnSpPr>
          <p:nvPr/>
        </p:nvCxnSpPr>
        <p:spPr>
          <a:xfrm rot="5400000" flipH="1" flipV="1">
            <a:off x="1738689" y="4557778"/>
            <a:ext cx="3510920" cy="668990"/>
          </a:xfrm>
          <a:prstGeom prst="bentConnector4">
            <a:avLst>
              <a:gd name="adj1" fmla="val -6511"/>
              <a:gd name="adj2" fmla="val 459377"/>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63F5AC24-01CD-9303-1157-30A4D713D521}"/>
              </a:ext>
            </a:extLst>
          </p:cNvPr>
          <p:cNvSpPr txBox="1"/>
          <p:nvPr/>
        </p:nvSpPr>
        <p:spPr>
          <a:xfrm>
            <a:off x="2317386" y="5362759"/>
            <a:ext cx="380232" cy="276999"/>
          </a:xfrm>
          <a:prstGeom prst="rect">
            <a:avLst/>
          </a:prstGeom>
          <a:noFill/>
        </p:spPr>
        <p:txBody>
          <a:bodyPr wrap="none" rtlCol="0">
            <a:spAutoFit/>
          </a:bodyPr>
          <a:lstStyle/>
          <a:p>
            <a:r>
              <a:rPr lang="en-US" sz="1200" dirty="0"/>
              <a:t>No</a:t>
            </a:r>
          </a:p>
        </p:txBody>
      </p:sp>
      <p:sp>
        <p:nvSpPr>
          <p:cNvPr id="56" name="正方形/長方形 164">
            <a:extLst>
              <a:ext uri="{FF2B5EF4-FFF2-40B4-BE49-F238E27FC236}">
                <a16:creationId xmlns:a16="http://schemas.microsoft.com/office/drawing/2014/main" id="{D5DC4ED1-9925-4AAB-85B2-1ECB3F8F3577}"/>
              </a:ext>
            </a:extLst>
          </p:cNvPr>
          <p:cNvSpPr/>
          <p:nvPr/>
        </p:nvSpPr>
        <p:spPr>
          <a:xfrm rot="16200000">
            <a:off x="4384998" y="2003969"/>
            <a:ext cx="559124" cy="715219"/>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en-US" altLang="ja-JP" sz="1400" b="1" dirty="0">
              <a:solidFill>
                <a:schemeClr val="tx1"/>
              </a:solidFill>
            </a:endParaRPr>
          </a:p>
          <a:p>
            <a:pPr algn="l"/>
            <a:endParaRPr kumimoji="1" lang="ja-JP" altLang="en-US" sz="1400" b="1" dirty="0">
              <a:solidFill>
                <a:schemeClr val="tx1"/>
              </a:solidFill>
            </a:endParaRPr>
          </a:p>
        </p:txBody>
      </p:sp>
      <p:grpSp>
        <p:nvGrpSpPr>
          <p:cNvPr id="5" name="Group 4">
            <a:extLst>
              <a:ext uri="{FF2B5EF4-FFF2-40B4-BE49-F238E27FC236}">
                <a16:creationId xmlns:a16="http://schemas.microsoft.com/office/drawing/2014/main" id="{C21AAF42-1147-46AA-BB2C-EDE6059475C1}"/>
              </a:ext>
            </a:extLst>
          </p:cNvPr>
          <p:cNvGrpSpPr/>
          <p:nvPr/>
        </p:nvGrpSpPr>
        <p:grpSpPr>
          <a:xfrm>
            <a:off x="4282364" y="3670293"/>
            <a:ext cx="828011" cy="845410"/>
            <a:chOff x="4285715" y="1951211"/>
            <a:chExt cx="1370546" cy="1370546"/>
          </a:xfrm>
        </p:grpSpPr>
        <p:pic>
          <p:nvPicPr>
            <p:cNvPr id="70" name="Picture 69">
              <a:extLst>
                <a:ext uri="{FF2B5EF4-FFF2-40B4-BE49-F238E27FC236}">
                  <a16:creationId xmlns:a16="http://schemas.microsoft.com/office/drawing/2014/main" id="{3EB6DB71-1653-4DD6-B6F0-DC8008D24FDD}"/>
                </a:ext>
              </a:extLst>
            </p:cNvPr>
            <p:cNvPicPr>
              <a:picLocks noChangeAspect="1"/>
            </p:cNvPicPr>
            <p:nvPr/>
          </p:nvPicPr>
          <p:blipFill>
            <a:blip r:embed="rId6"/>
            <a:stretch>
              <a:fillRect/>
            </a:stretch>
          </p:blipFill>
          <p:spPr>
            <a:xfrm>
              <a:off x="4285715" y="1951211"/>
              <a:ext cx="1370546" cy="1370546"/>
            </a:xfrm>
            <a:prstGeom prst="rect">
              <a:avLst/>
            </a:prstGeom>
          </p:spPr>
        </p:pic>
        <p:pic>
          <p:nvPicPr>
            <p:cNvPr id="88" name="Picture 87">
              <a:extLst>
                <a:ext uri="{FF2B5EF4-FFF2-40B4-BE49-F238E27FC236}">
                  <a16:creationId xmlns:a16="http://schemas.microsoft.com/office/drawing/2014/main" id="{BA1B97FE-FEF0-4AAD-A4C5-5DBBC49E10A3}"/>
                </a:ext>
              </a:extLst>
            </p:cNvPr>
            <p:cNvPicPr>
              <a:picLocks noChangeAspect="1"/>
            </p:cNvPicPr>
            <p:nvPr/>
          </p:nvPicPr>
          <p:blipFill>
            <a:blip r:embed="rId7"/>
            <a:stretch>
              <a:fillRect/>
            </a:stretch>
          </p:blipFill>
          <p:spPr>
            <a:xfrm>
              <a:off x="4829339" y="2980116"/>
              <a:ext cx="321518" cy="321518"/>
            </a:xfrm>
            <a:prstGeom prst="rect">
              <a:avLst/>
            </a:prstGeom>
          </p:spPr>
        </p:pic>
        <p:pic>
          <p:nvPicPr>
            <p:cNvPr id="89" name="Picture 88">
              <a:extLst>
                <a:ext uri="{FF2B5EF4-FFF2-40B4-BE49-F238E27FC236}">
                  <a16:creationId xmlns:a16="http://schemas.microsoft.com/office/drawing/2014/main" id="{8CFFFFD1-2D60-422C-B516-AC0488B966F2}"/>
                </a:ext>
              </a:extLst>
            </p:cNvPr>
            <p:cNvPicPr>
              <a:picLocks noChangeAspect="1"/>
            </p:cNvPicPr>
            <p:nvPr/>
          </p:nvPicPr>
          <p:blipFill>
            <a:blip r:embed="rId7"/>
            <a:stretch>
              <a:fillRect/>
            </a:stretch>
          </p:blipFill>
          <p:spPr>
            <a:xfrm>
              <a:off x="4832224" y="2472016"/>
              <a:ext cx="321518" cy="321518"/>
            </a:xfrm>
            <a:prstGeom prst="rect">
              <a:avLst/>
            </a:prstGeom>
          </p:spPr>
        </p:pic>
        <p:pic>
          <p:nvPicPr>
            <p:cNvPr id="100" name="Picture 99">
              <a:extLst>
                <a:ext uri="{FF2B5EF4-FFF2-40B4-BE49-F238E27FC236}">
                  <a16:creationId xmlns:a16="http://schemas.microsoft.com/office/drawing/2014/main" id="{F12B78CF-F729-45E3-A406-13B26F30317A}"/>
                </a:ext>
              </a:extLst>
            </p:cNvPr>
            <p:cNvPicPr>
              <a:picLocks noChangeAspect="1"/>
            </p:cNvPicPr>
            <p:nvPr/>
          </p:nvPicPr>
          <p:blipFill>
            <a:blip r:embed="rId7"/>
            <a:stretch>
              <a:fillRect/>
            </a:stretch>
          </p:blipFill>
          <p:spPr>
            <a:xfrm>
              <a:off x="4833477" y="2043368"/>
              <a:ext cx="321518" cy="321518"/>
            </a:xfrm>
            <a:prstGeom prst="rect">
              <a:avLst/>
            </a:prstGeom>
          </p:spPr>
        </p:pic>
      </p:grpSp>
      <p:pic>
        <p:nvPicPr>
          <p:cNvPr id="101" name="図 29">
            <a:extLst>
              <a:ext uri="{FF2B5EF4-FFF2-40B4-BE49-F238E27FC236}">
                <a16:creationId xmlns:a16="http://schemas.microsoft.com/office/drawing/2014/main" id="{2C1F1454-B910-451D-ABCF-6B35148CA6D4}"/>
              </a:ext>
            </a:extLst>
          </p:cNvPr>
          <p:cNvPicPr>
            <a:picLocks noChangeAspect="1"/>
          </p:cNvPicPr>
          <p:nvPr/>
        </p:nvPicPr>
        <p:blipFill rotWithShape="1">
          <a:blip r:embed="rId8"/>
          <a:srcRect l="2545" t="1799" r="5562" b="9212"/>
          <a:stretch/>
        </p:blipFill>
        <p:spPr>
          <a:xfrm>
            <a:off x="4239367" y="4774030"/>
            <a:ext cx="871001" cy="423404"/>
          </a:xfrm>
          <a:prstGeom prst="rect">
            <a:avLst/>
          </a:prstGeom>
          <a:ln w="12700">
            <a:solidFill>
              <a:schemeClr val="tx1"/>
            </a:solidFill>
          </a:ln>
        </p:spPr>
      </p:pic>
      <p:cxnSp>
        <p:nvCxnSpPr>
          <p:cNvPr id="106" name="コネクタ: カギ線 220">
            <a:extLst>
              <a:ext uri="{FF2B5EF4-FFF2-40B4-BE49-F238E27FC236}">
                <a16:creationId xmlns:a16="http://schemas.microsoft.com/office/drawing/2014/main" id="{48EBF556-1060-4560-8A24-7AEF95F44ECD}"/>
              </a:ext>
            </a:extLst>
          </p:cNvPr>
          <p:cNvCxnSpPr>
            <a:cxnSpLocks/>
            <a:stCxn id="80" idx="1"/>
            <a:endCxn id="73" idx="1"/>
          </p:cNvCxnSpPr>
          <p:nvPr/>
        </p:nvCxnSpPr>
        <p:spPr>
          <a:xfrm rot="10800000">
            <a:off x="2553920" y="4842029"/>
            <a:ext cx="88526" cy="752695"/>
          </a:xfrm>
          <a:prstGeom prst="bentConnector3">
            <a:avLst>
              <a:gd name="adj1" fmla="val 35822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09" name="Picture 108" descr="A screenshot of a computer&#10;&#10;Description automatically generated with low confidence">
            <a:extLst>
              <a:ext uri="{FF2B5EF4-FFF2-40B4-BE49-F238E27FC236}">
                <a16:creationId xmlns:a16="http://schemas.microsoft.com/office/drawing/2014/main" id="{61054CBE-E4FB-4C38-8802-1E64366DB207}"/>
              </a:ext>
            </a:extLst>
          </p:cNvPr>
          <p:cNvPicPr>
            <a:picLocks noChangeAspect="1"/>
          </p:cNvPicPr>
          <p:nvPr/>
        </p:nvPicPr>
        <p:blipFill rotWithShape="1">
          <a:blip r:embed="rId9">
            <a:extLst>
              <a:ext uri="{28A0092B-C50C-407E-A947-70E740481C1C}">
                <a14:useLocalDpi xmlns:a14="http://schemas.microsoft.com/office/drawing/2010/main" val="0"/>
              </a:ext>
            </a:extLst>
          </a:blip>
          <a:srcRect t="20731" b="9775"/>
          <a:stretch/>
        </p:blipFill>
        <p:spPr>
          <a:xfrm>
            <a:off x="3413256" y="7303618"/>
            <a:ext cx="966943" cy="919788"/>
          </a:xfrm>
          <a:prstGeom prst="rect">
            <a:avLst/>
          </a:prstGeom>
          <a:ln w="3175">
            <a:solidFill>
              <a:schemeClr val="tx1"/>
            </a:solidFill>
          </a:ln>
        </p:spPr>
      </p:pic>
      <p:grpSp>
        <p:nvGrpSpPr>
          <p:cNvPr id="46" name="Group 45">
            <a:extLst>
              <a:ext uri="{FF2B5EF4-FFF2-40B4-BE49-F238E27FC236}">
                <a16:creationId xmlns:a16="http://schemas.microsoft.com/office/drawing/2014/main" id="{E0985007-8B26-41E6-950C-F5A2E13753FB}"/>
              </a:ext>
            </a:extLst>
          </p:cNvPr>
          <p:cNvGrpSpPr/>
          <p:nvPr/>
        </p:nvGrpSpPr>
        <p:grpSpPr>
          <a:xfrm>
            <a:off x="5301625" y="1854570"/>
            <a:ext cx="902586" cy="1221739"/>
            <a:chOff x="5308256" y="4718264"/>
            <a:chExt cx="1112979" cy="1406681"/>
          </a:xfrm>
        </p:grpSpPr>
        <p:pic>
          <p:nvPicPr>
            <p:cNvPr id="47" name="Picture 46">
              <a:extLst>
                <a:ext uri="{FF2B5EF4-FFF2-40B4-BE49-F238E27FC236}">
                  <a16:creationId xmlns:a16="http://schemas.microsoft.com/office/drawing/2014/main" id="{EA6D8CB7-3CA4-4A08-A4EB-B6F230383F13}"/>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5308256" y="4718264"/>
              <a:ext cx="1112979" cy="1406681"/>
            </a:xfrm>
            <a:prstGeom prst="rect">
              <a:avLst/>
            </a:prstGeom>
          </p:spPr>
        </p:pic>
        <p:pic>
          <p:nvPicPr>
            <p:cNvPr id="48" name="Picture 47" descr="A screenshot of a computer&#10;&#10;Description automatically generated with medium confidence">
              <a:extLst>
                <a:ext uri="{FF2B5EF4-FFF2-40B4-BE49-F238E27FC236}">
                  <a16:creationId xmlns:a16="http://schemas.microsoft.com/office/drawing/2014/main" id="{936B60F7-C43B-416D-825F-9CD904B7E427}"/>
                </a:ext>
              </a:extLst>
            </p:cNvPr>
            <p:cNvPicPr>
              <a:picLocks noChangeAspect="1"/>
            </p:cNvPicPr>
            <p:nvPr/>
          </p:nvPicPr>
          <p:blipFill rotWithShape="1">
            <a:blip r:embed="rId4">
              <a:extLst>
                <a:ext uri="{28A0092B-C50C-407E-A947-70E740481C1C}">
                  <a14:useLocalDpi xmlns:a14="http://schemas.microsoft.com/office/drawing/2010/main" val="0"/>
                </a:ext>
              </a:extLst>
            </a:blip>
            <a:srcRect t="18612" b="12513"/>
            <a:stretch/>
          </p:blipFill>
          <p:spPr>
            <a:xfrm>
              <a:off x="5321275" y="4923243"/>
              <a:ext cx="1088285" cy="1059023"/>
            </a:xfrm>
            <a:prstGeom prst="rect">
              <a:avLst/>
            </a:prstGeom>
            <a:ln w="3175">
              <a:solidFill>
                <a:schemeClr val="tx1"/>
              </a:solidFill>
            </a:ln>
          </p:spPr>
        </p:pic>
      </p:grpSp>
      <p:grpSp>
        <p:nvGrpSpPr>
          <p:cNvPr id="9" name="Group 8">
            <a:extLst>
              <a:ext uri="{FF2B5EF4-FFF2-40B4-BE49-F238E27FC236}">
                <a16:creationId xmlns:a16="http://schemas.microsoft.com/office/drawing/2014/main" id="{4531E088-5328-43C7-84E0-DD87FD0029C4}"/>
              </a:ext>
            </a:extLst>
          </p:cNvPr>
          <p:cNvGrpSpPr/>
          <p:nvPr/>
        </p:nvGrpSpPr>
        <p:grpSpPr>
          <a:xfrm>
            <a:off x="4066016" y="5361287"/>
            <a:ext cx="1455021" cy="1362335"/>
            <a:chOff x="4066016" y="5361287"/>
            <a:chExt cx="1455021" cy="1362335"/>
          </a:xfrm>
        </p:grpSpPr>
        <p:pic>
          <p:nvPicPr>
            <p:cNvPr id="8" name="Picture 7">
              <a:extLst>
                <a:ext uri="{FF2B5EF4-FFF2-40B4-BE49-F238E27FC236}">
                  <a16:creationId xmlns:a16="http://schemas.microsoft.com/office/drawing/2014/main" id="{D8A3D390-4E77-471E-9DE8-91B6374496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9989" y="5361287"/>
              <a:ext cx="1198198" cy="1362335"/>
            </a:xfrm>
            <a:prstGeom prst="rect">
              <a:avLst/>
            </a:prstGeom>
          </p:spPr>
        </p:pic>
        <p:sp>
          <p:nvSpPr>
            <p:cNvPr id="50" name="Rectangle 49">
              <a:extLst>
                <a:ext uri="{FF2B5EF4-FFF2-40B4-BE49-F238E27FC236}">
                  <a16:creationId xmlns:a16="http://schemas.microsoft.com/office/drawing/2014/main" id="{CBD1EF89-6556-4BEC-A82F-5E2F7023C678}"/>
                </a:ext>
              </a:extLst>
            </p:cNvPr>
            <p:cNvSpPr/>
            <p:nvPr/>
          </p:nvSpPr>
          <p:spPr>
            <a:xfrm>
              <a:off x="4442953" y="5587073"/>
              <a:ext cx="960901" cy="9214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400" b="1" dirty="0">
                  <a:solidFill>
                    <a:schemeClr val="tx1"/>
                  </a:solidFill>
                </a:rPr>
                <a:t>20/06/65</a:t>
              </a:r>
            </a:p>
          </p:txBody>
        </p:sp>
        <p:sp>
          <p:nvSpPr>
            <p:cNvPr id="51" name="Rectangle 50">
              <a:extLst>
                <a:ext uri="{FF2B5EF4-FFF2-40B4-BE49-F238E27FC236}">
                  <a16:creationId xmlns:a16="http://schemas.microsoft.com/office/drawing/2014/main" id="{381BFD43-276C-49BB-8272-882DFC84A046}"/>
                </a:ext>
              </a:extLst>
            </p:cNvPr>
            <p:cNvSpPr/>
            <p:nvPr/>
          </p:nvSpPr>
          <p:spPr>
            <a:xfrm>
              <a:off x="4434371" y="5698518"/>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400" b="1" dirty="0">
                  <a:solidFill>
                    <a:schemeClr val="tx1"/>
                  </a:solidFill>
                </a:rPr>
                <a:t>C-12345678910</a:t>
              </a:r>
            </a:p>
          </p:txBody>
        </p:sp>
        <p:sp>
          <p:nvSpPr>
            <p:cNvPr id="52" name="Rectangle 51">
              <a:extLst>
                <a:ext uri="{FF2B5EF4-FFF2-40B4-BE49-F238E27FC236}">
                  <a16:creationId xmlns:a16="http://schemas.microsoft.com/office/drawing/2014/main" id="{C13DE605-9E22-417C-97D2-B9616E16669E}"/>
                </a:ext>
              </a:extLst>
            </p:cNvPr>
            <p:cNvSpPr/>
            <p:nvPr/>
          </p:nvSpPr>
          <p:spPr>
            <a:xfrm>
              <a:off x="4434371" y="5816449"/>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400" b="1" dirty="0">
                  <a:solidFill>
                    <a:schemeClr val="tx1"/>
                  </a:solidFill>
                </a:rPr>
                <a:t>MEAT</a:t>
              </a:r>
            </a:p>
          </p:txBody>
        </p:sp>
        <p:sp>
          <p:nvSpPr>
            <p:cNvPr id="53" name="Rectangle 52">
              <a:extLst>
                <a:ext uri="{FF2B5EF4-FFF2-40B4-BE49-F238E27FC236}">
                  <a16:creationId xmlns:a16="http://schemas.microsoft.com/office/drawing/2014/main" id="{F14ED228-BA15-42B0-9B10-89BA60C0E558}"/>
                </a:ext>
              </a:extLst>
            </p:cNvPr>
            <p:cNvSpPr/>
            <p:nvPr/>
          </p:nvSpPr>
          <p:spPr>
            <a:xfrm>
              <a:off x="4074628" y="600210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400" b="1" dirty="0">
                  <a:solidFill>
                    <a:schemeClr val="tx1"/>
                  </a:solidFill>
                </a:rPr>
                <a:t>LOT1042368</a:t>
              </a:r>
            </a:p>
          </p:txBody>
        </p:sp>
        <p:sp>
          <p:nvSpPr>
            <p:cNvPr id="54" name="Rectangle 53">
              <a:extLst>
                <a:ext uri="{FF2B5EF4-FFF2-40B4-BE49-F238E27FC236}">
                  <a16:creationId xmlns:a16="http://schemas.microsoft.com/office/drawing/2014/main" id="{DC29B5DC-7B33-44D2-B534-298885320A2C}"/>
                </a:ext>
              </a:extLst>
            </p:cNvPr>
            <p:cNvSpPr/>
            <p:nvPr/>
          </p:nvSpPr>
          <p:spPr>
            <a:xfrm>
              <a:off x="4066016" y="621736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400" b="1" dirty="0">
                  <a:solidFill>
                    <a:schemeClr val="tx1"/>
                  </a:solidFill>
                </a:rPr>
                <a:t>PACK</a:t>
              </a:r>
            </a:p>
          </p:txBody>
        </p:sp>
        <p:sp>
          <p:nvSpPr>
            <p:cNvPr id="55" name="Rectangle 54">
              <a:extLst>
                <a:ext uri="{FF2B5EF4-FFF2-40B4-BE49-F238E27FC236}">
                  <a16:creationId xmlns:a16="http://schemas.microsoft.com/office/drawing/2014/main" id="{7B7F4838-D408-4BD9-BAFF-7B769AF10777}"/>
                </a:ext>
              </a:extLst>
            </p:cNvPr>
            <p:cNvSpPr/>
            <p:nvPr/>
          </p:nvSpPr>
          <p:spPr>
            <a:xfrm>
              <a:off x="4568690" y="6218224"/>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400" b="1" dirty="0">
                  <a:solidFill>
                    <a:schemeClr val="tx1"/>
                  </a:solidFill>
                </a:rPr>
                <a:t>10</a:t>
              </a:r>
            </a:p>
          </p:txBody>
        </p:sp>
        <p:sp>
          <p:nvSpPr>
            <p:cNvPr id="57" name="Rectangle 56">
              <a:extLst>
                <a:ext uri="{FF2B5EF4-FFF2-40B4-BE49-F238E27FC236}">
                  <a16:creationId xmlns:a16="http://schemas.microsoft.com/office/drawing/2014/main" id="{BBB12E31-C237-457B-B404-9159E7864242}"/>
                </a:ext>
              </a:extLst>
            </p:cNvPr>
            <p:cNvSpPr/>
            <p:nvPr/>
          </p:nvSpPr>
          <p:spPr>
            <a:xfrm>
              <a:off x="4971492" y="6210565"/>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400" b="1" dirty="0">
                  <a:solidFill>
                    <a:schemeClr val="tx1"/>
                  </a:solidFill>
                </a:rPr>
                <a:t>9.8</a:t>
              </a:r>
            </a:p>
          </p:txBody>
        </p:sp>
        <p:sp>
          <p:nvSpPr>
            <p:cNvPr id="58" name="Rectangle 57">
              <a:extLst>
                <a:ext uri="{FF2B5EF4-FFF2-40B4-BE49-F238E27FC236}">
                  <a16:creationId xmlns:a16="http://schemas.microsoft.com/office/drawing/2014/main" id="{037C55E5-4F34-4106-936B-4255752881EA}"/>
                </a:ext>
              </a:extLst>
            </p:cNvPr>
            <p:cNvSpPr/>
            <p:nvPr/>
          </p:nvSpPr>
          <p:spPr>
            <a:xfrm>
              <a:off x="4679414" y="634108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400" b="1" dirty="0">
                  <a:solidFill>
                    <a:schemeClr val="tx1"/>
                  </a:solidFill>
                </a:rPr>
                <a:t>FZA101</a:t>
              </a:r>
            </a:p>
          </p:txBody>
        </p:sp>
      </p:grpSp>
      <p:pic>
        <p:nvPicPr>
          <p:cNvPr id="60" name="Picture 59">
            <a:extLst>
              <a:ext uri="{FF2B5EF4-FFF2-40B4-BE49-F238E27FC236}">
                <a16:creationId xmlns:a16="http://schemas.microsoft.com/office/drawing/2014/main" id="{7D3A04C5-2964-4E20-83D0-FC943C9F8967}"/>
              </a:ext>
            </a:extLst>
          </p:cNvPr>
          <p:cNvPicPr>
            <a:picLocks noChangeAspect="1"/>
          </p:cNvPicPr>
          <p:nvPr/>
        </p:nvPicPr>
        <p:blipFill rotWithShape="1">
          <a:blip r:embed="rId11">
            <a:extLst>
              <a:ext uri="{28A0092B-C50C-407E-A947-70E740481C1C}">
                <a14:useLocalDpi xmlns:a14="http://schemas.microsoft.com/office/drawing/2010/main" val="0"/>
              </a:ext>
            </a:extLst>
          </a:blip>
          <a:srcRect l="8530" t="16152" r="8554" b="14901"/>
          <a:stretch/>
        </p:blipFill>
        <p:spPr>
          <a:xfrm>
            <a:off x="5339720" y="2206851"/>
            <a:ext cx="846556" cy="827726"/>
          </a:xfrm>
          <a:prstGeom prst="rect">
            <a:avLst/>
          </a:prstGeom>
        </p:spPr>
      </p:pic>
      <p:pic>
        <p:nvPicPr>
          <p:cNvPr id="62" name="Picture 61">
            <a:extLst>
              <a:ext uri="{FF2B5EF4-FFF2-40B4-BE49-F238E27FC236}">
                <a16:creationId xmlns:a16="http://schemas.microsoft.com/office/drawing/2014/main" id="{51210C37-BF2B-4DCE-83DA-B2D80FEC0243}"/>
              </a:ext>
            </a:extLst>
          </p:cNvPr>
          <p:cNvPicPr>
            <a:picLocks noChangeAspect="1"/>
          </p:cNvPicPr>
          <p:nvPr/>
        </p:nvPicPr>
        <p:blipFill rotWithShape="1">
          <a:blip r:embed="rId12">
            <a:extLst>
              <a:ext uri="{28A0092B-C50C-407E-A947-70E740481C1C}">
                <a14:useLocalDpi xmlns:a14="http://schemas.microsoft.com/office/drawing/2010/main" val="0"/>
              </a:ext>
            </a:extLst>
          </a:blip>
          <a:srcRect l="7770" t="25981" r="15316" b="15586"/>
          <a:stretch/>
        </p:blipFill>
        <p:spPr>
          <a:xfrm>
            <a:off x="3416504" y="7490880"/>
            <a:ext cx="971996" cy="806320"/>
          </a:xfrm>
          <a:prstGeom prst="rect">
            <a:avLst/>
          </a:prstGeom>
        </p:spPr>
      </p:pic>
      <p:pic>
        <p:nvPicPr>
          <p:cNvPr id="65" name="Picture 64" descr="A screenshot of a computer&#10;&#10;Description automatically generated with medium confidence">
            <a:extLst>
              <a:ext uri="{FF2B5EF4-FFF2-40B4-BE49-F238E27FC236}">
                <a16:creationId xmlns:a16="http://schemas.microsoft.com/office/drawing/2014/main" id="{3708BC84-78AC-4C1B-9A4B-D1AF5F81B1F2}"/>
              </a:ext>
            </a:extLst>
          </p:cNvPr>
          <p:cNvPicPr>
            <a:picLocks noChangeAspect="1"/>
          </p:cNvPicPr>
          <p:nvPr/>
        </p:nvPicPr>
        <p:blipFill rotWithShape="1">
          <a:blip r:embed="rId13">
            <a:extLst>
              <a:ext uri="{28A0092B-C50C-407E-A947-70E740481C1C}">
                <a14:useLocalDpi xmlns:a14="http://schemas.microsoft.com/office/drawing/2010/main" val="0"/>
              </a:ext>
            </a:extLst>
          </a:blip>
          <a:srcRect l="76558" t="34962" r="1173" b="26559"/>
          <a:stretch/>
        </p:blipFill>
        <p:spPr>
          <a:xfrm>
            <a:off x="4791666" y="7161555"/>
            <a:ext cx="437293" cy="1060866"/>
          </a:xfrm>
          <a:prstGeom prst="rect">
            <a:avLst/>
          </a:prstGeom>
          <a:ln>
            <a:solidFill>
              <a:schemeClr val="bg1">
                <a:lumMod val="50000"/>
              </a:schemeClr>
            </a:solidFill>
          </a:ln>
        </p:spPr>
      </p:pic>
    </p:spTree>
    <p:extLst>
      <p:ext uri="{BB962C8B-B14F-4D97-AF65-F5344CB8AC3E}">
        <p14:creationId xmlns:p14="http://schemas.microsoft.com/office/powerpoint/2010/main" val="204700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EF51D5B3-2D8F-4228-A648-95D33E24E287}"/>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4218917" y="1897635"/>
            <a:ext cx="835343" cy="1055780"/>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Factory staff</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4-1. Workflow Chart</a:t>
            </a:r>
          </a:p>
          <a:p>
            <a:r>
              <a:rPr kumimoji="1" lang="en-US" altLang="ja-JP" sz="1100" b="1" dirty="0"/>
              <a:t>4-1-5. Outbound for production process - </a:t>
            </a:r>
            <a:r>
              <a:rPr lang="en-US" altLang="ja-JP" sz="1100" b="1" dirty="0"/>
              <a:t>Slicing Production</a:t>
            </a:r>
            <a:endParaRPr kumimoji="1" lang="en-US" altLang="ja-JP" sz="1100" b="1" dirty="0"/>
          </a:p>
        </p:txBody>
      </p:sp>
      <p:sp>
        <p:nvSpPr>
          <p:cNvPr id="49" name="正方形/長方形 48">
            <a:extLst>
              <a:ext uri="{FF2B5EF4-FFF2-40B4-BE49-F238E27FC236}">
                <a16:creationId xmlns:a16="http://schemas.microsoft.com/office/drawing/2014/main" id="{349498B4-8C7F-4706-83BD-DC17CD866F34}"/>
              </a:ext>
            </a:extLst>
          </p:cNvPr>
          <p:cNvSpPr/>
          <p:nvPr/>
        </p:nvSpPr>
        <p:spPr>
          <a:xfrm>
            <a:off x="2553927"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Slicing meat follow production plan</a:t>
            </a:r>
          </a:p>
        </p:txBody>
      </p:sp>
      <p:cxnSp>
        <p:nvCxnSpPr>
          <p:cNvPr id="93" name="コネクタ: カギ線 92">
            <a:extLst>
              <a:ext uri="{FF2B5EF4-FFF2-40B4-BE49-F238E27FC236}">
                <a16:creationId xmlns:a16="http://schemas.microsoft.com/office/drawing/2014/main" id="{C3B0613A-D753-404D-B581-DEA10A729D4A}"/>
              </a:ext>
            </a:extLst>
          </p:cNvPr>
          <p:cNvCxnSpPr>
            <a:cxnSpLocks/>
            <a:stCxn id="13" idx="2"/>
            <a:endCxn id="49" idx="0"/>
          </p:cNvCxnSpPr>
          <p:nvPr/>
        </p:nvCxnSpPr>
        <p:spPr>
          <a:xfrm rot="5400000">
            <a:off x="2939039" y="3696413"/>
            <a:ext cx="438818"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702D0C2A-B9F2-44E8-9E60-0E53D2B5EBD4}"/>
              </a:ext>
            </a:extLst>
          </p:cNvPr>
          <p:cNvCxnSpPr>
            <a:cxnSpLocks/>
            <a:stCxn id="45" idx="4"/>
            <a:endCxn id="22" idx="0"/>
          </p:cNvCxnSpPr>
          <p:nvPr/>
        </p:nvCxnSpPr>
        <p:spPr>
          <a:xfrm flipH="1">
            <a:off x="3158449" y="2330081"/>
            <a:ext cx="4537" cy="19921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楕円 3">
            <a:extLst>
              <a:ext uri="{FF2B5EF4-FFF2-40B4-BE49-F238E27FC236}">
                <a16:creationId xmlns:a16="http://schemas.microsoft.com/office/drawing/2014/main" id="{2946A369-C24B-40E0-81FF-9B0AB3074C4A}"/>
              </a:ext>
            </a:extLst>
          </p:cNvPr>
          <p:cNvSpPr/>
          <p:nvPr/>
        </p:nvSpPr>
        <p:spPr>
          <a:xfrm>
            <a:off x="2671106" y="1970817"/>
            <a:ext cx="983759" cy="3592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Start</a:t>
            </a:r>
            <a:endParaRPr kumimoji="1" lang="ja-JP" altLang="en-US" sz="900" dirty="0">
              <a:solidFill>
                <a:schemeClr val="tx1"/>
              </a:solidFill>
            </a:endParaRPr>
          </a:p>
        </p:txBody>
      </p:sp>
      <p:sp>
        <p:nvSpPr>
          <p:cNvPr id="59" name="TextBox 58"/>
          <p:cNvSpPr txBox="1"/>
          <p:nvPr/>
        </p:nvSpPr>
        <p:spPr>
          <a:xfrm>
            <a:off x="3129069" y="3541624"/>
            <a:ext cx="435056" cy="276999"/>
          </a:xfrm>
          <a:prstGeom prst="rect">
            <a:avLst/>
          </a:prstGeom>
          <a:noFill/>
        </p:spPr>
        <p:txBody>
          <a:bodyPr wrap="none" rtlCol="0">
            <a:spAutoFit/>
          </a:bodyPr>
          <a:lstStyle/>
          <a:p>
            <a:r>
              <a:rPr lang="en-US" sz="1200" dirty="0"/>
              <a:t>Yes</a:t>
            </a:r>
          </a:p>
        </p:txBody>
      </p:sp>
      <p:sp>
        <p:nvSpPr>
          <p:cNvPr id="13" name="Flowchart: Decision 12">
            <a:extLst>
              <a:ext uri="{FF2B5EF4-FFF2-40B4-BE49-F238E27FC236}">
                <a16:creationId xmlns:a16="http://schemas.microsoft.com/office/drawing/2014/main" id="{B4CDE5DB-D337-EC64-9D10-C6F68547A039}"/>
              </a:ext>
            </a:extLst>
          </p:cNvPr>
          <p:cNvSpPr/>
          <p:nvPr/>
        </p:nvSpPr>
        <p:spPr>
          <a:xfrm>
            <a:off x="2488251" y="2796621"/>
            <a:ext cx="1340393" cy="680383"/>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Check daily job? </a:t>
            </a:r>
          </a:p>
        </p:txBody>
      </p:sp>
      <p:sp>
        <p:nvSpPr>
          <p:cNvPr id="22" name="Oval 21">
            <a:extLst>
              <a:ext uri="{FF2B5EF4-FFF2-40B4-BE49-F238E27FC236}">
                <a16:creationId xmlns:a16="http://schemas.microsoft.com/office/drawing/2014/main" id="{6E19CE2F-D75F-B788-383C-ABAD51DC45AA}"/>
              </a:ext>
            </a:extLst>
          </p:cNvPr>
          <p:cNvSpPr/>
          <p:nvPr/>
        </p:nvSpPr>
        <p:spPr>
          <a:xfrm>
            <a:off x="3099007" y="2529293"/>
            <a:ext cx="118883" cy="11888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6" name="直線矢印コネクタ 5">
            <a:extLst>
              <a:ext uri="{FF2B5EF4-FFF2-40B4-BE49-F238E27FC236}">
                <a16:creationId xmlns:a16="http://schemas.microsoft.com/office/drawing/2014/main" id="{0B6E179A-B5CE-2729-F5E7-2E7C9912099D}"/>
              </a:ext>
            </a:extLst>
          </p:cNvPr>
          <p:cNvCxnSpPr>
            <a:cxnSpLocks/>
            <a:stCxn id="22" idx="4"/>
            <a:endCxn id="13" idx="0"/>
          </p:cNvCxnSpPr>
          <p:nvPr/>
        </p:nvCxnSpPr>
        <p:spPr>
          <a:xfrm flipH="1">
            <a:off x="3158448" y="2648176"/>
            <a:ext cx="1" cy="14844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カギ線 220">
            <a:extLst>
              <a:ext uri="{FF2B5EF4-FFF2-40B4-BE49-F238E27FC236}">
                <a16:creationId xmlns:a16="http://schemas.microsoft.com/office/drawing/2014/main" id="{A9F57D2D-064F-6FB8-B71A-74D59BF0B30A}"/>
              </a:ext>
            </a:extLst>
          </p:cNvPr>
          <p:cNvCxnSpPr>
            <a:cxnSpLocks/>
            <a:stCxn id="13" idx="1"/>
            <a:endCxn id="22" idx="2"/>
          </p:cNvCxnSpPr>
          <p:nvPr/>
        </p:nvCxnSpPr>
        <p:spPr>
          <a:xfrm rot="10800000" flipH="1">
            <a:off x="2488251" y="2588735"/>
            <a:ext cx="610756" cy="548078"/>
          </a:xfrm>
          <a:prstGeom prst="bentConnector3">
            <a:avLst>
              <a:gd name="adj1" fmla="val -3742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030A6DF-F4C9-2CE8-4D05-BB09203473D9}"/>
              </a:ext>
            </a:extLst>
          </p:cNvPr>
          <p:cNvCxnSpPr>
            <a:cxnSpLocks/>
            <a:stCxn id="49" idx="2"/>
            <a:endCxn id="73" idx="0"/>
          </p:cNvCxnSpPr>
          <p:nvPr/>
        </p:nvCxnSpPr>
        <p:spPr>
          <a:xfrm flipH="1">
            <a:off x="3158440" y="4373536"/>
            <a:ext cx="7" cy="23963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正方形/長方形 48">
            <a:extLst>
              <a:ext uri="{FF2B5EF4-FFF2-40B4-BE49-F238E27FC236}">
                <a16:creationId xmlns:a16="http://schemas.microsoft.com/office/drawing/2014/main" id="{CB5B92EE-1FE5-0203-7507-D48A4E61702C}"/>
              </a:ext>
            </a:extLst>
          </p:cNvPr>
          <p:cNvSpPr/>
          <p:nvPr/>
        </p:nvSpPr>
        <p:spPr>
          <a:xfrm>
            <a:off x="2553920" y="4613171"/>
            <a:ext cx="1209040" cy="68038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Picking meat large size form warehouse</a:t>
            </a:r>
            <a:endParaRPr kumimoji="1" lang="ja-JP" altLang="en-US" sz="900" dirty="0">
              <a:solidFill>
                <a:schemeClr val="tx1"/>
              </a:solidFill>
            </a:endParaRPr>
          </a:p>
        </p:txBody>
      </p:sp>
      <p:sp>
        <p:nvSpPr>
          <p:cNvPr id="90" name="TextBox 89">
            <a:extLst>
              <a:ext uri="{FF2B5EF4-FFF2-40B4-BE49-F238E27FC236}">
                <a16:creationId xmlns:a16="http://schemas.microsoft.com/office/drawing/2014/main" id="{4FD36BBB-DB8D-41BF-06A4-FE092E51A669}"/>
              </a:ext>
            </a:extLst>
          </p:cNvPr>
          <p:cNvSpPr txBox="1"/>
          <p:nvPr/>
        </p:nvSpPr>
        <p:spPr>
          <a:xfrm>
            <a:off x="2210670" y="2906893"/>
            <a:ext cx="380232" cy="276999"/>
          </a:xfrm>
          <a:prstGeom prst="rect">
            <a:avLst/>
          </a:prstGeom>
          <a:noFill/>
        </p:spPr>
        <p:txBody>
          <a:bodyPr wrap="none" rtlCol="0">
            <a:spAutoFit/>
          </a:bodyPr>
          <a:lstStyle/>
          <a:p>
            <a:r>
              <a:rPr lang="en-US" sz="1200" dirty="0"/>
              <a:t>No</a:t>
            </a:r>
          </a:p>
        </p:txBody>
      </p:sp>
      <p:sp>
        <p:nvSpPr>
          <p:cNvPr id="108" name="正方形/長方形 48">
            <a:extLst>
              <a:ext uri="{FF2B5EF4-FFF2-40B4-BE49-F238E27FC236}">
                <a16:creationId xmlns:a16="http://schemas.microsoft.com/office/drawing/2014/main" id="{6DBFD06A-C258-50AC-C610-E663E90E8568}"/>
              </a:ext>
            </a:extLst>
          </p:cNvPr>
          <p:cNvSpPr/>
          <p:nvPr/>
        </p:nvSpPr>
        <p:spPr>
          <a:xfrm>
            <a:off x="2458186" y="5784175"/>
            <a:ext cx="1400507"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Slicing meat</a:t>
            </a:r>
          </a:p>
        </p:txBody>
      </p:sp>
      <p:sp>
        <p:nvSpPr>
          <p:cNvPr id="56" name="正方形/長方形 164">
            <a:extLst>
              <a:ext uri="{FF2B5EF4-FFF2-40B4-BE49-F238E27FC236}">
                <a16:creationId xmlns:a16="http://schemas.microsoft.com/office/drawing/2014/main" id="{D5DC4ED1-9925-4AAB-85B2-1ECB3F8F3577}"/>
              </a:ext>
            </a:extLst>
          </p:cNvPr>
          <p:cNvSpPr/>
          <p:nvPr/>
        </p:nvSpPr>
        <p:spPr>
          <a:xfrm rot="16200000">
            <a:off x="4554202" y="2414729"/>
            <a:ext cx="147017" cy="700387"/>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5" name="Group 4">
            <a:extLst>
              <a:ext uri="{FF2B5EF4-FFF2-40B4-BE49-F238E27FC236}">
                <a16:creationId xmlns:a16="http://schemas.microsoft.com/office/drawing/2014/main" id="{0846E39E-82E0-486A-AE9C-1271E5C6D0F7}"/>
              </a:ext>
            </a:extLst>
          </p:cNvPr>
          <p:cNvGrpSpPr/>
          <p:nvPr/>
        </p:nvGrpSpPr>
        <p:grpSpPr>
          <a:xfrm>
            <a:off x="5179409" y="1906763"/>
            <a:ext cx="875878" cy="1107012"/>
            <a:chOff x="5179409" y="1906763"/>
            <a:chExt cx="875878" cy="1107012"/>
          </a:xfrm>
        </p:grpSpPr>
        <p:pic>
          <p:nvPicPr>
            <p:cNvPr id="70" name="Picture 69">
              <a:extLst>
                <a:ext uri="{FF2B5EF4-FFF2-40B4-BE49-F238E27FC236}">
                  <a16:creationId xmlns:a16="http://schemas.microsoft.com/office/drawing/2014/main" id="{D74D2068-8426-4651-BA69-F09E13A01C8F}"/>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5179409" y="1906763"/>
              <a:ext cx="875878" cy="1107012"/>
            </a:xfrm>
            <a:prstGeom prst="rect">
              <a:avLst/>
            </a:prstGeom>
          </p:spPr>
        </p:pic>
        <p:pic>
          <p:nvPicPr>
            <p:cNvPr id="44" name="Picture 43" descr="A screenshot of a computer&#10;&#10;Description automatically generated with low confidence">
              <a:extLst>
                <a:ext uri="{FF2B5EF4-FFF2-40B4-BE49-F238E27FC236}">
                  <a16:creationId xmlns:a16="http://schemas.microsoft.com/office/drawing/2014/main" id="{E2590A99-0D1C-4973-AA41-9E702D89EC77}"/>
                </a:ext>
              </a:extLst>
            </p:cNvPr>
            <p:cNvPicPr>
              <a:picLocks noChangeAspect="1"/>
            </p:cNvPicPr>
            <p:nvPr/>
          </p:nvPicPr>
          <p:blipFill rotWithShape="1">
            <a:blip r:embed="rId4">
              <a:extLst>
                <a:ext uri="{28A0092B-C50C-407E-A947-70E740481C1C}">
                  <a14:useLocalDpi xmlns:a14="http://schemas.microsoft.com/office/drawing/2010/main" val="0"/>
                </a:ext>
              </a:extLst>
            </a:blip>
            <a:srcRect t="18237" b="12419"/>
            <a:stretch/>
          </p:blipFill>
          <p:spPr>
            <a:xfrm>
              <a:off x="5188329" y="2075700"/>
              <a:ext cx="828821" cy="810234"/>
            </a:xfrm>
            <a:prstGeom prst="rect">
              <a:avLst/>
            </a:prstGeom>
          </p:spPr>
        </p:pic>
      </p:grpSp>
      <p:grpSp>
        <p:nvGrpSpPr>
          <p:cNvPr id="4" name="Group 3">
            <a:extLst>
              <a:ext uri="{FF2B5EF4-FFF2-40B4-BE49-F238E27FC236}">
                <a16:creationId xmlns:a16="http://schemas.microsoft.com/office/drawing/2014/main" id="{0E83D418-4668-4F7B-B949-A93C3BE1723B}"/>
              </a:ext>
            </a:extLst>
          </p:cNvPr>
          <p:cNvGrpSpPr/>
          <p:nvPr/>
        </p:nvGrpSpPr>
        <p:grpSpPr>
          <a:xfrm>
            <a:off x="4023894" y="4726391"/>
            <a:ext cx="914067" cy="444162"/>
            <a:chOff x="7360847" y="1962576"/>
            <a:chExt cx="2392011" cy="1215197"/>
          </a:xfrm>
        </p:grpSpPr>
        <p:pic>
          <p:nvPicPr>
            <p:cNvPr id="46" name="図 65">
              <a:extLst>
                <a:ext uri="{FF2B5EF4-FFF2-40B4-BE49-F238E27FC236}">
                  <a16:creationId xmlns:a16="http://schemas.microsoft.com/office/drawing/2014/main" id="{52870904-EC0A-43F1-B8D2-9DC2C32645D4}"/>
                </a:ext>
              </a:extLst>
            </p:cNvPr>
            <p:cNvPicPr>
              <a:picLocks noChangeAspect="1"/>
            </p:cNvPicPr>
            <p:nvPr/>
          </p:nvPicPr>
          <p:blipFill>
            <a:blip r:embed="rId5"/>
            <a:stretch>
              <a:fillRect/>
            </a:stretch>
          </p:blipFill>
          <p:spPr>
            <a:xfrm flipH="1">
              <a:off x="7360847" y="1962576"/>
              <a:ext cx="1159857" cy="1215197"/>
            </a:xfrm>
            <a:prstGeom prst="rect">
              <a:avLst/>
            </a:prstGeom>
          </p:spPr>
        </p:pic>
        <p:pic>
          <p:nvPicPr>
            <p:cNvPr id="47" name="Picture 74">
              <a:extLst>
                <a:ext uri="{FF2B5EF4-FFF2-40B4-BE49-F238E27FC236}">
                  <a16:creationId xmlns:a16="http://schemas.microsoft.com/office/drawing/2014/main" id="{4F1A4E64-9F96-44C0-889C-D22203661A1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706" b="89790" l="0" r="100000"/>
                      </a14:imgEffect>
                    </a14:imgLayer>
                  </a14:imgProps>
                </a:ext>
                <a:ext uri="{28A0092B-C50C-407E-A947-70E740481C1C}">
                  <a14:useLocalDpi xmlns:a14="http://schemas.microsoft.com/office/drawing/2010/main" val="0"/>
                </a:ext>
              </a:extLst>
            </a:blip>
            <a:srcRect t="41081" b="19943"/>
            <a:stretch/>
          </p:blipFill>
          <p:spPr>
            <a:xfrm>
              <a:off x="8034083" y="2608505"/>
              <a:ext cx="652177" cy="341381"/>
            </a:xfrm>
            <a:prstGeom prst="rect">
              <a:avLst/>
            </a:prstGeom>
          </p:spPr>
        </p:pic>
        <p:pic>
          <p:nvPicPr>
            <p:cNvPr id="48" name="Picture 74">
              <a:extLst>
                <a:ext uri="{FF2B5EF4-FFF2-40B4-BE49-F238E27FC236}">
                  <a16:creationId xmlns:a16="http://schemas.microsoft.com/office/drawing/2014/main" id="{2FC7EC2D-7657-4FF1-B51D-4F26A346E97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706" b="89790" l="0" r="100000"/>
                      </a14:imgEffect>
                    </a14:imgLayer>
                  </a14:imgProps>
                </a:ext>
                <a:ext uri="{28A0092B-C50C-407E-A947-70E740481C1C}">
                  <a14:useLocalDpi xmlns:a14="http://schemas.microsoft.com/office/drawing/2010/main" val="0"/>
                </a:ext>
              </a:extLst>
            </a:blip>
            <a:srcRect t="41081" b="19943"/>
            <a:stretch/>
          </p:blipFill>
          <p:spPr>
            <a:xfrm>
              <a:off x="8024551" y="2270264"/>
              <a:ext cx="652177" cy="341381"/>
            </a:xfrm>
            <a:prstGeom prst="rect">
              <a:avLst/>
            </a:prstGeom>
          </p:spPr>
        </p:pic>
        <p:sp>
          <p:nvSpPr>
            <p:cNvPr id="50" name="矢印: 下カーブ 32">
              <a:extLst>
                <a:ext uri="{FF2B5EF4-FFF2-40B4-BE49-F238E27FC236}">
                  <a16:creationId xmlns:a16="http://schemas.microsoft.com/office/drawing/2014/main" id="{DA0B9E00-02E7-40A5-8E84-34967EEAAC57}"/>
                </a:ext>
              </a:extLst>
            </p:cNvPr>
            <p:cNvSpPr/>
            <p:nvPr/>
          </p:nvSpPr>
          <p:spPr>
            <a:xfrm flipH="1">
              <a:off x="8393675" y="2092064"/>
              <a:ext cx="574932" cy="345473"/>
            </a:xfrm>
            <a:prstGeom prst="curvedDownArrow">
              <a:avLst/>
            </a:prstGeom>
            <a:solidFill>
              <a:schemeClr val="bg1"/>
            </a:solidFill>
            <a:ln>
              <a:solidFill>
                <a:srgbClr val="000000"/>
              </a:solidFill>
            </a:ln>
          </p:spPr>
          <p:txBody>
            <a:bodyPr lIns="45719" rIns="45719" rtlCol="0" anchor="ctr"/>
            <a:lstStyle/>
            <a:p>
              <a:pPr algn="l"/>
              <a:endParaRPr kumimoji="1" lang="ja-JP" altLang="en-US" sz="1400" dirty="0"/>
            </a:p>
          </p:txBody>
        </p:sp>
        <p:sp>
          <p:nvSpPr>
            <p:cNvPr id="51" name="矢印: 下カーブ 36">
              <a:extLst>
                <a:ext uri="{FF2B5EF4-FFF2-40B4-BE49-F238E27FC236}">
                  <a16:creationId xmlns:a16="http://schemas.microsoft.com/office/drawing/2014/main" id="{CAC4240E-5073-490B-83DB-4FCBC0D2EDC2}"/>
                </a:ext>
              </a:extLst>
            </p:cNvPr>
            <p:cNvSpPr/>
            <p:nvPr/>
          </p:nvSpPr>
          <p:spPr>
            <a:xfrm flipH="1">
              <a:off x="8528238" y="2428362"/>
              <a:ext cx="574932" cy="345473"/>
            </a:xfrm>
            <a:prstGeom prst="curvedDownArrow">
              <a:avLst/>
            </a:prstGeom>
            <a:solidFill>
              <a:schemeClr val="bg1"/>
            </a:solidFill>
            <a:ln>
              <a:solidFill>
                <a:srgbClr val="000000"/>
              </a:solidFill>
            </a:ln>
          </p:spPr>
          <p:txBody>
            <a:bodyPr lIns="45719" rIns="45719" rtlCol="0" anchor="ctr"/>
            <a:lstStyle/>
            <a:p>
              <a:pPr algn="l"/>
              <a:endParaRPr kumimoji="1" lang="ja-JP" altLang="en-US" sz="1400" dirty="0"/>
            </a:p>
          </p:txBody>
        </p:sp>
        <p:pic>
          <p:nvPicPr>
            <p:cNvPr id="52" name="図 43">
              <a:extLst>
                <a:ext uri="{FF2B5EF4-FFF2-40B4-BE49-F238E27FC236}">
                  <a16:creationId xmlns:a16="http://schemas.microsoft.com/office/drawing/2014/main" id="{F8000052-E840-4C4C-AED5-F73AC583D429}"/>
                </a:ext>
              </a:extLst>
            </p:cNvPr>
            <p:cNvPicPr>
              <a:picLocks noChangeAspect="1"/>
            </p:cNvPicPr>
            <p:nvPr/>
          </p:nvPicPr>
          <p:blipFill>
            <a:blip r:embed="rId8"/>
            <a:stretch>
              <a:fillRect/>
            </a:stretch>
          </p:blipFill>
          <p:spPr>
            <a:xfrm>
              <a:off x="9159985" y="2206025"/>
              <a:ext cx="575375" cy="353403"/>
            </a:xfrm>
            <a:prstGeom prst="rect">
              <a:avLst/>
            </a:prstGeom>
          </p:spPr>
        </p:pic>
        <p:pic>
          <p:nvPicPr>
            <p:cNvPr id="53" name="図 44">
              <a:extLst>
                <a:ext uri="{FF2B5EF4-FFF2-40B4-BE49-F238E27FC236}">
                  <a16:creationId xmlns:a16="http://schemas.microsoft.com/office/drawing/2014/main" id="{2D55A9D4-6D63-4AD0-8B6E-5AE24A2A4644}"/>
                </a:ext>
              </a:extLst>
            </p:cNvPr>
            <p:cNvPicPr>
              <a:picLocks noChangeAspect="1"/>
            </p:cNvPicPr>
            <p:nvPr/>
          </p:nvPicPr>
          <p:blipFill>
            <a:blip r:embed="rId8"/>
            <a:stretch>
              <a:fillRect/>
            </a:stretch>
          </p:blipFill>
          <p:spPr>
            <a:xfrm>
              <a:off x="9177483" y="2602493"/>
              <a:ext cx="575375" cy="353403"/>
            </a:xfrm>
            <a:prstGeom prst="rect">
              <a:avLst/>
            </a:prstGeom>
          </p:spPr>
        </p:pic>
      </p:grpSp>
      <p:cxnSp>
        <p:nvCxnSpPr>
          <p:cNvPr id="57" name="Straight Arrow Connector 56">
            <a:extLst>
              <a:ext uri="{FF2B5EF4-FFF2-40B4-BE49-F238E27FC236}">
                <a16:creationId xmlns:a16="http://schemas.microsoft.com/office/drawing/2014/main" id="{B2B9B56A-E077-46E5-AC85-81D4E68BDA72}"/>
              </a:ext>
            </a:extLst>
          </p:cNvPr>
          <p:cNvCxnSpPr>
            <a:cxnSpLocks/>
            <a:stCxn id="73" idx="2"/>
            <a:endCxn id="108" idx="0"/>
          </p:cNvCxnSpPr>
          <p:nvPr/>
        </p:nvCxnSpPr>
        <p:spPr>
          <a:xfrm>
            <a:off x="3158440" y="5293553"/>
            <a:ext cx="0" cy="49062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612B9DA-187B-4F54-8FCE-D65BBB44EFCC}"/>
              </a:ext>
            </a:extLst>
          </p:cNvPr>
          <p:cNvGrpSpPr/>
          <p:nvPr/>
        </p:nvGrpSpPr>
        <p:grpSpPr>
          <a:xfrm>
            <a:off x="4149113" y="5696102"/>
            <a:ext cx="1373360" cy="980783"/>
            <a:chOff x="459814" y="4556630"/>
            <a:chExt cx="2603587" cy="1859348"/>
          </a:xfrm>
        </p:grpSpPr>
        <p:pic>
          <p:nvPicPr>
            <p:cNvPr id="62" name="Picture 4" descr="เนื้อหมูกระทะแช่แข็ง 1 กก. | Makroclick">
              <a:extLst>
                <a:ext uri="{FF2B5EF4-FFF2-40B4-BE49-F238E27FC236}">
                  <a16:creationId xmlns:a16="http://schemas.microsoft.com/office/drawing/2014/main" id="{A899895F-45A1-4A80-BCE7-8672EE8AADF0}"/>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961" y="5516631"/>
              <a:ext cx="899347" cy="899347"/>
            </a:xfrm>
            <a:prstGeom prst="rect">
              <a:avLst/>
            </a:prstGeom>
            <a:noFill/>
            <a:extLst>
              <a:ext uri="{909E8E84-426E-40DD-AFC4-6F175D3DCCD1}">
                <a14:hiddenFill xmlns:a14="http://schemas.microsoft.com/office/drawing/2010/main">
                  <a:solidFill>
                    <a:srgbClr val="FFFFFF"/>
                  </a:solidFill>
                </a14:hiddenFill>
              </a:ext>
            </a:extLst>
          </p:spPr>
        </p:pic>
        <p:pic>
          <p:nvPicPr>
            <p:cNvPr id="65" name="図 31">
              <a:extLst>
                <a:ext uri="{FF2B5EF4-FFF2-40B4-BE49-F238E27FC236}">
                  <a16:creationId xmlns:a16="http://schemas.microsoft.com/office/drawing/2014/main" id="{E33A6201-C222-4650-BF42-0AA86DAF1102}"/>
                </a:ext>
              </a:extLst>
            </p:cNvPr>
            <p:cNvPicPr>
              <a:picLocks noChangeAspect="1"/>
            </p:cNvPicPr>
            <p:nvPr/>
          </p:nvPicPr>
          <p:blipFill rotWithShape="1">
            <a:blip r:embed="rId8"/>
            <a:srcRect l="43487"/>
            <a:stretch/>
          </p:blipFill>
          <p:spPr>
            <a:xfrm>
              <a:off x="2275301" y="5960795"/>
              <a:ext cx="325161" cy="353403"/>
            </a:xfrm>
            <a:prstGeom prst="rect">
              <a:avLst/>
            </a:prstGeom>
          </p:spPr>
        </p:pic>
        <p:sp>
          <p:nvSpPr>
            <p:cNvPr id="66" name="正方形/長方形 23">
              <a:extLst>
                <a:ext uri="{FF2B5EF4-FFF2-40B4-BE49-F238E27FC236}">
                  <a16:creationId xmlns:a16="http://schemas.microsoft.com/office/drawing/2014/main" id="{5F7D550E-FF56-4089-875D-5E8428F666F2}"/>
                </a:ext>
              </a:extLst>
            </p:cNvPr>
            <p:cNvSpPr/>
            <p:nvPr/>
          </p:nvSpPr>
          <p:spPr>
            <a:xfrm>
              <a:off x="459814" y="4556630"/>
              <a:ext cx="1251308" cy="169024"/>
            </a:xfrm>
            <a:prstGeom prst="rect">
              <a:avLst/>
            </a:prstGeom>
            <a:solidFill>
              <a:schemeClr val="bg1"/>
            </a:solidFill>
            <a:ln>
              <a:solidFill>
                <a:srgbClr val="000000"/>
              </a:solidFill>
            </a:ln>
          </p:spPr>
          <p:txBody>
            <a:bodyPr lIns="45719" rIns="45719" rtlCol="0" anchor="ctr"/>
            <a:lstStyle/>
            <a:p>
              <a:pPr algn="ctr"/>
              <a:r>
                <a:rPr kumimoji="1" lang="en-US" altLang="ja-JP" sz="400" dirty="0"/>
                <a:t>Picking 100 kg.</a:t>
              </a:r>
            </a:p>
          </p:txBody>
        </p:sp>
        <p:sp>
          <p:nvSpPr>
            <p:cNvPr id="67" name="正方形/長方形 24">
              <a:extLst>
                <a:ext uri="{FF2B5EF4-FFF2-40B4-BE49-F238E27FC236}">
                  <a16:creationId xmlns:a16="http://schemas.microsoft.com/office/drawing/2014/main" id="{58666FFC-7A3D-43A9-9695-3C1130CE4F34}"/>
                </a:ext>
              </a:extLst>
            </p:cNvPr>
            <p:cNvSpPr/>
            <p:nvPr/>
          </p:nvSpPr>
          <p:spPr>
            <a:xfrm>
              <a:off x="1812093" y="5576227"/>
              <a:ext cx="1251308" cy="169024"/>
            </a:xfrm>
            <a:prstGeom prst="rect">
              <a:avLst/>
            </a:prstGeom>
            <a:solidFill>
              <a:schemeClr val="bg1"/>
            </a:solidFill>
            <a:ln>
              <a:solidFill>
                <a:srgbClr val="000000"/>
              </a:solidFill>
            </a:ln>
          </p:spPr>
          <p:txBody>
            <a:bodyPr lIns="45719" rIns="45719" rtlCol="0" anchor="ctr"/>
            <a:lstStyle/>
            <a:p>
              <a:pPr algn="ctr"/>
              <a:r>
                <a:rPr kumimoji="1" lang="en-US" altLang="ja-JP" sz="400" dirty="0"/>
                <a:t>Remainder 60 kg</a:t>
              </a:r>
            </a:p>
          </p:txBody>
        </p:sp>
        <p:pic>
          <p:nvPicPr>
            <p:cNvPr id="71" name="図 28">
              <a:extLst>
                <a:ext uri="{FF2B5EF4-FFF2-40B4-BE49-F238E27FC236}">
                  <a16:creationId xmlns:a16="http://schemas.microsoft.com/office/drawing/2014/main" id="{685009EC-3055-4116-8D3F-A27AC8372552}"/>
                </a:ext>
              </a:extLst>
            </p:cNvPr>
            <p:cNvPicPr>
              <a:picLocks noChangeAspect="1"/>
            </p:cNvPicPr>
            <p:nvPr/>
          </p:nvPicPr>
          <p:blipFill>
            <a:blip r:embed="rId8"/>
            <a:stretch>
              <a:fillRect/>
            </a:stretch>
          </p:blipFill>
          <p:spPr>
            <a:xfrm>
              <a:off x="821951" y="4780507"/>
              <a:ext cx="575375" cy="353403"/>
            </a:xfrm>
            <a:prstGeom prst="rect">
              <a:avLst/>
            </a:prstGeom>
          </p:spPr>
        </p:pic>
        <p:sp>
          <p:nvSpPr>
            <p:cNvPr id="72" name="矢印: 右 37">
              <a:extLst>
                <a:ext uri="{FF2B5EF4-FFF2-40B4-BE49-F238E27FC236}">
                  <a16:creationId xmlns:a16="http://schemas.microsoft.com/office/drawing/2014/main" id="{4E8DE94C-E63F-42B4-BB68-34049CA72DED}"/>
                </a:ext>
              </a:extLst>
            </p:cNvPr>
            <p:cNvSpPr/>
            <p:nvPr/>
          </p:nvSpPr>
          <p:spPr>
            <a:xfrm rot="5400000">
              <a:off x="996873" y="5253908"/>
              <a:ext cx="304437" cy="219035"/>
            </a:xfrm>
            <a:prstGeom prst="rightArrow">
              <a:avLst/>
            </a:prstGeom>
            <a:solidFill>
              <a:schemeClr val="bg1"/>
            </a:solidFill>
            <a:ln>
              <a:solidFill>
                <a:srgbClr val="000000"/>
              </a:solidFill>
            </a:ln>
          </p:spPr>
          <p:txBody>
            <a:bodyPr lIns="45719" rIns="45719" rtlCol="0" anchor="ctr"/>
            <a:lstStyle/>
            <a:p>
              <a:pPr algn="l"/>
              <a:endParaRPr kumimoji="1" lang="ja-JP" altLang="en-US" sz="1400" dirty="0"/>
            </a:p>
          </p:txBody>
        </p:sp>
        <p:sp>
          <p:nvSpPr>
            <p:cNvPr id="74" name="矢印: 右 42">
              <a:extLst>
                <a:ext uri="{FF2B5EF4-FFF2-40B4-BE49-F238E27FC236}">
                  <a16:creationId xmlns:a16="http://schemas.microsoft.com/office/drawing/2014/main" id="{333AAC33-A60A-47D6-A974-7852F6278EA9}"/>
                </a:ext>
              </a:extLst>
            </p:cNvPr>
            <p:cNvSpPr/>
            <p:nvPr/>
          </p:nvSpPr>
          <p:spPr>
            <a:xfrm rot="3061982">
              <a:off x="1584259" y="5256885"/>
              <a:ext cx="304437" cy="219035"/>
            </a:xfrm>
            <a:prstGeom prst="rightArrow">
              <a:avLst/>
            </a:prstGeom>
            <a:solidFill>
              <a:schemeClr val="bg1"/>
            </a:solidFill>
            <a:ln>
              <a:solidFill>
                <a:srgbClr val="000000"/>
              </a:solidFill>
            </a:ln>
          </p:spPr>
          <p:txBody>
            <a:bodyPr lIns="45719" rIns="45719" rtlCol="0" anchor="ctr"/>
            <a:lstStyle/>
            <a:p>
              <a:pPr algn="l"/>
              <a:endParaRPr kumimoji="1" lang="ja-JP" altLang="en-US" sz="1400" dirty="0"/>
            </a:p>
          </p:txBody>
        </p:sp>
      </p:grpSp>
      <p:sp>
        <p:nvSpPr>
          <p:cNvPr id="75" name="正方形/長方形 48">
            <a:extLst>
              <a:ext uri="{FF2B5EF4-FFF2-40B4-BE49-F238E27FC236}">
                <a16:creationId xmlns:a16="http://schemas.microsoft.com/office/drawing/2014/main" id="{9B73320C-7C5E-4431-B84E-0650E83F2185}"/>
              </a:ext>
            </a:extLst>
          </p:cNvPr>
          <p:cNvSpPr/>
          <p:nvPr/>
        </p:nvSpPr>
        <p:spPr>
          <a:xfrm>
            <a:off x="652910" y="5785170"/>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Print prepare part label</a:t>
            </a:r>
            <a:endParaRPr kumimoji="1" lang="ja-JP" altLang="en-US" sz="900" dirty="0">
              <a:solidFill>
                <a:schemeClr val="tx1"/>
              </a:solidFill>
            </a:endParaRPr>
          </a:p>
        </p:txBody>
      </p:sp>
      <p:cxnSp>
        <p:nvCxnSpPr>
          <p:cNvPr id="76" name="Straight Arrow Connector 75">
            <a:extLst>
              <a:ext uri="{FF2B5EF4-FFF2-40B4-BE49-F238E27FC236}">
                <a16:creationId xmlns:a16="http://schemas.microsoft.com/office/drawing/2014/main" id="{C0C4147D-1ABE-46F0-90EA-F61775726D1E}"/>
              </a:ext>
            </a:extLst>
          </p:cNvPr>
          <p:cNvCxnSpPr>
            <a:cxnSpLocks/>
            <a:stCxn id="108" idx="1"/>
            <a:endCxn id="75" idx="3"/>
          </p:cNvCxnSpPr>
          <p:nvPr/>
        </p:nvCxnSpPr>
        <p:spPr>
          <a:xfrm flipH="1">
            <a:off x="1861950" y="6013032"/>
            <a:ext cx="596236" cy="99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77" name="図 29">
            <a:extLst>
              <a:ext uri="{FF2B5EF4-FFF2-40B4-BE49-F238E27FC236}">
                <a16:creationId xmlns:a16="http://schemas.microsoft.com/office/drawing/2014/main" id="{73D11DC1-128A-4E86-A22E-0B51C3A9932F}"/>
              </a:ext>
            </a:extLst>
          </p:cNvPr>
          <p:cNvPicPr>
            <a:picLocks noChangeAspect="1"/>
          </p:cNvPicPr>
          <p:nvPr/>
        </p:nvPicPr>
        <p:blipFill rotWithShape="1">
          <a:blip r:embed="rId10"/>
          <a:srcRect l="2545" t="1799" r="5562" b="9212"/>
          <a:stretch/>
        </p:blipFill>
        <p:spPr>
          <a:xfrm>
            <a:off x="597756" y="6470746"/>
            <a:ext cx="1264194" cy="614540"/>
          </a:xfrm>
          <a:prstGeom prst="rect">
            <a:avLst/>
          </a:prstGeom>
          <a:ln w="12700">
            <a:solidFill>
              <a:schemeClr val="tx1"/>
            </a:solidFill>
          </a:ln>
        </p:spPr>
      </p:pic>
      <p:sp>
        <p:nvSpPr>
          <p:cNvPr id="78" name="正方形/長方形 48">
            <a:extLst>
              <a:ext uri="{FF2B5EF4-FFF2-40B4-BE49-F238E27FC236}">
                <a16:creationId xmlns:a16="http://schemas.microsoft.com/office/drawing/2014/main" id="{3F68EAE4-606C-4FA3-841F-C955DFA43AA8}"/>
              </a:ext>
            </a:extLst>
          </p:cNvPr>
          <p:cNvSpPr/>
          <p:nvPr/>
        </p:nvSpPr>
        <p:spPr>
          <a:xfrm>
            <a:off x="2458186" y="6840856"/>
            <a:ext cx="1400507"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Put label to items.</a:t>
            </a:r>
            <a:endParaRPr kumimoji="1" lang="ja-JP" altLang="en-US" sz="900" dirty="0">
              <a:solidFill>
                <a:schemeClr val="tx1"/>
              </a:solidFill>
            </a:endParaRPr>
          </a:p>
        </p:txBody>
      </p:sp>
      <p:cxnSp>
        <p:nvCxnSpPr>
          <p:cNvPr id="79" name="Straight Arrow Connector 78">
            <a:extLst>
              <a:ext uri="{FF2B5EF4-FFF2-40B4-BE49-F238E27FC236}">
                <a16:creationId xmlns:a16="http://schemas.microsoft.com/office/drawing/2014/main" id="{A45EE9AB-1ECE-4372-B5F8-16A72CC9764A}"/>
              </a:ext>
            </a:extLst>
          </p:cNvPr>
          <p:cNvCxnSpPr>
            <a:cxnSpLocks/>
            <a:stCxn id="108" idx="2"/>
            <a:endCxn id="78" idx="0"/>
          </p:cNvCxnSpPr>
          <p:nvPr/>
        </p:nvCxnSpPr>
        <p:spPr>
          <a:xfrm>
            <a:off x="3158440" y="6241889"/>
            <a:ext cx="0" cy="59896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2" name="図 54">
            <a:extLst>
              <a:ext uri="{FF2B5EF4-FFF2-40B4-BE49-F238E27FC236}">
                <a16:creationId xmlns:a16="http://schemas.microsoft.com/office/drawing/2014/main" id="{7FCB089F-3BF1-4ABD-BBAF-00FCDC8456CA}"/>
              </a:ext>
            </a:extLst>
          </p:cNvPr>
          <p:cNvPicPr>
            <a:picLocks noChangeAspect="1"/>
          </p:cNvPicPr>
          <p:nvPr/>
        </p:nvPicPr>
        <p:blipFill>
          <a:blip r:embed="rId5"/>
          <a:stretch>
            <a:fillRect/>
          </a:stretch>
        </p:blipFill>
        <p:spPr>
          <a:xfrm flipH="1">
            <a:off x="4912038" y="7950622"/>
            <a:ext cx="521698" cy="546590"/>
          </a:xfrm>
          <a:prstGeom prst="rect">
            <a:avLst/>
          </a:prstGeom>
        </p:spPr>
      </p:pic>
      <p:grpSp>
        <p:nvGrpSpPr>
          <p:cNvPr id="27" name="Group 26">
            <a:extLst>
              <a:ext uri="{FF2B5EF4-FFF2-40B4-BE49-F238E27FC236}">
                <a16:creationId xmlns:a16="http://schemas.microsoft.com/office/drawing/2014/main" id="{FA3ED4FE-020D-42DB-9D23-9732C61A219D}"/>
              </a:ext>
            </a:extLst>
          </p:cNvPr>
          <p:cNvGrpSpPr/>
          <p:nvPr/>
        </p:nvGrpSpPr>
        <p:grpSpPr>
          <a:xfrm>
            <a:off x="3994737" y="7824381"/>
            <a:ext cx="741631" cy="679763"/>
            <a:chOff x="6423181" y="5152710"/>
            <a:chExt cx="1243690" cy="1139940"/>
          </a:xfrm>
        </p:grpSpPr>
        <p:pic>
          <p:nvPicPr>
            <p:cNvPr id="83" name="Picture 4" descr="เนื้อหมูกระทะแช่แข็ง 1 กก. | Makroclick">
              <a:extLst>
                <a:ext uri="{FF2B5EF4-FFF2-40B4-BE49-F238E27FC236}">
                  <a16:creationId xmlns:a16="http://schemas.microsoft.com/office/drawing/2014/main" id="{917E304F-558F-4F7A-A7CA-500CEBA3397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7376" y="5393303"/>
              <a:ext cx="899347" cy="899347"/>
            </a:xfrm>
            <a:prstGeom prst="rect">
              <a:avLst/>
            </a:prstGeom>
            <a:noFill/>
            <a:extLst>
              <a:ext uri="{909E8E84-426E-40DD-AFC4-6F175D3DCCD1}">
                <a14:hiddenFill xmlns:a14="http://schemas.microsoft.com/office/drawing/2010/main">
                  <a:solidFill>
                    <a:srgbClr val="FFFFFF"/>
                  </a:solidFill>
                </a14:hiddenFill>
              </a:ext>
            </a:extLst>
          </p:spPr>
        </p:pic>
        <p:pic>
          <p:nvPicPr>
            <p:cNvPr id="84" name="図 29">
              <a:extLst>
                <a:ext uri="{FF2B5EF4-FFF2-40B4-BE49-F238E27FC236}">
                  <a16:creationId xmlns:a16="http://schemas.microsoft.com/office/drawing/2014/main" id="{1614FCC6-DB95-4F02-B18C-CEA9B623827E}"/>
                </a:ext>
              </a:extLst>
            </p:cNvPr>
            <p:cNvPicPr>
              <a:picLocks noChangeAspect="1"/>
            </p:cNvPicPr>
            <p:nvPr/>
          </p:nvPicPr>
          <p:blipFill rotWithShape="1">
            <a:blip r:embed="rId10"/>
            <a:srcRect l="2545" t="1799" r="5562" b="9212"/>
            <a:stretch/>
          </p:blipFill>
          <p:spPr>
            <a:xfrm>
              <a:off x="6423181" y="5152710"/>
              <a:ext cx="871001" cy="423404"/>
            </a:xfrm>
            <a:prstGeom prst="rect">
              <a:avLst/>
            </a:prstGeom>
            <a:ln w="12700">
              <a:solidFill>
                <a:schemeClr val="tx1"/>
              </a:solidFill>
            </a:ln>
          </p:spPr>
        </p:pic>
        <p:sp>
          <p:nvSpPr>
            <p:cNvPr id="85" name="台形 51">
              <a:extLst>
                <a:ext uri="{FF2B5EF4-FFF2-40B4-BE49-F238E27FC236}">
                  <a16:creationId xmlns:a16="http://schemas.microsoft.com/office/drawing/2014/main" id="{33EF3A2B-8F8E-4C83-B2E0-538DCD707E60}"/>
                </a:ext>
              </a:extLst>
            </p:cNvPr>
            <p:cNvSpPr/>
            <p:nvPr/>
          </p:nvSpPr>
          <p:spPr>
            <a:xfrm rot="9051719">
              <a:off x="7057428" y="5251908"/>
              <a:ext cx="277774" cy="314440"/>
            </a:xfrm>
            <a:prstGeom prst="trapezoid">
              <a:avLst/>
            </a:prstGeom>
            <a:solidFill>
              <a:srgbClr val="FF0000">
                <a:alpha val="31000"/>
              </a:srgbClr>
            </a:solidFill>
            <a:ln>
              <a:noFill/>
            </a:ln>
          </p:spPr>
          <p:txBody>
            <a:bodyPr lIns="45719" rIns="45719" rtlCol="0" anchor="ctr"/>
            <a:lstStyle/>
            <a:p>
              <a:pPr algn="l"/>
              <a:endParaRPr kumimoji="1" lang="ja-JP" altLang="en-US" sz="1400" dirty="0"/>
            </a:p>
          </p:txBody>
        </p:sp>
        <p:pic>
          <p:nvPicPr>
            <p:cNvPr id="86" name="図 53">
              <a:extLst>
                <a:ext uri="{FF2B5EF4-FFF2-40B4-BE49-F238E27FC236}">
                  <a16:creationId xmlns:a16="http://schemas.microsoft.com/office/drawing/2014/main" id="{45A1255A-6E4E-499F-9E00-D92A2870FA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9341">
              <a:off x="7408641" y="5558472"/>
              <a:ext cx="258230" cy="620936"/>
            </a:xfrm>
            <a:prstGeom prst="rect">
              <a:avLst/>
            </a:prstGeom>
          </p:spPr>
        </p:pic>
      </p:grpSp>
      <p:sp>
        <p:nvSpPr>
          <p:cNvPr id="91" name="正方形/長方形 48">
            <a:extLst>
              <a:ext uri="{FF2B5EF4-FFF2-40B4-BE49-F238E27FC236}">
                <a16:creationId xmlns:a16="http://schemas.microsoft.com/office/drawing/2014/main" id="{8D943142-B54C-4C35-AEE2-66D1BC511055}"/>
              </a:ext>
            </a:extLst>
          </p:cNvPr>
          <p:cNvSpPr/>
          <p:nvPr/>
        </p:nvSpPr>
        <p:spPr>
          <a:xfrm>
            <a:off x="2450063" y="7678431"/>
            <a:ext cx="1400507"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a:solidFill>
                  <a:schemeClr val="dk1"/>
                </a:solidFill>
                <a:latin typeface="Roboto" panose="02000000000000000000" pitchFamily="2" charset="0"/>
                <a:ea typeface="Roboto" panose="02000000000000000000" pitchFamily="2" charset="0"/>
                <a:cs typeface="Roboto" panose="02000000000000000000" pitchFamily="2" charset="0"/>
              </a:rPr>
              <a:t>scanned label item </a:t>
            </a:r>
            <a:endParaRPr kumimoji="1" lang="en-US" altLang="ja-JP" sz="900" dirty="0">
              <a:solidFill>
                <a:schemeClr val="tx1"/>
              </a:solidFill>
            </a:endParaRPr>
          </a:p>
        </p:txBody>
      </p:sp>
      <p:pic>
        <p:nvPicPr>
          <p:cNvPr id="94" name="Picture 4" descr="เนื้อหมูกระทะแช่แข็ง 1 กก. | Makroclick">
            <a:extLst>
              <a:ext uri="{FF2B5EF4-FFF2-40B4-BE49-F238E27FC236}">
                <a16:creationId xmlns:a16="http://schemas.microsoft.com/office/drawing/2014/main" id="{F47D7E4B-9780-4EC5-AD9B-46A68E39280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4737" y="6763338"/>
            <a:ext cx="899347" cy="899347"/>
          </a:xfrm>
          <a:prstGeom prst="rect">
            <a:avLst/>
          </a:prstGeom>
          <a:noFill/>
          <a:extLst>
            <a:ext uri="{909E8E84-426E-40DD-AFC4-6F175D3DCCD1}">
              <a14:hiddenFill xmlns:a14="http://schemas.microsoft.com/office/drawing/2010/main">
                <a:solidFill>
                  <a:srgbClr val="FFFFFF"/>
                </a:solidFill>
              </a14:hiddenFill>
            </a:ext>
          </a:extLst>
        </p:spPr>
      </p:pic>
      <p:pic>
        <p:nvPicPr>
          <p:cNvPr id="95" name="図 29">
            <a:extLst>
              <a:ext uri="{FF2B5EF4-FFF2-40B4-BE49-F238E27FC236}">
                <a16:creationId xmlns:a16="http://schemas.microsoft.com/office/drawing/2014/main" id="{6E6C3BC4-8263-4696-8A83-1AFEAF10F08D}"/>
              </a:ext>
            </a:extLst>
          </p:cNvPr>
          <p:cNvPicPr>
            <a:picLocks noChangeAspect="1"/>
          </p:cNvPicPr>
          <p:nvPr/>
        </p:nvPicPr>
        <p:blipFill rotWithShape="1">
          <a:blip r:embed="rId10"/>
          <a:srcRect l="2545" t="1799" r="5562" b="9212"/>
          <a:stretch/>
        </p:blipFill>
        <p:spPr>
          <a:xfrm>
            <a:off x="4235652" y="7180048"/>
            <a:ext cx="464615" cy="225855"/>
          </a:xfrm>
          <a:prstGeom prst="rect">
            <a:avLst/>
          </a:prstGeom>
          <a:ln w="12700">
            <a:solidFill>
              <a:schemeClr val="tx1"/>
            </a:solidFill>
          </a:ln>
        </p:spPr>
      </p:pic>
      <p:cxnSp>
        <p:nvCxnSpPr>
          <p:cNvPr id="96" name="Straight Arrow Connector 95">
            <a:extLst>
              <a:ext uri="{FF2B5EF4-FFF2-40B4-BE49-F238E27FC236}">
                <a16:creationId xmlns:a16="http://schemas.microsoft.com/office/drawing/2014/main" id="{19A3A4A5-1DE2-4300-8227-491B6A534239}"/>
              </a:ext>
            </a:extLst>
          </p:cNvPr>
          <p:cNvCxnSpPr>
            <a:cxnSpLocks/>
            <a:stCxn id="78" idx="2"/>
            <a:endCxn id="91" idx="0"/>
          </p:cNvCxnSpPr>
          <p:nvPr/>
        </p:nvCxnSpPr>
        <p:spPr>
          <a:xfrm flipH="1">
            <a:off x="3150317" y="7298570"/>
            <a:ext cx="8123" cy="3798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48">
            <a:extLst>
              <a:ext uri="{FF2B5EF4-FFF2-40B4-BE49-F238E27FC236}">
                <a16:creationId xmlns:a16="http://schemas.microsoft.com/office/drawing/2014/main" id="{A722ED23-9293-4C9B-838C-A6FEB627787C}"/>
              </a:ext>
            </a:extLst>
          </p:cNvPr>
          <p:cNvSpPr/>
          <p:nvPr/>
        </p:nvSpPr>
        <p:spPr>
          <a:xfrm>
            <a:off x="2450063" y="8527137"/>
            <a:ext cx="1400507"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Inbound-Store</a:t>
            </a:r>
          </a:p>
        </p:txBody>
      </p:sp>
      <p:cxnSp>
        <p:nvCxnSpPr>
          <p:cNvPr id="104" name="Straight Arrow Connector 103">
            <a:extLst>
              <a:ext uri="{FF2B5EF4-FFF2-40B4-BE49-F238E27FC236}">
                <a16:creationId xmlns:a16="http://schemas.microsoft.com/office/drawing/2014/main" id="{0F80BB23-074A-4277-AC2C-1C6BB20B38C1}"/>
              </a:ext>
            </a:extLst>
          </p:cNvPr>
          <p:cNvCxnSpPr>
            <a:cxnSpLocks/>
            <a:stCxn id="91" idx="2"/>
            <a:endCxn id="98" idx="0"/>
          </p:cNvCxnSpPr>
          <p:nvPr/>
        </p:nvCxnSpPr>
        <p:spPr>
          <a:xfrm>
            <a:off x="3150317" y="8136145"/>
            <a:ext cx="0" cy="39099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50C29901-106B-481D-A928-3942FC1CE0DA}"/>
              </a:ext>
            </a:extLst>
          </p:cNvPr>
          <p:cNvCxnSpPr>
            <a:cxnSpLocks/>
          </p:cNvCxnSpPr>
          <p:nvPr/>
        </p:nvCxnSpPr>
        <p:spPr>
          <a:xfrm rot="5400000" flipH="1" flipV="1">
            <a:off x="566668" y="5721668"/>
            <a:ext cx="5848038" cy="678326"/>
          </a:xfrm>
          <a:prstGeom prst="bentConnector5">
            <a:avLst>
              <a:gd name="adj1" fmla="val -1707"/>
              <a:gd name="adj2" fmla="val 443097"/>
              <a:gd name="adj3" fmla="val 9994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07" name="Picture 106">
            <a:extLst>
              <a:ext uri="{FF2B5EF4-FFF2-40B4-BE49-F238E27FC236}">
                <a16:creationId xmlns:a16="http://schemas.microsoft.com/office/drawing/2014/main" id="{C33FE9F7-2498-4885-8495-FC88BD79688C}"/>
              </a:ext>
            </a:extLst>
          </p:cNvPr>
          <p:cNvPicPr>
            <a:picLocks noChangeAspect="1"/>
          </p:cNvPicPr>
          <p:nvPr/>
        </p:nvPicPr>
        <p:blipFill>
          <a:blip r:embed="rId12"/>
          <a:stretch>
            <a:fillRect/>
          </a:stretch>
        </p:blipFill>
        <p:spPr>
          <a:xfrm>
            <a:off x="5540799" y="7905851"/>
            <a:ext cx="598293" cy="598293"/>
          </a:xfrm>
          <a:prstGeom prst="rect">
            <a:avLst/>
          </a:prstGeom>
        </p:spPr>
      </p:pic>
      <p:sp>
        <p:nvSpPr>
          <p:cNvPr id="113" name="正方形/長方形 12">
            <a:extLst>
              <a:ext uri="{FF2B5EF4-FFF2-40B4-BE49-F238E27FC236}">
                <a16:creationId xmlns:a16="http://schemas.microsoft.com/office/drawing/2014/main" id="{ADBB5E2F-9E45-4F28-B602-CFFCCF9B656C}"/>
              </a:ext>
            </a:extLst>
          </p:cNvPr>
          <p:cNvSpPr/>
          <p:nvPr/>
        </p:nvSpPr>
        <p:spPr>
          <a:xfrm>
            <a:off x="3949109" y="6234269"/>
            <a:ext cx="660050" cy="76540"/>
          </a:xfrm>
          <a:prstGeom prst="rect">
            <a:avLst/>
          </a:prstGeom>
          <a:solidFill>
            <a:schemeClr val="bg1"/>
          </a:solidFill>
          <a:ln>
            <a:solidFill>
              <a:srgbClr val="000000"/>
            </a:solidFill>
          </a:ln>
        </p:spPr>
        <p:txBody>
          <a:bodyPr lIns="45719" rIns="45719" rtlCol="0" anchor="ctr"/>
          <a:lstStyle/>
          <a:p>
            <a:pPr algn="ctr"/>
            <a:r>
              <a:rPr kumimoji="1" lang="en-US" altLang="ja-JP" sz="400" dirty="0"/>
              <a:t>Order 40 kg</a:t>
            </a:r>
          </a:p>
        </p:txBody>
      </p:sp>
      <p:grpSp>
        <p:nvGrpSpPr>
          <p:cNvPr id="80" name="Group 79">
            <a:extLst>
              <a:ext uri="{FF2B5EF4-FFF2-40B4-BE49-F238E27FC236}">
                <a16:creationId xmlns:a16="http://schemas.microsoft.com/office/drawing/2014/main" id="{403D7C7A-0D9D-4860-84C8-9CA34822C431}"/>
              </a:ext>
            </a:extLst>
          </p:cNvPr>
          <p:cNvGrpSpPr/>
          <p:nvPr/>
        </p:nvGrpSpPr>
        <p:grpSpPr>
          <a:xfrm>
            <a:off x="4016990" y="3437695"/>
            <a:ext cx="875878" cy="1107012"/>
            <a:chOff x="5179409" y="1906763"/>
            <a:chExt cx="875878" cy="1107012"/>
          </a:xfrm>
        </p:grpSpPr>
        <p:pic>
          <p:nvPicPr>
            <p:cNvPr id="81" name="Picture 80">
              <a:extLst>
                <a:ext uri="{FF2B5EF4-FFF2-40B4-BE49-F238E27FC236}">
                  <a16:creationId xmlns:a16="http://schemas.microsoft.com/office/drawing/2014/main" id="{33B6B840-B509-4E21-B398-31EA152773B2}"/>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5179409" y="1906763"/>
              <a:ext cx="875878" cy="1107012"/>
            </a:xfrm>
            <a:prstGeom prst="rect">
              <a:avLst/>
            </a:prstGeom>
          </p:spPr>
        </p:pic>
        <p:pic>
          <p:nvPicPr>
            <p:cNvPr id="87" name="Picture 86" descr="A screenshot of a computer&#10;&#10;Description automatically generated with low confidence">
              <a:extLst>
                <a:ext uri="{FF2B5EF4-FFF2-40B4-BE49-F238E27FC236}">
                  <a16:creationId xmlns:a16="http://schemas.microsoft.com/office/drawing/2014/main" id="{9513ED23-68A3-410F-AD9C-AE62799B2B86}"/>
                </a:ext>
              </a:extLst>
            </p:cNvPr>
            <p:cNvPicPr>
              <a:picLocks noChangeAspect="1"/>
            </p:cNvPicPr>
            <p:nvPr/>
          </p:nvPicPr>
          <p:blipFill rotWithShape="1">
            <a:blip r:embed="rId4">
              <a:extLst>
                <a:ext uri="{28A0092B-C50C-407E-A947-70E740481C1C}">
                  <a14:useLocalDpi xmlns:a14="http://schemas.microsoft.com/office/drawing/2010/main" val="0"/>
                </a:ext>
              </a:extLst>
            </a:blip>
            <a:srcRect t="18237" b="12419"/>
            <a:stretch/>
          </p:blipFill>
          <p:spPr>
            <a:xfrm>
              <a:off x="5188329" y="2075700"/>
              <a:ext cx="828821" cy="810234"/>
            </a:xfrm>
            <a:prstGeom prst="rect">
              <a:avLst/>
            </a:prstGeom>
          </p:spPr>
        </p:pic>
      </p:grpSp>
      <p:pic>
        <p:nvPicPr>
          <p:cNvPr id="68" name="Picture 67">
            <a:extLst>
              <a:ext uri="{FF2B5EF4-FFF2-40B4-BE49-F238E27FC236}">
                <a16:creationId xmlns:a16="http://schemas.microsoft.com/office/drawing/2014/main" id="{0B8E8F8A-8D01-45C3-9F82-1A947F35EFDF}"/>
              </a:ext>
            </a:extLst>
          </p:cNvPr>
          <p:cNvPicPr>
            <a:picLocks noChangeAspect="1"/>
          </p:cNvPicPr>
          <p:nvPr/>
        </p:nvPicPr>
        <p:blipFill rotWithShape="1">
          <a:blip r:embed="rId13">
            <a:extLst>
              <a:ext uri="{28A0092B-C50C-407E-A947-70E740481C1C}">
                <a14:useLocalDpi xmlns:a14="http://schemas.microsoft.com/office/drawing/2010/main" val="0"/>
              </a:ext>
            </a:extLst>
          </a:blip>
          <a:srcRect l="7770" t="25981" r="15316" b="15586"/>
          <a:stretch/>
        </p:blipFill>
        <p:spPr>
          <a:xfrm>
            <a:off x="5193611" y="2271376"/>
            <a:ext cx="845553" cy="682039"/>
          </a:xfrm>
          <a:prstGeom prst="rect">
            <a:avLst/>
          </a:prstGeom>
        </p:spPr>
      </p:pic>
      <p:pic>
        <p:nvPicPr>
          <p:cNvPr id="88" name="Picture 87">
            <a:extLst>
              <a:ext uri="{FF2B5EF4-FFF2-40B4-BE49-F238E27FC236}">
                <a16:creationId xmlns:a16="http://schemas.microsoft.com/office/drawing/2014/main" id="{CE63F34B-926F-43C5-B471-E10E2649EFF7}"/>
              </a:ext>
            </a:extLst>
          </p:cNvPr>
          <p:cNvPicPr>
            <a:picLocks noChangeAspect="1"/>
          </p:cNvPicPr>
          <p:nvPr/>
        </p:nvPicPr>
        <p:blipFill rotWithShape="1">
          <a:blip r:embed="rId13">
            <a:extLst>
              <a:ext uri="{28A0092B-C50C-407E-A947-70E740481C1C}">
                <a14:useLocalDpi xmlns:a14="http://schemas.microsoft.com/office/drawing/2010/main" val="0"/>
              </a:ext>
            </a:extLst>
          </a:blip>
          <a:srcRect l="7770" t="25981" r="15316" b="15586"/>
          <a:stretch/>
        </p:blipFill>
        <p:spPr>
          <a:xfrm>
            <a:off x="4033804" y="3795458"/>
            <a:ext cx="845553" cy="682039"/>
          </a:xfrm>
          <a:prstGeom prst="rect">
            <a:avLst/>
          </a:prstGeom>
        </p:spPr>
      </p:pic>
    </p:spTree>
    <p:extLst>
      <p:ext uri="{BB962C8B-B14F-4D97-AF65-F5344CB8AC3E}">
        <p14:creationId xmlns:p14="http://schemas.microsoft.com/office/powerpoint/2010/main" val="122987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Factory staff</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4-1. Workflow Chart</a:t>
            </a:r>
          </a:p>
          <a:p>
            <a:r>
              <a:rPr kumimoji="1" lang="en-US" altLang="ja-JP" sz="1100" b="1" dirty="0"/>
              <a:t>4-1-6. Outbound process - </a:t>
            </a:r>
            <a:r>
              <a:rPr lang="en-US" altLang="ja-JP" sz="1100" b="1" dirty="0"/>
              <a:t>Sorting to packing</a:t>
            </a:r>
            <a:endParaRPr kumimoji="1" lang="en-US" altLang="ja-JP" sz="1100" b="1" dirty="0"/>
          </a:p>
        </p:txBody>
      </p:sp>
      <p:sp>
        <p:nvSpPr>
          <p:cNvPr id="49" name="正方形/長方形 48">
            <a:extLst>
              <a:ext uri="{FF2B5EF4-FFF2-40B4-BE49-F238E27FC236}">
                <a16:creationId xmlns:a16="http://schemas.microsoft.com/office/drawing/2014/main" id="{349498B4-8C7F-4706-83BD-DC17CD866F34}"/>
              </a:ext>
            </a:extLst>
          </p:cNvPr>
          <p:cNvSpPr/>
          <p:nvPr/>
        </p:nvSpPr>
        <p:spPr>
          <a:xfrm>
            <a:off x="2553927"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Create order packing list </a:t>
            </a:r>
          </a:p>
        </p:txBody>
      </p:sp>
      <p:cxnSp>
        <p:nvCxnSpPr>
          <p:cNvPr id="93" name="コネクタ: カギ線 92">
            <a:extLst>
              <a:ext uri="{FF2B5EF4-FFF2-40B4-BE49-F238E27FC236}">
                <a16:creationId xmlns:a16="http://schemas.microsoft.com/office/drawing/2014/main" id="{C3B0613A-D753-404D-B581-DEA10A729D4A}"/>
              </a:ext>
            </a:extLst>
          </p:cNvPr>
          <p:cNvCxnSpPr>
            <a:cxnSpLocks/>
            <a:stCxn id="13" idx="2"/>
            <a:endCxn id="49" idx="0"/>
          </p:cNvCxnSpPr>
          <p:nvPr/>
        </p:nvCxnSpPr>
        <p:spPr>
          <a:xfrm rot="5400000">
            <a:off x="2939039" y="3696413"/>
            <a:ext cx="438818"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702D0C2A-B9F2-44E8-9E60-0E53D2B5EBD4}"/>
              </a:ext>
            </a:extLst>
          </p:cNvPr>
          <p:cNvCxnSpPr>
            <a:cxnSpLocks/>
            <a:stCxn id="45" idx="4"/>
            <a:endCxn id="22" idx="0"/>
          </p:cNvCxnSpPr>
          <p:nvPr/>
        </p:nvCxnSpPr>
        <p:spPr>
          <a:xfrm flipH="1">
            <a:off x="3158449" y="2330081"/>
            <a:ext cx="4537" cy="19921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楕円 3">
            <a:extLst>
              <a:ext uri="{FF2B5EF4-FFF2-40B4-BE49-F238E27FC236}">
                <a16:creationId xmlns:a16="http://schemas.microsoft.com/office/drawing/2014/main" id="{2946A369-C24B-40E0-81FF-9B0AB3074C4A}"/>
              </a:ext>
            </a:extLst>
          </p:cNvPr>
          <p:cNvSpPr/>
          <p:nvPr/>
        </p:nvSpPr>
        <p:spPr>
          <a:xfrm>
            <a:off x="2671106" y="1970817"/>
            <a:ext cx="983759" cy="3592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Start</a:t>
            </a:r>
            <a:endParaRPr kumimoji="1" lang="ja-JP" altLang="en-US" sz="900" dirty="0">
              <a:solidFill>
                <a:schemeClr val="tx1"/>
              </a:solidFill>
            </a:endParaRPr>
          </a:p>
        </p:txBody>
      </p:sp>
      <p:sp>
        <p:nvSpPr>
          <p:cNvPr id="59" name="TextBox 58"/>
          <p:cNvSpPr txBox="1"/>
          <p:nvPr/>
        </p:nvSpPr>
        <p:spPr>
          <a:xfrm>
            <a:off x="3129069" y="3541624"/>
            <a:ext cx="435056" cy="276999"/>
          </a:xfrm>
          <a:prstGeom prst="rect">
            <a:avLst/>
          </a:prstGeom>
          <a:noFill/>
        </p:spPr>
        <p:txBody>
          <a:bodyPr wrap="none" rtlCol="0">
            <a:spAutoFit/>
          </a:bodyPr>
          <a:lstStyle/>
          <a:p>
            <a:r>
              <a:rPr lang="en-US" sz="1200" dirty="0"/>
              <a:t>Yes</a:t>
            </a:r>
          </a:p>
        </p:txBody>
      </p:sp>
      <p:sp>
        <p:nvSpPr>
          <p:cNvPr id="13" name="Flowchart: Decision 12">
            <a:extLst>
              <a:ext uri="{FF2B5EF4-FFF2-40B4-BE49-F238E27FC236}">
                <a16:creationId xmlns:a16="http://schemas.microsoft.com/office/drawing/2014/main" id="{B4CDE5DB-D337-EC64-9D10-C6F68547A039}"/>
              </a:ext>
            </a:extLst>
          </p:cNvPr>
          <p:cNvSpPr/>
          <p:nvPr/>
        </p:nvSpPr>
        <p:spPr>
          <a:xfrm>
            <a:off x="2488251" y="2796621"/>
            <a:ext cx="1340393" cy="680383"/>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dirty="0">
                <a:solidFill>
                  <a:schemeClr val="tx1"/>
                </a:solidFill>
              </a:rPr>
              <a:t>Check </a:t>
            </a:r>
            <a:r>
              <a:rPr kumimoji="1" lang="en-US" altLang="ja-JP" sz="800" dirty="0">
                <a:solidFill>
                  <a:schemeClr val="tx1"/>
                </a:solidFill>
                <a:latin typeface="Roboto" panose="02000000000000000000" pitchFamily="2" charset="0"/>
                <a:ea typeface="Roboto" panose="02000000000000000000" pitchFamily="2" charset="0"/>
                <a:cs typeface="Roboto" panose="02000000000000000000" pitchFamily="2" charset="0"/>
              </a:rPr>
              <a:t>order</a:t>
            </a:r>
            <a:r>
              <a:rPr kumimoji="1" lang="en-US" sz="800" dirty="0">
                <a:solidFill>
                  <a:schemeClr val="tx1"/>
                </a:solidFill>
              </a:rPr>
              <a:t> list? </a:t>
            </a:r>
          </a:p>
        </p:txBody>
      </p:sp>
      <p:sp>
        <p:nvSpPr>
          <p:cNvPr id="22" name="Oval 21">
            <a:extLst>
              <a:ext uri="{FF2B5EF4-FFF2-40B4-BE49-F238E27FC236}">
                <a16:creationId xmlns:a16="http://schemas.microsoft.com/office/drawing/2014/main" id="{6E19CE2F-D75F-B788-383C-ABAD51DC45AA}"/>
              </a:ext>
            </a:extLst>
          </p:cNvPr>
          <p:cNvSpPr/>
          <p:nvPr/>
        </p:nvSpPr>
        <p:spPr>
          <a:xfrm>
            <a:off x="3099007" y="2529293"/>
            <a:ext cx="118883" cy="11888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6" name="直線矢印コネクタ 5">
            <a:extLst>
              <a:ext uri="{FF2B5EF4-FFF2-40B4-BE49-F238E27FC236}">
                <a16:creationId xmlns:a16="http://schemas.microsoft.com/office/drawing/2014/main" id="{0B6E179A-B5CE-2729-F5E7-2E7C9912099D}"/>
              </a:ext>
            </a:extLst>
          </p:cNvPr>
          <p:cNvCxnSpPr>
            <a:cxnSpLocks/>
            <a:stCxn id="22" idx="4"/>
            <a:endCxn id="13" idx="0"/>
          </p:cNvCxnSpPr>
          <p:nvPr/>
        </p:nvCxnSpPr>
        <p:spPr>
          <a:xfrm flipH="1">
            <a:off x="3158448" y="2648176"/>
            <a:ext cx="1" cy="14844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カギ線 220">
            <a:extLst>
              <a:ext uri="{FF2B5EF4-FFF2-40B4-BE49-F238E27FC236}">
                <a16:creationId xmlns:a16="http://schemas.microsoft.com/office/drawing/2014/main" id="{A9F57D2D-064F-6FB8-B71A-74D59BF0B30A}"/>
              </a:ext>
            </a:extLst>
          </p:cNvPr>
          <p:cNvCxnSpPr>
            <a:cxnSpLocks/>
            <a:stCxn id="13" idx="1"/>
            <a:endCxn id="22" idx="2"/>
          </p:cNvCxnSpPr>
          <p:nvPr/>
        </p:nvCxnSpPr>
        <p:spPr>
          <a:xfrm rot="10800000" flipH="1">
            <a:off x="2488251" y="2588735"/>
            <a:ext cx="610756" cy="548078"/>
          </a:xfrm>
          <a:prstGeom prst="bentConnector3">
            <a:avLst>
              <a:gd name="adj1" fmla="val -3742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030A6DF-F4C9-2CE8-4D05-BB09203473D9}"/>
              </a:ext>
            </a:extLst>
          </p:cNvPr>
          <p:cNvCxnSpPr>
            <a:cxnSpLocks/>
            <a:stCxn id="49" idx="2"/>
            <a:endCxn id="73" idx="0"/>
          </p:cNvCxnSpPr>
          <p:nvPr/>
        </p:nvCxnSpPr>
        <p:spPr>
          <a:xfrm flipH="1">
            <a:off x="3156755" y="4373536"/>
            <a:ext cx="1692" cy="39657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正方形/長方形 48">
            <a:extLst>
              <a:ext uri="{FF2B5EF4-FFF2-40B4-BE49-F238E27FC236}">
                <a16:creationId xmlns:a16="http://schemas.microsoft.com/office/drawing/2014/main" id="{CB5B92EE-1FE5-0203-7507-D48A4E61702C}"/>
              </a:ext>
            </a:extLst>
          </p:cNvPr>
          <p:cNvSpPr/>
          <p:nvPr/>
        </p:nvSpPr>
        <p:spPr>
          <a:xfrm>
            <a:off x="2552235" y="4770106"/>
            <a:ext cx="1209040" cy="68038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Put paper packing list on each box.</a:t>
            </a:r>
            <a:endParaRPr kumimoji="1" lang="ja-JP" altLang="en-US" sz="900" dirty="0">
              <a:solidFill>
                <a:schemeClr val="tx1"/>
              </a:solidFill>
            </a:endParaRPr>
          </a:p>
        </p:txBody>
      </p:sp>
      <p:sp>
        <p:nvSpPr>
          <p:cNvPr id="90" name="TextBox 89">
            <a:extLst>
              <a:ext uri="{FF2B5EF4-FFF2-40B4-BE49-F238E27FC236}">
                <a16:creationId xmlns:a16="http://schemas.microsoft.com/office/drawing/2014/main" id="{4FD36BBB-DB8D-41BF-06A4-FE092E51A669}"/>
              </a:ext>
            </a:extLst>
          </p:cNvPr>
          <p:cNvSpPr txBox="1"/>
          <p:nvPr/>
        </p:nvSpPr>
        <p:spPr>
          <a:xfrm>
            <a:off x="2210670" y="2906893"/>
            <a:ext cx="380232" cy="276999"/>
          </a:xfrm>
          <a:prstGeom prst="rect">
            <a:avLst/>
          </a:prstGeom>
          <a:noFill/>
        </p:spPr>
        <p:txBody>
          <a:bodyPr wrap="none" rtlCol="0">
            <a:spAutoFit/>
          </a:bodyPr>
          <a:lstStyle/>
          <a:p>
            <a:r>
              <a:rPr lang="en-US" sz="1200" dirty="0"/>
              <a:t>No</a:t>
            </a:r>
          </a:p>
        </p:txBody>
      </p:sp>
      <p:sp>
        <p:nvSpPr>
          <p:cNvPr id="108" name="正方形/長方形 48">
            <a:extLst>
              <a:ext uri="{FF2B5EF4-FFF2-40B4-BE49-F238E27FC236}">
                <a16:creationId xmlns:a16="http://schemas.microsoft.com/office/drawing/2014/main" id="{6DBFD06A-C258-50AC-C610-E663E90E8568}"/>
              </a:ext>
            </a:extLst>
          </p:cNvPr>
          <p:cNvSpPr/>
          <p:nvPr/>
        </p:nvSpPr>
        <p:spPr>
          <a:xfrm>
            <a:off x="2458186" y="5784175"/>
            <a:ext cx="1400507"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Scan product label on picking cart</a:t>
            </a:r>
          </a:p>
        </p:txBody>
      </p:sp>
      <p:cxnSp>
        <p:nvCxnSpPr>
          <p:cNvPr id="57" name="Straight Arrow Connector 56">
            <a:extLst>
              <a:ext uri="{FF2B5EF4-FFF2-40B4-BE49-F238E27FC236}">
                <a16:creationId xmlns:a16="http://schemas.microsoft.com/office/drawing/2014/main" id="{B2B9B56A-E077-46E5-AC85-81D4E68BDA72}"/>
              </a:ext>
            </a:extLst>
          </p:cNvPr>
          <p:cNvCxnSpPr>
            <a:cxnSpLocks/>
            <a:stCxn id="73" idx="2"/>
            <a:endCxn id="108" idx="0"/>
          </p:cNvCxnSpPr>
          <p:nvPr/>
        </p:nvCxnSpPr>
        <p:spPr>
          <a:xfrm>
            <a:off x="3156755" y="5450488"/>
            <a:ext cx="1685" cy="33368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5" name="正方形/長方形 48">
            <a:extLst>
              <a:ext uri="{FF2B5EF4-FFF2-40B4-BE49-F238E27FC236}">
                <a16:creationId xmlns:a16="http://schemas.microsoft.com/office/drawing/2014/main" id="{9B73320C-7C5E-4431-B84E-0650E83F2185}"/>
              </a:ext>
            </a:extLst>
          </p:cNvPr>
          <p:cNvSpPr/>
          <p:nvPr/>
        </p:nvSpPr>
        <p:spPr>
          <a:xfrm>
            <a:off x="676639"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Print out Order packing list</a:t>
            </a:r>
            <a:endParaRPr kumimoji="1" lang="ja-JP" altLang="en-US" sz="900" dirty="0">
              <a:solidFill>
                <a:schemeClr val="tx1"/>
              </a:solidFill>
            </a:endParaRPr>
          </a:p>
        </p:txBody>
      </p:sp>
      <p:cxnSp>
        <p:nvCxnSpPr>
          <p:cNvPr id="76" name="Straight Arrow Connector 75">
            <a:extLst>
              <a:ext uri="{FF2B5EF4-FFF2-40B4-BE49-F238E27FC236}">
                <a16:creationId xmlns:a16="http://schemas.microsoft.com/office/drawing/2014/main" id="{C0C4147D-1ABE-46F0-90EA-F61775726D1E}"/>
              </a:ext>
            </a:extLst>
          </p:cNvPr>
          <p:cNvCxnSpPr>
            <a:cxnSpLocks/>
            <a:stCxn id="49" idx="1"/>
            <a:endCxn id="75" idx="3"/>
          </p:cNvCxnSpPr>
          <p:nvPr/>
        </p:nvCxnSpPr>
        <p:spPr>
          <a:xfrm flipH="1">
            <a:off x="1885679" y="4144679"/>
            <a:ext cx="66824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45EE9AB-1ECE-4372-B5F8-16A72CC9764A}"/>
              </a:ext>
            </a:extLst>
          </p:cNvPr>
          <p:cNvCxnSpPr>
            <a:cxnSpLocks/>
            <a:stCxn id="108" idx="2"/>
            <a:endCxn id="121" idx="0"/>
          </p:cNvCxnSpPr>
          <p:nvPr/>
        </p:nvCxnSpPr>
        <p:spPr>
          <a:xfrm>
            <a:off x="3158440" y="6241889"/>
            <a:ext cx="1429" cy="32129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48">
            <a:extLst>
              <a:ext uri="{FF2B5EF4-FFF2-40B4-BE49-F238E27FC236}">
                <a16:creationId xmlns:a16="http://schemas.microsoft.com/office/drawing/2014/main" id="{8D943142-B54C-4C35-AEE2-66D1BC511055}"/>
              </a:ext>
            </a:extLst>
          </p:cNvPr>
          <p:cNvSpPr/>
          <p:nvPr/>
        </p:nvSpPr>
        <p:spPr>
          <a:xfrm>
            <a:off x="2450063" y="7678431"/>
            <a:ext cx="1400507"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put product tot that box</a:t>
            </a:r>
            <a:endParaRPr kumimoji="1" lang="en-US" altLang="ja-JP" sz="900" dirty="0">
              <a:solidFill>
                <a:schemeClr val="tx1"/>
              </a:solidFill>
            </a:endParaRPr>
          </a:p>
        </p:txBody>
      </p:sp>
      <p:cxnSp>
        <p:nvCxnSpPr>
          <p:cNvPr id="96" name="Straight Arrow Connector 95">
            <a:extLst>
              <a:ext uri="{FF2B5EF4-FFF2-40B4-BE49-F238E27FC236}">
                <a16:creationId xmlns:a16="http://schemas.microsoft.com/office/drawing/2014/main" id="{19A3A4A5-1DE2-4300-8227-491B6A534239}"/>
              </a:ext>
            </a:extLst>
          </p:cNvPr>
          <p:cNvCxnSpPr>
            <a:cxnSpLocks/>
            <a:stCxn id="121" idx="2"/>
            <a:endCxn id="91" idx="0"/>
          </p:cNvCxnSpPr>
          <p:nvPr/>
        </p:nvCxnSpPr>
        <p:spPr>
          <a:xfrm flipH="1">
            <a:off x="3150317" y="7243569"/>
            <a:ext cx="9552" cy="43486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50C29901-106B-481D-A928-3942FC1CE0DA}"/>
              </a:ext>
            </a:extLst>
          </p:cNvPr>
          <p:cNvCxnSpPr>
            <a:cxnSpLocks/>
            <a:stCxn id="91" idx="2"/>
          </p:cNvCxnSpPr>
          <p:nvPr/>
        </p:nvCxnSpPr>
        <p:spPr>
          <a:xfrm rot="5400000" flipH="1" flipV="1">
            <a:off x="990417" y="5296713"/>
            <a:ext cx="4999332" cy="679532"/>
          </a:xfrm>
          <a:prstGeom prst="bentConnector5">
            <a:avLst>
              <a:gd name="adj1" fmla="val -14491"/>
              <a:gd name="adj2" fmla="val 473583"/>
              <a:gd name="adj3" fmla="val 99918"/>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9" name="図 12">
            <a:extLst>
              <a:ext uri="{FF2B5EF4-FFF2-40B4-BE49-F238E27FC236}">
                <a16:creationId xmlns:a16="http://schemas.microsoft.com/office/drawing/2014/main" id="{304F34F3-0D65-4249-ABDF-30711A0F0812}"/>
              </a:ext>
            </a:extLst>
          </p:cNvPr>
          <p:cNvPicPr>
            <a:picLocks noChangeAspect="1"/>
          </p:cNvPicPr>
          <p:nvPr/>
        </p:nvPicPr>
        <p:blipFill>
          <a:blip r:embed="rId3"/>
          <a:stretch>
            <a:fillRect/>
          </a:stretch>
        </p:blipFill>
        <p:spPr>
          <a:xfrm>
            <a:off x="3931535" y="1974021"/>
            <a:ext cx="2322668" cy="1061390"/>
          </a:xfrm>
          <a:prstGeom prst="rect">
            <a:avLst/>
          </a:prstGeom>
        </p:spPr>
      </p:pic>
      <p:pic>
        <p:nvPicPr>
          <p:cNvPr id="80" name="図 12">
            <a:extLst>
              <a:ext uri="{FF2B5EF4-FFF2-40B4-BE49-F238E27FC236}">
                <a16:creationId xmlns:a16="http://schemas.microsoft.com/office/drawing/2014/main" id="{846782F0-CDA3-4218-83EA-239B16EABE83}"/>
              </a:ext>
            </a:extLst>
          </p:cNvPr>
          <p:cNvPicPr>
            <a:picLocks noChangeAspect="1"/>
          </p:cNvPicPr>
          <p:nvPr/>
        </p:nvPicPr>
        <p:blipFill>
          <a:blip r:embed="rId3"/>
          <a:stretch>
            <a:fillRect/>
          </a:stretch>
        </p:blipFill>
        <p:spPr>
          <a:xfrm>
            <a:off x="570006" y="4488328"/>
            <a:ext cx="1418152" cy="648053"/>
          </a:xfrm>
          <a:prstGeom prst="rect">
            <a:avLst/>
          </a:prstGeom>
        </p:spPr>
      </p:pic>
      <p:grpSp>
        <p:nvGrpSpPr>
          <p:cNvPr id="15" name="Group 14">
            <a:extLst>
              <a:ext uri="{FF2B5EF4-FFF2-40B4-BE49-F238E27FC236}">
                <a16:creationId xmlns:a16="http://schemas.microsoft.com/office/drawing/2014/main" id="{19B1EB30-CF00-4C45-8728-96302930FC86}"/>
              </a:ext>
            </a:extLst>
          </p:cNvPr>
          <p:cNvGrpSpPr/>
          <p:nvPr/>
        </p:nvGrpSpPr>
        <p:grpSpPr>
          <a:xfrm>
            <a:off x="3974513" y="4711493"/>
            <a:ext cx="1037219" cy="849775"/>
            <a:chOff x="5020719" y="2133981"/>
            <a:chExt cx="1575164" cy="1363970"/>
          </a:xfrm>
        </p:grpSpPr>
        <p:pic>
          <p:nvPicPr>
            <p:cNvPr id="87" name="Picture 2" descr="Why is cardboard used for packaging? - ITP Packaging">
              <a:extLst>
                <a:ext uri="{FF2B5EF4-FFF2-40B4-BE49-F238E27FC236}">
                  <a16:creationId xmlns:a16="http://schemas.microsoft.com/office/drawing/2014/main" id="{A14BD0D6-5F54-4BA8-BF8A-F8E69F72717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0719" y="2133981"/>
              <a:ext cx="1240552" cy="124055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Why is cardboard used for packaging? - ITP Packaging">
              <a:extLst>
                <a:ext uri="{FF2B5EF4-FFF2-40B4-BE49-F238E27FC236}">
                  <a16:creationId xmlns:a16="http://schemas.microsoft.com/office/drawing/2014/main" id="{0D582444-118E-45C1-86CD-08F514E8F5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5331" y="2257399"/>
              <a:ext cx="1240552" cy="1240552"/>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Group 88">
              <a:extLst>
                <a:ext uri="{FF2B5EF4-FFF2-40B4-BE49-F238E27FC236}">
                  <a16:creationId xmlns:a16="http://schemas.microsoft.com/office/drawing/2014/main" id="{2F6A9018-9824-4A9B-A7B6-BC7B5DA09EFA}"/>
                </a:ext>
              </a:extLst>
            </p:cNvPr>
            <p:cNvGrpSpPr/>
            <p:nvPr/>
          </p:nvGrpSpPr>
          <p:grpSpPr>
            <a:xfrm>
              <a:off x="5725527" y="2832218"/>
              <a:ext cx="651877" cy="285998"/>
              <a:chOff x="4378568" y="2220982"/>
              <a:chExt cx="1488832" cy="669555"/>
            </a:xfrm>
          </p:grpSpPr>
          <p:sp>
            <p:nvSpPr>
              <p:cNvPr id="92" name="Rectangle 91">
                <a:extLst>
                  <a:ext uri="{FF2B5EF4-FFF2-40B4-BE49-F238E27FC236}">
                    <a16:creationId xmlns:a16="http://schemas.microsoft.com/office/drawing/2014/main" id="{6268B4F8-B463-45F5-807F-AB95EDA05552}"/>
                  </a:ext>
                </a:extLst>
              </p:cNvPr>
              <p:cNvSpPr/>
              <p:nvPr/>
            </p:nvSpPr>
            <p:spPr>
              <a:xfrm>
                <a:off x="4378568" y="2220982"/>
                <a:ext cx="1488832" cy="648053"/>
              </a:xfrm>
              <a:prstGeom prst="rect">
                <a:avLst/>
              </a:prstGeom>
              <a:solidFill>
                <a:schemeClr val="bg1"/>
              </a:solidFill>
              <a:ln>
                <a:noFill/>
              </a:ln>
            </p:spPr>
            <p:txBody>
              <a:bodyPr lIns="45719" rIns="45719" rtlCol="0" anchor="ctr"/>
              <a:lstStyle/>
              <a:p>
                <a:pPr algn="l"/>
                <a:endParaRPr kumimoji="1" lang="th-TH" sz="1400" dirty="0"/>
              </a:p>
            </p:txBody>
          </p:sp>
          <p:pic>
            <p:nvPicPr>
              <p:cNvPr id="97" name="図 12">
                <a:extLst>
                  <a:ext uri="{FF2B5EF4-FFF2-40B4-BE49-F238E27FC236}">
                    <a16:creationId xmlns:a16="http://schemas.microsoft.com/office/drawing/2014/main" id="{31760B1E-5AF1-4288-BCDB-6359341F92AA}"/>
                  </a:ext>
                </a:extLst>
              </p:cNvPr>
              <p:cNvPicPr>
                <a:picLocks noChangeAspect="1"/>
              </p:cNvPicPr>
              <p:nvPr/>
            </p:nvPicPr>
            <p:blipFill>
              <a:blip r:embed="rId3"/>
              <a:stretch>
                <a:fillRect/>
              </a:stretch>
            </p:blipFill>
            <p:spPr>
              <a:xfrm>
                <a:off x="4413908" y="2242484"/>
                <a:ext cx="1418152" cy="648053"/>
              </a:xfrm>
              <a:prstGeom prst="rect">
                <a:avLst/>
              </a:prstGeom>
            </p:spPr>
          </p:pic>
        </p:grpSp>
      </p:grpSp>
      <p:grpSp>
        <p:nvGrpSpPr>
          <p:cNvPr id="100" name="Group 99">
            <a:extLst>
              <a:ext uri="{FF2B5EF4-FFF2-40B4-BE49-F238E27FC236}">
                <a16:creationId xmlns:a16="http://schemas.microsoft.com/office/drawing/2014/main" id="{BF96B3C8-CB8C-48D3-94A9-160851370CD6}"/>
              </a:ext>
            </a:extLst>
          </p:cNvPr>
          <p:cNvGrpSpPr/>
          <p:nvPr/>
        </p:nvGrpSpPr>
        <p:grpSpPr>
          <a:xfrm>
            <a:off x="3953759" y="5558373"/>
            <a:ext cx="1417429" cy="1100061"/>
            <a:chOff x="6839869" y="2130360"/>
            <a:chExt cx="2754014" cy="2137380"/>
          </a:xfrm>
        </p:grpSpPr>
        <p:grpSp>
          <p:nvGrpSpPr>
            <p:cNvPr id="101" name="Group 100">
              <a:extLst>
                <a:ext uri="{FF2B5EF4-FFF2-40B4-BE49-F238E27FC236}">
                  <a16:creationId xmlns:a16="http://schemas.microsoft.com/office/drawing/2014/main" id="{760336FC-755C-48E3-BA4B-998256F630D6}"/>
                </a:ext>
              </a:extLst>
            </p:cNvPr>
            <p:cNvGrpSpPr>
              <a:grpSpLocks noChangeAspect="1"/>
            </p:cNvGrpSpPr>
            <p:nvPr/>
          </p:nvGrpSpPr>
          <p:grpSpPr>
            <a:xfrm>
              <a:off x="6839869" y="2341530"/>
              <a:ext cx="1030321" cy="944643"/>
              <a:chOff x="6848298" y="4971688"/>
              <a:chExt cx="1325413" cy="1215197"/>
            </a:xfrm>
          </p:grpSpPr>
          <p:pic>
            <p:nvPicPr>
              <p:cNvPr id="116" name="図 65">
                <a:extLst>
                  <a:ext uri="{FF2B5EF4-FFF2-40B4-BE49-F238E27FC236}">
                    <a16:creationId xmlns:a16="http://schemas.microsoft.com/office/drawing/2014/main" id="{269CBED6-AC2C-460E-90F7-C5CCB569A139}"/>
                  </a:ext>
                </a:extLst>
              </p:cNvPr>
              <p:cNvPicPr>
                <a:picLocks noChangeAspect="1"/>
              </p:cNvPicPr>
              <p:nvPr/>
            </p:nvPicPr>
            <p:blipFill>
              <a:blip r:embed="rId5"/>
              <a:stretch>
                <a:fillRect/>
              </a:stretch>
            </p:blipFill>
            <p:spPr>
              <a:xfrm flipH="1">
                <a:off x="6848298" y="4971688"/>
                <a:ext cx="1159857" cy="1215197"/>
              </a:xfrm>
              <a:prstGeom prst="rect">
                <a:avLst/>
              </a:prstGeom>
            </p:spPr>
          </p:pic>
          <p:pic>
            <p:nvPicPr>
              <p:cNvPr id="117" name="Picture 74">
                <a:extLst>
                  <a:ext uri="{FF2B5EF4-FFF2-40B4-BE49-F238E27FC236}">
                    <a16:creationId xmlns:a16="http://schemas.microsoft.com/office/drawing/2014/main" id="{EBDB4F38-F7DE-4B70-BD85-1DDDA6C3113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706" b="89790" l="0" r="100000"/>
                        </a14:imgEffect>
                      </a14:imgLayer>
                    </a14:imgProps>
                  </a:ext>
                  <a:ext uri="{28A0092B-C50C-407E-A947-70E740481C1C}">
                    <a14:useLocalDpi xmlns:a14="http://schemas.microsoft.com/office/drawing/2010/main" val="0"/>
                  </a:ext>
                </a:extLst>
              </a:blip>
              <a:srcRect t="41081" b="19943"/>
              <a:stretch/>
            </p:blipFill>
            <p:spPr>
              <a:xfrm>
                <a:off x="7521534" y="5617617"/>
                <a:ext cx="652177" cy="341381"/>
              </a:xfrm>
              <a:prstGeom prst="rect">
                <a:avLst/>
              </a:prstGeom>
            </p:spPr>
          </p:pic>
          <p:pic>
            <p:nvPicPr>
              <p:cNvPr id="118" name="Picture 74">
                <a:extLst>
                  <a:ext uri="{FF2B5EF4-FFF2-40B4-BE49-F238E27FC236}">
                    <a16:creationId xmlns:a16="http://schemas.microsoft.com/office/drawing/2014/main" id="{7480BF39-359F-48AB-8CB7-5C2F51D0A63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706" b="89790" l="0" r="100000"/>
                        </a14:imgEffect>
                      </a14:imgLayer>
                    </a14:imgProps>
                  </a:ext>
                  <a:ext uri="{28A0092B-C50C-407E-A947-70E740481C1C}">
                    <a14:useLocalDpi xmlns:a14="http://schemas.microsoft.com/office/drawing/2010/main" val="0"/>
                  </a:ext>
                </a:extLst>
              </a:blip>
              <a:srcRect t="41081" b="19943"/>
              <a:stretch/>
            </p:blipFill>
            <p:spPr>
              <a:xfrm>
                <a:off x="7512002" y="5279376"/>
                <a:ext cx="652177" cy="341381"/>
              </a:xfrm>
              <a:prstGeom prst="rect">
                <a:avLst/>
              </a:prstGeom>
            </p:spPr>
          </p:pic>
        </p:grpSp>
        <p:pic>
          <p:nvPicPr>
            <p:cNvPr id="102" name="Picture 4" descr="เนื้อหมูกระทะแช่แข็ง 1 กก. | Makroclick">
              <a:extLst>
                <a:ext uri="{FF2B5EF4-FFF2-40B4-BE49-F238E27FC236}">
                  <a16:creationId xmlns:a16="http://schemas.microsoft.com/office/drawing/2014/main" id="{46F10C8F-C22B-4EBD-BF51-654D7FAE18F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1299" y="2374120"/>
              <a:ext cx="899347" cy="899347"/>
            </a:xfrm>
            <a:prstGeom prst="rect">
              <a:avLst/>
            </a:prstGeom>
            <a:noFill/>
            <a:extLst>
              <a:ext uri="{909E8E84-426E-40DD-AFC4-6F175D3DCCD1}">
                <a14:hiddenFill xmlns:a14="http://schemas.microsoft.com/office/drawing/2010/main">
                  <a:solidFill>
                    <a:srgbClr val="FFFFFF"/>
                  </a:solidFill>
                </a14:hiddenFill>
              </a:ext>
            </a:extLst>
          </p:spPr>
        </p:pic>
        <p:pic>
          <p:nvPicPr>
            <p:cNvPr id="103" name="図 60">
              <a:extLst>
                <a:ext uri="{FF2B5EF4-FFF2-40B4-BE49-F238E27FC236}">
                  <a16:creationId xmlns:a16="http://schemas.microsoft.com/office/drawing/2014/main" id="{26556C20-3357-4A5E-A2E6-41CBA73469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8942436" y="2600956"/>
              <a:ext cx="320721" cy="739334"/>
            </a:xfrm>
            <a:prstGeom prst="rect">
              <a:avLst/>
            </a:prstGeom>
          </p:spPr>
        </p:pic>
        <p:pic>
          <p:nvPicPr>
            <p:cNvPr id="106" name="Picture 2" descr="Why is cardboard used for packaging? - ITP Packaging">
              <a:extLst>
                <a:ext uri="{FF2B5EF4-FFF2-40B4-BE49-F238E27FC236}">
                  <a16:creationId xmlns:a16="http://schemas.microsoft.com/office/drawing/2014/main" id="{9672F762-F3E5-4CAE-8CE1-53839F018AF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049" y="3274822"/>
              <a:ext cx="992918" cy="992918"/>
            </a:xfrm>
            <a:prstGeom prst="rect">
              <a:avLst/>
            </a:prstGeom>
            <a:noFill/>
            <a:extLst>
              <a:ext uri="{909E8E84-426E-40DD-AFC4-6F175D3DCCD1}">
                <a14:hiddenFill xmlns:a14="http://schemas.microsoft.com/office/drawing/2010/main">
                  <a:solidFill>
                    <a:srgbClr val="FFFFFF"/>
                  </a:solidFill>
                </a14:hiddenFill>
              </a:ext>
            </a:extLst>
          </p:spPr>
        </p:pic>
        <p:sp>
          <p:nvSpPr>
            <p:cNvPr id="110" name="Arrow: Curved Down 109">
              <a:extLst>
                <a:ext uri="{FF2B5EF4-FFF2-40B4-BE49-F238E27FC236}">
                  <a16:creationId xmlns:a16="http://schemas.microsoft.com/office/drawing/2014/main" id="{5EFA35A7-D319-49D4-9A3F-44A7C3764537}"/>
                </a:ext>
              </a:extLst>
            </p:cNvPr>
            <p:cNvSpPr/>
            <p:nvPr/>
          </p:nvSpPr>
          <p:spPr>
            <a:xfrm>
              <a:off x="7552735" y="2130360"/>
              <a:ext cx="722936" cy="314775"/>
            </a:xfrm>
            <a:prstGeom prst="curvedDownArrow">
              <a:avLst/>
            </a:prstGeom>
            <a:solidFill>
              <a:schemeClr val="bg1"/>
            </a:solidFill>
            <a:ln>
              <a:solidFill>
                <a:srgbClr val="000000"/>
              </a:solidFill>
            </a:ln>
          </p:spPr>
          <p:txBody>
            <a:bodyPr lIns="45719" rIns="45719" rtlCol="0" anchor="ctr"/>
            <a:lstStyle/>
            <a:p>
              <a:pPr algn="l"/>
              <a:endParaRPr kumimoji="1" lang="th-TH" sz="1400" dirty="0"/>
            </a:p>
          </p:txBody>
        </p:sp>
        <p:pic>
          <p:nvPicPr>
            <p:cNvPr id="111" name="図 60">
              <a:extLst>
                <a:ext uri="{FF2B5EF4-FFF2-40B4-BE49-F238E27FC236}">
                  <a16:creationId xmlns:a16="http://schemas.microsoft.com/office/drawing/2014/main" id="{AA8EC5BF-648E-4B21-9EEC-F9885F2802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9063855" y="3479512"/>
              <a:ext cx="320721" cy="739334"/>
            </a:xfrm>
            <a:prstGeom prst="rect">
              <a:avLst/>
            </a:prstGeom>
          </p:spPr>
        </p:pic>
      </p:grpSp>
      <p:sp>
        <p:nvSpPr>
          <p:cNvPr id="119" name="テキスト ボックス 148">
            <a:extLst>
              <a:ext uri="{FF2B5EF4-FFF2-40B4-BE49-F238E27FC236}">
                <a16:creationId xmlns:a16="http://schemas.microsoft.com/office/drawing/2014/main" id="{7C398180-01D8-4CEE-B635-AFDD4D99FC19}"/>
              </a:ext>
            </a:extLst>
          </p:cNvPr>
          <p:cNvSpPr txBox="1"/>
          <p:nvPr/>
        </p:nvSpPr>
        <p:spPr>
          <a:xfrm>
            <a:off x="4578521" y="6387484"/>
            <a:ext cx="616768" cy="153888"/>
          </a:xfrm>
          <a:prstGeom prst="rect">
            <a:avLst/>
          </a:prstGeom>
          <a:noFill/>
          <a:ln>
            <a:noFill/>
          </a:ln>
        </p:spPr>
        <p:txBody>
          <a:bodyPr wrap="square" rtlCol="0">
            <a:spAutoFit/>
          </a:bodyPr>
          <a:lstStyle/>
          <a:p>
            <a:r>
              <a:rPr kumimoji="1" lang="en-US" altLang="ja-JP" sz="400" dirty="0">
                <a:latin typeface="Meiryo UI" panose="020B0604030504040204" pitchFamily="50" charset="-128"/>
                <a:ea typeface="Meiryo UI" panose="020B0604030504040204" pitchFamily="50" charset="-128"/>
              </a:rPr>
              <a:t>  AA001</a:t>
            </a:r>
            <a:endParaRPr kumimoji="1" lang="ja-JP" altLang="en-US" sz="400" dirty="0">
              <a:latin typeface="Meiryo UI" panose="020B0604030504040204" pitchFamily="50" charset="-128"/>
              <a:ea typeface="Meiryo UI" panose="020B0604030504040204" pitchFamily="50" charset="-128"/>
            </a:endParaRPr>
          </a:p>
        </p:txBody>
      </p:sp>
      <p:sp>
        <p:nvSpPr>
          <p:cNvPr id="121" name="Flowchart: Decision 120">
            <a:extLst>
              <a:ext uri="{FF2B5EF4-FFF2-40B4-BE49-F238E27FC236}">
                <a16:creationId xmlns:a16="http://schemas.microsoft.com/office/drawing/2014/main" id="{7DF0BF79-33AB-4622-9800-525FCCE69A2B}"/>
              </a:ext>
            </a:extLst>
          </p:cNvPr>
          <p:cNvSpPr/>
          <p:nvPr/>
        </p:nvSpPr>
        <p:spPr>
          <a:xfrm>
            <a:off x="2489672" y="6563186"/>
            <a:ext cx="1340393" cy="680383"/>
          </a:xfrm>
          <a:prstGeom prst="flowChartDecisi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Roboto" panose="02000000000000000000" pitchFamily="2" charset="0"/>
                <a:ea typeface="Roboto" panose="02000000000000000000" pitchFamily="2" charset="0"/>
                <a:cs typeface="Roboto" panose="02000000000000000000" pitchFamily="2" charset="0"/>
              </a:rPr>
              <a:t>All done? </a:t>
            </a:r>
          </a:p>
        </p:txBody>
      </p:sp>
      <p:cxnSp>
        <p:nvCxnSpPr>
          <p:cNvPr id="30" name="Connector: Elbow 29">
            <a:extLst>
              <a:ext uri="{FF2B5EF4-FFF2-40B4-BE49-F238E27FC236}">
                <a16:creationId xmlns:a16="http://schemas.microsoft.com/office/drawing/2014/main" id="{B4940381-9C6F-4336-B3E3-9E3F5BEEEDDD}"/>
              </a:ext>
            </a:extLst>
          </p:cNvPr>
          <p:cNvCxnSpPr>
            <a:stCxn id="121" idx="1"/>
            <a:endCxn id="108" idx="1"/>
          </p:cNvCxnSpPr>
          <p:nvPr/>
        </p:nvCxnSpPr>
        <p:spPr>
          <a:xfrm rot="10800000">
            <a:off x="2458186" y="6013032"/>
            <a:ext cx="31486" cy="890346"/>
          </a:xfrm>
          <a:prstGeom prst="bentConnector3">
            <a:avLst>
              <a:gd name="adj1" fmla="val 826037"/>
            </a:avLst>
          </a:prstGeom>
          <a:ln>
            <a:tailEnd type="triangle"/>
          </a:ln>
        </p:spPr>
        <p:style>
          <a:lnRef idx="1">
            <a:schemeClr val="dk1"/>
          </a:lnRef>
          <a:fillRef idx="0">
            <a:schemeClr val="dk1"/>
          </a:fillRef>
          <a:effectRef idx="0">
            <a:schemeClr val="dk1"/>
          </a:effectRef>
          <a:fontRef idx="minor">
            <a:schemeClr val="tx1"/>
          </a:fontRef>
        </p:style>
      </p:cxnSp>
      <p:sp>
        <p:nvSpPr>
          <p:cNvPr id="122" name="TextBox 121">
            <a:extLst>
              <a:ext uri="{FF2B5EF4-FFF2-40B4-BE49-F238E27FC236}">
                <a16:creationId xmlns:a16="http://schemas.microsoft.com/office/drawing/2014/main" id="{1F8534F8-D5CC-468B-9342-179BE8F85B4F}"/>
              </a:ext>
            </a:extLst>
          </p:cNvPr>
          <p:cNvSpPr txBox="1"/>
          <p:nvPr/>
        </p:nvSpPr>
        <p:spPr>
          <a:xfrm>
            <a:off x="3174923" y="7389470"/>
            <a:ext cx="435056" cy="276999"/>
          </a:xfrm>
          <a:prstGeom prst="rect">
            <a:avLst/>
          </a:prstGeom>
          <a:noFill/>
        </p:spPr>
        <p:txBody>
          <a:bodyPr wrap="none" rtlCol="0">
            <a:spAutoFit/>
          </a:bodyPr>
          <a:lstStyle/>
          <a:p>
            <a:r>
              <a:rPr lang="en-US" sz="1200" dirty="0"/>
              <a:t>Yes</a:t>
            </a:r>
          </a:p>
        </p:txBody>
      </p:sp>
      <p:sp>
        <p:nvSpPr>
          <p:cNvPr id="123" name="TextBox 122">
            <a:extLst>
              <a:ext uri="{FF2B5EF4-FFF2-40B4-BE49-F238E27FC236}">
                <a16:creationId xmlns:a16="http://schemas.microsoft.com/office/drawing/2014/main" id="{3F5C9427-EC68-40E5-B19E-62DE84CA1D36}"/>
              </a:ext>
            </a:extLst>
          </p:cNvPr>
          <p:cNvSpPr txBox="1"/>
          <p:nvPr/>
        </p:nvSpPr>
        <p:spPr>
          <a:xfrm>
            <a:off x="2232928" y="6603537"/>
            <a:ext cx="380232" cy="276999"/>
          </a:xfrm>
          <a:prstGeom prst="rect">
            <a:avLst/>
          </a:prstGeom>
          <a:noFill/>
        </p:spPr>
        <p:txBody>
          <a:bodyPr wrap="none" rtlCol="0">
            <a:spAutoFit/>
          </a:bodyPr>
          <a:lstStyle/>
          <a:p>
            <a:r>
              <a:rPr lang="en-US" sz="1200" dirty="0"/>
              <a:t>No</a:t>
            </a:r>
          </a:p>
        </p:txBody>
      </p:sp>
      <p:grpSp>
        <p:nvGrpSpPr>
          <p:cNvPr id="32" name="Group 31">
            <a:extLst>
              <a:ext uri="{FF2B5EF4-FFF2-40B4-BE49-F238E27FC236}">
                <a16:creationId xmlns:a16="http://schemas.microsoft.com/office/drawing/2014/main" id="{3AA94ACB-98E1-4C2A-8E82-6E0B61890D10}"/>
              </a:ext>
            </a:extLst>
          </p:cNvPr>
          <p:cNvGrpSpPr/>
          <p:nvPr/>
        </p:nvGrpSpPr>
        <p:grpSpPr>
          <a:xfrm>
            <a:off x="3661125" y="7640710"/>
            <a:ext cx="969675" cy="1202926"/>
            <a:chOff x="6902433" y="4339946"/>
            <a:chExt cx="1468539" cy="1821789"/>
          </a:xfrm>
        </p:grpSpPr>
        <p:pic>
          <p:nvPicPr>
            <p:cNvPr id="124" name="Picture 2" descr="Why is cardboard used for packaging? - ITP Packaging">
              <a:extLst>
                <a:ext uri="{FF2B5EF4-FFF2-40B4-BE49-F238E27FC236}">
                  <a16:creationId xmlns:a16="http://schemas.microsoft.com/office/drawing/2014/main" id="{4A44B459-8318-4A75-8574-697DA6B3E90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2433" y="4786693"/>
              <a:ext cx="1240552" cy="124055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Why is cardboard used for packaging? - ITP Packaging">
              <a:extLst>
                <a:ext uri="{FF2B5EF4-FFF2-40B4-BE49-F238E27FC236}">
                  <a16:creationId xmlns:a16="http://schemas.microsoft.com/office/drawing/2014/main" id="{A3E154E9-6DAB-4477-BA8E-EBA8E736942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0420" y="4921183"/>
              <a:ext cx="1240552" cy="1240552"/>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05ACDA0D-0F45-48EF-97D3-042FEA45D4AA}"/>
                </a:ext>
              </a:extLst>
            </p:cNvPr>
            <p:cNvGrpSpPr/>
            <p:nvPr/>
          </p:nvGrpSpPr>
          <p:grpSpPr>
            <a:xfrm>
              <a:off x="7470968" y="5534716"/>
              <a:ext cx="651877" cy="285998"/>
              <a:chOff x="4378568" y="2220982"/>
              <a:chExt cx="1488832" cy="669555"/>
            </a:xfrm>
          </p:grpSpPr>
          <p:sp>
            <p:nvSpPr>
              <p:cNvPr id="127" name="Rectangle 126">
                <a:extLst>
                  <a:ext uri="{FF2B5EF4-FFF2-40B4-BE49-F238E27FC236}">
                    <a16:creationId xmlns:a16="http://schemas.microsoft.com/office/drawing/2014/main" id="{CBBD9650-15DD-46F7-8647-28488BFAAB96}"/>
                  </a:ext>
                </a:extLst>
              </p:cNvPr>
              <p:cNvSpPr/>
              <p:nvPr/>
            </p:nvSpPr>
            <p:spPr>
              <a:xfrm>
                <a:off x="4378568" y="2220982"/>
                <a:ext cx="1488832" cy="648053"/>
              </a:xfrm>
              <a:prstGeom prst="rect">
                <a:avLst/>
              </a:prstGeom>
              <a:solidFill>
                <a:schemeClr val="bg1"/>
              </a:solidFill>
              <a:ln>
                <a:noFill/>
              </a:ln>
            </p:spPr>
            <p:txBody>
              <a:bodyPr lIns="45719" rIns="45719" rtlCol="0" anchor="ctr"/>
              <a:lstStyle/>
              <a:p>
                <a:pPr algn="l"/>
                <a:endParaRPr kumimoji="1" lang="th-TH" sz="1400" dirty="0"/>
              </a:p>
            </p:txBody>
          </p:sp>
          <p:pic>
            <p:nvPicPr>
              <p:cNvPr id="128" name="図 12">
                <a:extLst>
                  <a:ext uri="{FF2B5EF4-FFF2-40B4-BE49-F238E27FC236}">
                    <a16:creationId xmlns:a16="http://schemas.microsoft.com/office/drawing/2014/main" id="{49B099B7-24DE-4B8F-A4E8-E6F9F89A128B}"/>
                  </a:ext>
                </a:extLst>
              </p:cNvPr>
              <p:cNvPicPr>
                <a:picLocks noChangeAspect="1"/>
              </p:cNvPicPr>
              <p:nvPr/>
            </p:nvPicPr>
            <p:blipFill>
              <a:blip r:embed="rId3"/>
              <a:stretch>
                <a:fillRect/>
              </a:stretch>
            </p:blipFill>
            <p:spPr>
              <a:xfrm>
                <a:off x="4413908" y="2242484"/>
                <a:ext cx="1418152" cy="648053"/>
              </a:xfrm>
              <a:prstGeom prst="rect">
                <a:avLst/>
              </a:prstGeom>
            </p:spPr>
          </p:pic>
        </p:grpSp>
        <p:pic>
          <p:nvPicPr>
            <p:cNvPr id="129" name="Picture 4" descr="เนื้อหมูกระทะแช่แข็ง 1 กก. | Makroclick">
              <a:extLst>
                <a:ext uri="{FF2B5EF4-FFF2-40B4-BE49-F238E27FC236}">
                  <a16:creationId xmlns:a16="http://schemas.microsoft.com/office/drawing/2014/main" id="{1DBF536A-FADF-4F03-9BF4-4DE51B365DC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0968" y="4339946"/>
              <a:ext cx="552515" cy="552515"/>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Arrow: Down 129">
            <a:extLst>
              <a:ext uri="{FF2B5EF4-FFF2-40B4-BE49-F238E27FC236}">
                <a16:creationId xmlns:a16="http://schemas.microsoft.com/office/drawing/2014/main" id="{D4311DA4-5283-45A1-923C-A2FF2DC20457}"/>
              </a:ext>
            </a:extLst>
          </p:cNvPr>
          <p:cNvSpPr/>
          <p:nvPr/>
        </p:nvSpPr>
        <p:spPr>
          <a:xfrm>
            <a:off x="4083755" y="7987300"/>
            <a:ext cx="216834" cy="263701"/>
          </a:xfrm>
          <a:prstGeom prst="downArrow">
            <a:avLst/>
          </a:prstGeom>
          <a:solidFill>
            <a:schemeClr val="bg1"/>
          </a:solidFill>
          <a:ln>
            <a:solidFill>
              <a:srgbClr val="000000"/>
            </a:solidFill>
          </a:ln>
        </p:spPr>
        <p:txBody>
          <a:bodyPr lIns="45719" rIns="45719" rtlCol="0" anchor="ctr"/>
          <a:lstStyle/>
          <a:p>
            <a:pPr algn="l"/>
            <a:endParaRPr kumimoji="1" lang="th-TH" sz="1400" dirty="0"/>
          </a:p>
        </p:txBody>
      </p:sp>
      <p:grpSp>
        <p:nvGrpSpPr>
          <p:cNvPr id="8" name="Group 7">
            <a:extLst>
              <a:ext uri="{FF2B5EF4-FFF2-40B4-BE49-F238E27FC236}">
                <a16:creationId xmlns:a16="http://schemas.microsoft.com/office/drawing/2014/main" id="{B2655C55-7066-4C3E-813B-AB9E8776C3F6}"/>
              </a:ext>
            </a:extLst>
          </p:cNvPr>
          <p:cNvGrpSpPr/>
          <p:nvPr/>
        </p:nvGrpSpPr>
        <p:grpSpPr>
          <a:xfrm>
            <a:off x="4594605" y="6536898"/>
            <a:ext cx="1790931" cy="1859637"/>
            <a:chOff x="5276459" y="4131063"/>
            <a:chExt cx="1083625" cy="1061390"/>
          </a:xfrm>
        </p:grpSpPr>
        <p:pic>
          <p:nvPicPr>
            <p:cNvPr id="5" name="Picture 4">
              <a:extLst>
                <a:ext uri="{FF2B5EF4-FFF2-40B4-BE49-F238E27FC236}">
                  <a16:creationId xmlns:a16="http://schemas.microsoft.com/office/drawing/2014/main" id="{52926958-AFE0-4DBC-9040-B925C8F28236}"/>
                </a:ext>
              </a:extLst>
            </p:cNvPr>
            <p:cNvPicPr>
              <a:picLocks noChangeAspect="1"/>
            </p:cNvPicPr>
            <p:nvPr/>
          </p:nvPicPr>
          <p:blipFill rotWithShape="1">
            <a:blip r:embed="rId10">
              <a:extLst>
                <a:ext uri="{28A0092B-C50C-407E-A947-70E740481C1C}">
                  <a14:useLocalDpi xmlns:a14="http://schemas.microsoft.com/office/drawing/2010/main" val="0"/>
                </a:ext>
              </a:extLst>
            </a:blip>
            <a:srcRect t="-1" b="31217"/>
            <a:stretch/>
          </p:blipFill>
          <p:spPr>
            <a:xfrm>
              <a:off x="5276459" y="4131063"/>
              <a:ext cx="875680" cy="1061390"/>
            </a:xfrm>
            <a:prstGeom prst="rect">
              <a:avLst/>
            </a:prstGeom>
          </p:spPr>
        </p:pic>
        <p:sp>
          <p:nvSpPr>
            <p:cNvPr id="65" name="Rectangle 64">
              <a:extLst>
                <a:ext uri="{FF2B5EF4-FFF2-40B4-BE49-F238E27FC236}">
                  <a16:creationId xmlns:a16="http://schemas.microsoft.com/office/drawing/2014/main" id="{F4BB9A2B-B0CA-41DA-9DF4-649CBACD8839}"/>
                </a:ext>
              </a:extLst>
            </p:cNvPr>
            <p:cNvSpPr/>
            <p:nvPr/>
          </p:nvSpPr>
          <p:spPr>
            <a:xfrm>
              <a:off x="5327514" y="4305161"/>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tx1"/>
                  </a:solidFill>
                </a:rPr>
                <a:t>C-12345678910</a:t>
              </a:r>
            </a:p>
          </p:txBody>
        </p:sp>
        <p:sp>
          <p:nvSpPr>
            <p:cNvPr id="66" name="Rectangle 65">
              <a:extLst>
                <a:ext uri="{FF2B5EF4-FFF2-40B4-BE49-F238E27FC236}">
                  <a16:creationId xmlns:a16="http://schemas.microsoft.com/office/drawing/2014/main" id="{2ED2472B-0074-452A-B3FB-ADE0379642DA}"/>
                </a:ext>
              </a:extLst>
            </p:cNvPr>
            <p:cNvSpPr/>
            <p:nvPr/>
          </p:nvSpPr>
          <p:spPr>
            <a:xfrm>
              <a:off x="5331553" y="4413177"/>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tx1"/>
                  </a:solidFill>
                </a:rPr>
                <a:t>MEAT</a:t>
              </a:r>
            </a:p>
          </p:txBody>
        </p:sp>
        <p:sp>
          <p:nvSpPr>
            <p:cNvPr id="67" name="Rectangle 66">
              <a:extLst>
                <a:ext uri="{FF2B5EF4-FFF2-40B4-BE49-F238E27FC236}">
                  <a16:creationId xmlns:a16="http://schemas.microsoft.com/office/drawing/2014/main" id="{2F399C74-FCCA-4308-9A38-511B9A9D6C97}"/>
                </a:ext>
              </a:extLst>
            </p:cNvPr>
            <p:cNvSpPr/>
            <p:nvPr/>
          </p:nvSpPr>
          <p:spPr>
            <a:xfrm>
              <a:off x="5810539" y="452759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tx1"/>
                  </a:solidFill>
                </a:rPr>
                <a:t>10</a:t>
              </a:r>
            </a:p>
          </p:txBody>
        </p:sp>
        <p:sp>
          <p:nvSpPr>
            <p:cNvPr id="68" name="Rectangle 67">
              <a:extLst>
                <a:ext uri="{FF2B5EF4-FFF2-40B4-BE49-F238E27FC236}">
                  <a16:creationId xmlns:a16="http://schemas.microsoft.com/office/drawing/2014/main" id="{F23BFFF4-AAB4-425D-A37D-47B0121A0A57}"/>
                </a:ext>
              </a:extLst>
            </p:cNvPr>
            <p:cNvSpPr/>
            <p:nvPr/>
          </p:nvSpPr>
          <p:spPr>
            <a:xfrm>
              <a:off x="5814638" y="4650303"/>
              <a:ext cx="322996" cy="76922"/>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sz="600" b="1" dirty="0">
                  <a:solidFill>
                    <a:schemeClr val="tx1"/>
                  </a:solidFill>
                </a:rPr>
                <a:t>FZA101</a:t>
              </a:r>
            </a:p>
          </p:txBody>
        </p:sp>
        <p:sp>
          <p:nvSpPr>
            <p:cNvPr id="70" name="Rectangle 69">
              <a:extLst>
                <a:ext uri="{FF2B5EF4-FFF2-40B4-BE49-F238E27FC236}">
                  <a16:creationId xmlns:a16="http://schemas.microsoft.com/office/drawing/2014/main" id="{37094750-AC8D-4713-98FA-957ECDCEF066}"/>
                </a:ext>
              </a:extLst>
            </p:cNvPr>
            <p:cNvSpPr/>
            <p:nvPr/>
          </p:nvSpPr>
          <p:spPr>
            <a:xfrm>
              <a:off x="5350167" y="4618587"/>
              <a:ext cx="613508" cy="13164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accent4">
                      <a:lumMod val="50000"/>
                    </a:schemeClr>
                  </a:solidFill>
                </a:rPr>
                <a:t>A11</a:t>
              </a:r>
            </a:p>
          </p:txBody>
        </p:sp>
      </p:grpSp>
    </p:spTree>
    <p:extLst>
      <p:ext uri="{BB962C8B-B14F-4D97-AF65-F5344CB8AC3E}">
        <p14:creationId xmlns:p14="http://schemas.microsoft.com/office/powerpoint/2010/main" val="387691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Factory staff</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600164"/>
          </a:xfrm>
          <a:prstGeom prst="rect">
            <a:avLst/>
          </a:prstGeom>
          <a:noFill/>
        </p:spPr>
        <p:txBody>
          <a:bodyPr wrap="square" rtlCol="0">
            <a:spAutoFit/>
          </a:bodyPr>
          <a:lstStyle/>
          <a:p>
            <a:r>
              <a:rPr kumimoji="1" lang="en-US" altLang="ja-JP" sz="1100" b="1" dirty="0"/>
              <a:t>4-1. Workflow Chart</a:t>
            </a:r>
          </a:p>
          <a:p>
            <a:r>
              <a:rPr kumimoji="1" lang="en-US" altLang="ja-JP" sz="1100" b="1" dirty="0"/>
              <a:t>4-1-7. Stock Management - </a:t>
            </a:r>
            <a:r>
              <a:rPr lang="en-US" altLang="ja-JP" sz="1100" b="1" dirty="0"/>
              <a:t>Stock check</a:t>
            </a:r>
          </a:p>
          <a:p>
            <a:endParaRPr kumimoji="1" lang="en-US" altLang="ja-JP" sz="1100" b="1" dirty="0"/>
          </a:p>
        </p:txBody>
      </p:sp>
      <p:sp>
        <p:nvSpPr>
          <p:cNvPr id="49" name="正方形/長方形 48">
            <a:extLst>
              <a:ext uri="{FF2B5EF4-FFF2-40B4-BE49-F238E27FC236}">
                <a16:creationId xmlns:a16="http://schemas.microsoft.com/office/drawing/2014/main" id="{349498B4-8C7F-4706-83BD-DC17CD866F34}"/>
              </a:ext>
            </a:extLst>
          </p:cNvPr>
          <p:cNvSpPr/>
          <p:nvPr/>
        </p:nvSpPr>
        <p:spPr>
          <a:xfrm>
            <a:off x="2553927"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check the history </a:t>
            </a:r>
          </a:p>
        </p:txBody>
      </p:sp>
      <p:sp>
        <p:nvSpPr>
          <p:cNvPr id="45" name="楕円 3">
            <a:extLst>
              <a:ext uri="{FF2B5EF4-FFF2-40B4-BE49-F238E27FC236}">
                <a16:creationId xmlns:a16="http://schemas.microsoft.com/office/drawing/2014/main" id="{2946A369-C24B-40E0-81FF-9B0AB3074C4A}"/>
              </a:ext>
            </a:extLst>
          </p:cNvPr>
          <p:cNvSpPr/>
          <p:nvPr/>
        </p:nvSpPr>
        <p:spPr>
          <a:xfrm>
            <a:off x="2671106" y="1970817"/>
            <a:ext cx="983759" cy="3592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Start</a:t>
            </a:r>
            <a:endParaRPr kumimoji="1" lang="ja-JP" altLang="en-US" sz="900" dirty="0">
              <a:solidFill>
                <a:schemeClr val="tx1"/>
              </a:solidFill>
            </a:endParaRPr>
          </a:p>
        </p:txBody>
      </p:sp>
      <p:sp>
        <p:nvSpPr>
          <p:cNvPr id="75" name="正方形/長方形 48">
            <a:extLst>
              <a:ext uri="{FF2B5EF4-FFF2-40B4-BE49-F238E27FC236}">
                <a16:creationId xmlns:a16="http://schemas.microsoft.com/office/drawing/2014/main" id="{9B73320C-7C5E-4431-B84E-0650E83F2185}"/>
              </a:ext>
            </a:extLst>
          </p:cNvPr>
          <p:cNvSpPr/>
          <p:nvPr/>
        </p:nvSpPr>
        <p:spPr>
          <a:xfrm>
            <a:off x="676639"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confirm on WMS Application.</a:t>
            </a:r>
            <a:endParaRPr kumimoji="1" lang="ja-JP" altLang="en-US" sz="900" dirty="0">
              <a:solidFill>
                <a:schemeClr val="tx1"/>
              </a:solidFill>
            </a:endParaRPr>
          </a:p>
        </p:txBody>
      </p:sp>
      <p:cxnSp>
        <p:nvCxnSpPr>
          <p:cNvPr id="76" name="Straight Arrow Connector 75">
            <a:extLst>
              <a:ext uri="{FF2B5EF4-FFF2-40B4-BE49-F238E27FC236}">
                <a16:creationId xmlns:a16="http://schemas.microsoft.com/office/drawing/2014/main" id="{C0C4147D-1ABE-46F0-90EA-F61775726D1E}"/>
              </a:ext>
            </a:extLst>
          </p:cNvPr>
          <p:cNvCxnSpPr>
            <a:cxnSpLocks/>
            <a:stCxn id="49" idx="1"/>
            <a:endCxn id="75" idx="3"/>
          </p:cNvCxnSpPr>
          <p:nvPr/>
        </p:nvCxnSpPr>
        <p:spPr>
          <a:xfrm flipH="1">
            <a:off x="1885679" y="4144679"/>
            <a:ext cx="668248"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7226B6-64A4-4563-8933-5B419A0A0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978" y="1800867"/>
            <a:ext cx="726471" cy="1287291"/>
          </a:xfrm>
          <a:prstGeom prst="rect">
            <a:avLst/>
          </a:prstGeom>
        </p:spPr>
      </p:pic>
      <p:pic>
        <p:nvPicPr>
          <p:cNvPr id="9" name="Picture 8">
            <a:extLst>
              <a:ext uri="{FF2B5EF4-FFF2-40B4-BE49-F238E27FC236}">
                <a16:creationId xmlns:a16="http://schemas.microsoft.com/office/drawing/2014/main" id="{2623F74B-3C03-442E-8CFA-767395077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690" y="1805714"/>
            <a:ext cx="721498" cy="1282444"/>
          </a:xfrm>
          <a:prstGeom prst="rect">
            <a:avLst/>
          </a:prstGeom>
        </p:spPr>
      </p:pic>
      <p:sp>
        <p:nvSpPr>
          <p:cNvPr id="67" name="正方形/長方形 164">
            <a:extLst>
              <a:ext uri="{FF2B5EF4-FFF2-40B4-BE49-F238E27FC236}">
                <a16:creationId xmlns:a16="http://schemas.microsoft.com/office/drawing/2014/main" id="{27CFC83B-DB8E-42C6-B4EE-4EBD4F0B2CDA}"/>
              </a:ext>
            </a:extLst>
          </p:cNvPr>
          <p:cNvSpPr/>
          <p:nvPr/>
        </p:nvSpPr>
        <p:spPr>
          <a:xfrm rot="16200000">
            <a:off x="4723069" y="2189032"/>
            <a:ext cx="153181" cy="637556"/>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68" name="正方形/長方形 164">
            <a:extLst>
              <a:ext uri="{FF2B5EF4-FFF2-40B4-BE49-F238E27FC236}">
                <a16:creationId xmlns:a16="http://schemas.microsoft.com/office/drawing/2014/main" id="{BAB6C31A-D0C6-4CF7-9551-144392E89404}"/>
              </a:ext>
            </a:extLst>
          </p:cNvPr>
          <p:cNvSpPr/>
          <p:nvPr/>
        </p:nvSpPr>
        <p:spPr>
          <a:xfrm rot="16200000">
            <a:off x="5619678" y="1745603"/>
            <a:ext cx="153181" cy="637556"/>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74" name="正方形/長方形 48">
            <a:extLst>
              <a:ext uri="{FF2B5EF4-FFF2-40B4-BE49-F238E27FC236}">
                <a16:creationId xmlns:a16="http://schemas.microsoft.com/office/drawing/2014/main" id="{BB9B5845-08E3-45D6-86A2-05CEEE3243A8}"/>
              </a:ext>
            </a:extLst>
          </p:cNvPr>
          <p:cNvSpPr/>
          <p:nvPr/>
        </p:nvSpPr>
        <p:spPr>
          <a:xfrm>
            <a:off x="2559209" y="2687028"/>
            <a:ext cx="1209040" cy="68038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Scan product label</a:t>
            </a:r>
            <a:endParaRPr kumimoji="1" lang="ja-JP" altLang="en-US" sz="900" dirty="0">
              <a:solidFill>
                <a:schemeClr val="tx1"/>
              </a:solidFill>
            </a:endParaRPr>
          </a:p>
        </p:txBody>
      </p:sp>
      <p:cxnSp>
        <p:nvCxnSpPr>
          <p:cNvPr id="77" name="Straight Arrow Connector 76">
            <a:extLst>
              <a:ext uri="{FF2B5EF4-FFF2-40B4-BE49-F238E27FC236}">
                <a16:creationId xmlns:a16="http://schemas.microsoft.com/office/drawing/2014/main" id="{51A7F43F-35BA-4AEE-BCE2-C3AC05DD4BC2}"/>
              </a:ext>
            </a:extLst>
          </p:cNvPr>
          <p:cNvCxnSpPr>
            <a:cxnSpLocks/>
            <a:stCxn id="45" idx="4"/>
            <a:endCxn id="74" idx="0"/>
          </p:cNvCxnSpPr>
          <p:nvPr/>
        </p:nvCxnSpPr>
        <p:spPr>
          <a:xfrm>
            <a:off x="3162986" y="2330081"/>
            <a:ext cx="743" cy="35694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0DA0611-4F6F-4239-A2D8-841B38AD130D}"/>
              </a:ext>
            </a:extLst>
          </p:cNvPr>
          <p:cNvCxnSpPr>
            <a:cxnSpLocks/>
            <a:stCxn id="74" idx="2"/>
            <a:endCxn id="49" idx="0"/>
          </p:cNvCxnSpPr>
          <p:nvPr/>
        </p:nvCxnSpPr>
        <p:spPr>
          <a:xfrm flipH="1">
            <a:off x="3158447" y="3367410"/>
            <a:ext cx="5282" cy="54841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41EFCBEB-8824-4723-B260-56DE702F9A12}"/>
              </a:ext>
            </a:extLst>
          </p:cNvPr>
          <p:cNvGrpSpPr/>
          <p:nvPr/>
        </p:nvGrpSpPr>
        <p:grpSpPr>
          <a:xfrm>
            <a:off x="4346180" y="3362284"/>
            <a:ext cx="1563861" cy="1365032"/>
            <a:chOff x="6423181" y="5152710"/>
            <a:chExt cx="1243690" cy="1026698"/>
          </a:xfrm>
        </p:grpSpPr>
        <p:pic>
          <p:nvPicPr>
            <p:cNvPr id="84" name="図 29">
              <a:extLst>
                <a:ext uri="{FF2B5EF4-FFF2-40B4-BE49-F238E27FC236}">
                  <a16:creationId xmlns:a16="http://schemas.microsoft.com/office/drawing/2014/main" id="{88D1F53C-6EED-401A-A0BC-6066FA0854D2}"/>
                </a:ext>
              </a:extLst>
            </p:cNvPr>
            <p:cNvPicPr>
              <a:picLocks noChangeAspect="1"/>
            </p:cNvPicPr>
            <p:nvPr/>
          </p:nvPicPr>
          <p:blipFill rotWithShape="1">
            <a:blip r:embed="rId5"/>
            <a:srcRect l="2545" t="1799" r="5562" b="9212"/>
            <a:stretch/>
          </p:blipFill>
          <p:spPr>
            <a:xfrm>
              <a:off x="6423181" y="5152710"/>
              <a:ext cx="871001" cy="423404"/>
            </a:xfrm>
            <a:prstGeom prst="rect">
              <a:avLst/>
            </a:prstGeom>
            <a:ln w="12700">
              <a:solidFill>
                <a:schemeClr val="tx1"/>
              </a:solidFill>
            </a:ln>
          </p:spPr>
        </p:pic>
        <p:sp>
          <p:nvSpPr>
            <p:cNvPr id="85" name="台形 51">
              <a:extLst>
                <a:ext uri="{FF2B5EF4-FFF2-40B4-BE49-F238E27FC236}">
                  <a16:creationId xmlns:a16="http://schemas.microsoft.com/office/drawing/2014/main" id="{5C4F112E-0B3B-4911-8181-41B3E7C039CF}"/>
                </a:ext>
              </a:extLst>
            </p:cNvPr>
            <p:cNvSpPr/>
            <p:nvPr/>
          </p:nvSpPr>
          <p:spPr>
            <a:xfrm rot="9051719">
              <a:off x="7057428" y="5251908"/>
              <a:ext cx="277774" cy="314440"/>
            </a:xfrm>
            <a:prstGeom prst="trapezoid">
              <a:avLst/>
            </a:prstGeom>
            <a:solidFill>
              <a:srgbClr val="FF0000">
                <a:alpha val="31000"/>
              </a:srgbClr>
            </a:solidFill>
            <a:ln>
              <a:noFill/>
            </a:ln>
          </p:spPr>
          <p:txBody>
            <a:bodyPr lIns="45719" rIns="45719" rtlCol="0" anchor="ctr"/>
            <a:lstStyle/>
            <a:p>
              <a:pPr algn="l"/>
              <a:endParaRPr kumimoji="1" lang="ja-JP" altLang="en-US" sz="1400" dirty="0"/>
            </a:p>
          </p:txBody>
        </p:sp>
        <p:pic>
          <p:nvPicPr>
            <p:cNvPr id="86" name="図 53">
              <a:extLst>
                <a:ext uri="{FF2B5EF4-FFF2-40B4-BE49-F238E27FC236}">
                  <a16:creationId xmlns:a16="http://schemas.microsoft.com/office/drawing/2014/main" id="{A62B1899-EBAF-4C86-86F1-DC13271A44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49341">
              <a:off x="7408641" y="5558472"/>
              <a:ext cx="258230" cy="620936"/>
            </a:xfrm>
            <a:prstGeom prst="rect">
              <a:avLst/>
            </a:prstGeom>
          </p:spPr>
        </p:pic>
      </p:grpSp>
      <p:sp>
        <p:nvSpPr>
          <p:cNvPr id="94" name="TextBox 93">
            <a:extLst>
              <a:ext uri="{FF2B5EF4-FFF2-40B4-BE49-F238E27FC236}">
                <a16:creationId xmlns:a16="http://schemas.microsoft.com/office/drawing/2014/main" id="{B958D5EA-AAA9-4762-9036-CA3BC82CD936}"/>
              </a:ext>
            </a:extLst>
          </p:cNvPr>
          <p:cNvSpPr txBox="1"/>
          <p:nvPr/>
        </p:nvSpPr>
        <p:spPr>
          <a:xfrm>
            <a:off x="2012332" y="3865143"/>
            <a:ext cx="407484" cy="276999"/>
          </a:xfrm>
          <a:prstGeom prst="rect">
            <a:avLst/>
          </a:prstGeom>
          <a:noFill/>
        </p:spPr>
        <p:txBody>
          <a:bodyPr wrap="none" rtlCol="0">
            <a:spAutoFit/>
          </a:bodyPr>
          <a:lstStyle/>
          <a:p>
            <a:r>
              <a:rPr lang="en-US" sz="1200" dirty="0"/>
              <a:t>OK</a:t>
            </a:r>
          </a:p>
        </p:txBody>
      </p:sp>
      <p:pic>
        <p:nvPicPr>
          <p:cNvPr id="95" name="Picture 94">
            <a:extLst>
              <a:ext uri="{FF2B5EF4-FFF2-40B4-BE49-F238E27FC236}">
                <a16:creationId xmlns:a16="http://schemas.microsoft.com/office/drawing/2014/main" id="{47702657-C070-884E-B643-065D0278F9EE}"/>
              </a:ext>
            </a:extLst>
          </p:cNvPr>
          <p:cNvPicPr>
            <a:picLocks noChangeAspect="1"/>
          </p:cNvPicPr>
          <p:nvPr/>
        </p:nvPicPr>
        <p:blipFill>
          <a:blip r:embed="rId7"/>
          <a:stretch>
            <a:fillRect/>
          </a:stretch>
        </p:blipFill>
        <p:spPr>
          <a:xfrm>
            <a:off x="1116589" y="2629568"/>
            <a:ext cx="559332" cy="1019758"/>
          </a:xfrm>
          <a:prstGeom prst="rect">
            <a:avLst/>
          </a:prstGeom>
        </p:spPr>
      </p:pic>
      <p:sp>
        <p:nvSpPr>
          <p:cNvPr id="98" name="楕円 3">
            <a:extLst>
              <a:ext uri="{FF2B5EF4-FFF2-40B4-BE49-F238E27FC236}">
                <a16:creationId xmlns:a16="http://schemas.microsoft.com/office/drawing/2014/main" id="{4F1FD694-9294-CEDD-E789-FEE5E760ED10}"/>
              </a:ext>
            </a:extLst>
          </p:cNvPr>
          <p:cNvSpPr/>
          <p:nvPr/>
        </p:nvSpPr>
        <p:spPr>
          <a:xfrm>
            <a:off x="911804" y="4969362"/>
            <a:ext cx="738709" cy="25220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kumimoji="1" lang="en-US" altLang="ja-JP" sz="900" dirty="0">
                <a:solidFill>
                  <a:schemeClr val="tx1"/>
                </a:solidFill>
              </a:rPr>
              <a:t>Finish</a:t>
            </a:r>
            <a:endParaRPr kumimoji="1" lang="ja-JP" altLang="en-US" sz="900" dirty="0">
              <a:solidFill>
                <a:schemeClr val="tx1"/>
              </a:solidFill>
            </a:endParaRPr>
          </a:p>
        </p:txBody>
      </p:sp>
      <p:cxnSp>
        <p:nvCxnSpPr>
          <p:cNvPr id="104" name="Straight Arrow Connector 103">
            <a:extLst>
              <a:ext uri="{FF2B5EF4-FFF2-40B4-BE49-F238E27FC236}">
                <a16:creationId xmlns:a16="http://schemas.microsoft.com/office/drawing/2014/main" id="{7D3C3AE8-C543-430C-B6D9-7A2F5D649F1E}"/>
              </a:ext>
            </a:extLst>
          </p:cNvPr>
          <p:cNvCxnSpPr>
            <a:cxnSpLocks/>
            <a:stCxn id="75" idx="2"/>
            <a:endCxn id="98" idx="0"/>
          </p:cNvCxnSpPr>
          <p:nvPr/>
        </p:nvCxnSpPr>
        <p:spPr>
          <a:xfrm>
            <a:off x="1281159" y="4373536"/>
            <a:ext cx="0" cy="595826"/>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FDE40950-0545-40CC-9FB6-7AA6E01A3374}"/>
              </a:ext>
            </a:extLst>
          </p:cNvPr>
          <p:cNvCxnSpPr>
            <a:cxnSpLocks/>
            <a:stCxn id="49" idx="2"/>
            <a:endCxn id="74" idx="3"/>
          </p:cNvCxnSpPr>
          <p:nvPr/>
        </p:nvCxnSpPr>
        <p:spPr>
          <a:xfrm rot="5400000" flipH="1" flipV="1">
            <a:off x="2790189" y="3395477"/>
            <a:ext cx="1346317" cy="609802"/>
          </a:xfrm>
          <a:prstGeom prst="bentConnector4">
            <a:avLst>
              <a:gd name="adj1" fmla="val -16980"/>
              <a:gd name="adj2" fmla="val 137488"/>
            </a:avLst>
          </a:prstGeom>
          <a:ln>
            <a:tailEnd type="triangle"/>
          </a:ln>
        </p:spPr>
        <p:style>
          <a:lnRef idx="1">
            <a:schemeClr val="dk1"/>
          </a:lnRef>
          <a:fillRef idx="0">
            <a:schemeClr val="dk1"/>
          </a:fillRef>
          <a:effectRef idx="0">
            <a:schemeClr val="dk1"/>
          </a:effectRef>
          <a:fontRef idx="minor">
            <a:schemeClr val="tx1"/>
          </a:fontRef>
        </p:style>
      </p:cxnSp>
      <p:grpSp>
        <p:nvGrpSpPr>
          <p:cNvPr id="43" name="Group 42">
            <a:extLst>
              <a:ext uri="{FF2B5EF4-FFF2-40B4-BE49-F238E27FC236}">
                <a16:creationId xmlns:a16="http://schemas.microsoft.com/office/drawing/2014/main" id="{2423CE9E-2DE2-4491-A48E-34ADD508622D}"/>
              </a:ext>
            </a:extLst>
          </p:cNvPr>
          <p:cNvGrpSpPr/>
          <p:nvPr/>
        </p:nvGrpSpPr>
        <p:grpSpPr>
          <a:xfrm>
            <a:off x="3158446" y="4805049"/>
            <a:ext cx="1855297" cy="2909444"/>
            <a:chOff x="3158446" y="4805049"/>
            <a:chExt cx="1855297" cy="2909444"/>
          </a:xfrm>
        </p:grpSpPr>
        <p:grpSp>
          <p:nvGrpSpPr>
            <p:cNvPr id="12" name="Group 11">
              <a:extLst>
                <a:ext uri="{FF2B5EF4-FFF2-40B4-BE49-F238E27FC236}">
                  <a16:creationId xmlns:a16="http://schemas.microsoft.com/office/drawing/2014/main" id="{9021B268-7D18-4843-99BC-534B6BD8439D}"/>
                </a:ext>
              </a:extLst>
            </p:cNvPr>
            <p:cNvGrpSpPr/>
            <p:nvPr/>
          </p:nvGrpSpPr>
          <p:grpSpPr>
            <a:xfrm>
              <a:off x="3158446" y="4805049"/>
              <a:ext cx="1855297" cy="2909444"/>
              <a:chOff x="1695450" y="1876425"/>
              <a:chExt cx="3467100" cy="6153150"/>
            </a:xfrm>
          </p:grpSpPr>
          <p:pic>
            <p:nvPicPr>
              <p:cNvPr id="11" name="Picture 10">
                <a:extLst>
                  <a:ext uri="{FF2B5EF4-FFF2-40B4-BE49-F238E27FC236}">
                    <a16:creationId xmlns:a16="http://schemas.microsoft.com/office/drawing/2014/main" id="{89A41EF4-E9E3-46C4-86BD-83692E0D05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5450" y="1876425"/>
                <a:ext cx="3467100" cy="6153150"/>
              </a:xfrm>
              <a:prstGeom prst="rect">
                <a:avLst/>
              </a:prstGeom>
            </p:spPr>
          </p:pic>
          <p:pic>
            <p:nvPicPr>
              <p:cNvPr id="69" name="図 162">
                <a:extLst>
                  <a:ext uri="{FF2B5EF4-FFF2-40B4-BE49-F238E27FC236}">
                    <a16:creationId xmlns:a16="http://schemas.microsoft.com/office/drawing/2014/main" id="{B8D415BB-BA39-4575-AED8-A3429405CE05}"/>
                  </a:ext>
                </a:extLst>
              </p:cNvPr>
              <p:cNvPicPr>
                <a:picLocks noChangeAspect="1"/>
              </p:cNvPicPr>
              <p:nvPr/>
            </p:nvPicPr>
            <p:blipFill rotWithShape="1">
              <a:blip r:embed="rId9"/>
              <a:srcRect t="40685" r="1575" b="11249"/>
              <a:stretch/>
            </p:blipFill>
            <p:spPr>
              <a:xfrm>
                <a:off x="1695452" y="3415484"/>
                <a:ext cx="3439874" cy="2132404"/>
              </a:xfrm>
              <a:prstGeom prst="rect">
                <a:avLst/>
              </a:prstGeom>
            </p:spPr>
          </p:pic>
        </p:grpSp>
        <p:sp>
          <p:nvSpPr>
            <p:cNvPr id="107" name="Rectangle 106">
              <a:extLst>
                <a:ext uri="{FF2B5EF4-FFF2-40B4-BE49-F238E27FC236}">
                  <a16:creationId xmlns:a16="http://schemas.microsoft.com/office/drawing/2014/main" id="{251B5692-401A-4B35-8AB1-B00C3B6AC7CA}"/>
                </a:ext>
              </a:extLst>
            </p:cNvPr>
            <p:cNvSpPr/>
            <p:nvPr/>
          </p:nvSpPr>
          <p:spPr>
            <a:xfrm>
              <a:off x="3236149" y="5200461"/>
              <a:ext cx="837432" cy="1257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sz="800" b="1" dirty="0">
                  <a:solidFill>
                    <a:schemeClr val="tx1"/>
                  </a:solidFill>
                </a:rPr>
                <a:t>L6532185200</a:t>
              </a:r>
            </a:p>
          </p:txBody>
        </p:sp>
        <p:sp>
          <p:nvSpPr>
            <p:cNvPr id="109" name="Rectangle 108">
              <a:extLst>
                <a:ext uri="{FF2B5EF4-FFF2-40B4-BE49-F238E27FC236}">
                  <a16:creationId xmlns:a16="http://schemas.microsoft.com/office/drawing/2014/main" id="{85244073-CEC6-4FAA-9AD0-4B2480E218EE}"/>
                </a:ext>
              </a:extLst>
            </p:cNvPr>
            <p:cNvSpPr/>
            <p:nvPr/>
          </p:nvSpPr>
          <p:spPr>
            <a:xfrm>
              <a:off x="3666520" y="4993910"/>
              <a:ext cx="1160583" cy="18991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kumimoji="1" lang="en-US" sz="800" b="1" dirty="0">
                  <a:solidFill>
                    <a:schemeClr val="tx1"/>
                  </a:solidFill>
                </a:rPr>
                <a:t>C-12345678910</a:t>
              </a:r>
            </a:p>
          </p:txBody>
        </p:sp>
      </p:grpSp>
    </p:spTree>
    <p:extLst>
      <p:ext uri="{BB962C8B-B14F-4D97-AF65-F5344CB8AC3E}">
        <p14:creationId xmlns:p14="http://schemas.microsoft.com/office/powerpoint/2010/main" val="273947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Factory staff</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769441"/>
          </a:xfrm>
          <a:prstGeom prst="rect">
            <a:avLst/>
          </a:prstGeom>
          <a:noFill/>
        </p:spPr>
        <p:txBody>
          <a:bodyPr wrap="square" rtlCol="0">
            <a:spAutoFit/>
          </a:bodyPr>
          <a:lstStyle/>
          <a:p>
            <a:r>
              <a:rPr kumimoji="1" lang="en-US" altLang="ja-JP" sz="1100" b="1" dirty="0"/>
              <a:t>4-1. Workflow Chart</a:t>
            </a:r>
          </a:p>
          <a:p>
            <a:r>
              <a:rPr kumimoji="1" lang="en-US" altLang="ja-JP" sz="1100" b="1" dirty="0"/>
              <a:t>4-1-8. Stock Management - </a:t>
            </a:r>
            <a:r>
              <a:rPr lang="en-US" altLang="ja-JP" sz="1100" b="1" dirty="0"/>
              <a:t>Location management</a:t>
            </a:r>
          </a:p>
          <a:p>
            <a:endParaRPr lang="en-US" altLang="ja-JP" sz="1100" b="1" dirty="0"/>
          </a:p>
          <a:p>
            <a:endParaRPr kumimoji="1" lang="en-US" altLang="ja-JP" sz="1100" b="1" dirty="0"/>
          </a:p>
        </p:txBody>
      </p:sp>
      <p:sp>
        <p:nvSpPr>
          <p:cNvPr id="49" name="正方形/長方形 48">
            <a:extLst>
              <a:ext uri="{FF2B5EF4-FFF2-40B4-BE49-F238E27FC236}">
                <a16:creationId xmlns:a16="http://schemas.microsoft.com/office/drawing/2014/main" id="{349498B4-8C7F-4706-83BD-DC17CD866F34}"/>
              </a:ext>
            </a:extLst>
          </p:cNvPr>
          <p:cNvSpPr/>
          <p:nvPr/>
        </p:nvSpPr>
        <p:spPr>
          <a:xfrm>
            <a:off x="2553927"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Change locations, Quantity  </a:t>
            </a:r>
          </a:p>
        </p:txBody>
      </p:sp>
      <p:sp>
        <p:nvSpPr>
          <p:cNvPr id="45" name="楕円 3">
            <a:extLst>
              <a:ext uri="{FF2B5EF4-FFF2-40B4-BE49-F238E27FC236}">
                <a16:creationId xmlns:a16="http://schemas.microsoft.com/office/drawing/2014/main" id="{2946A369-C24B-40E0-81FF-9B0AB3074C4A}"/>
              </a:ext>
            </a:extLst>
          </p:cNvPr>
          <p:cNvSpPr/>
          <p:nvPr/>
        </p:nvSpPr>
        <p:spPr>
          <a:xfrm>
            <a:off x="2671106" y="1970817"/>
            <a:ext cx="983759" cy="3592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Start</a:t>
            </a:r>
            <a:endParaRPr kumimoji="1" lang="ja-JP" altLang="en-US" sz="900" dirty="0">
              <a:solidFill>
                <a:schemeClr val="tx1"/>
              </a:solidFill>
            </a:endParaRPr>
          </a:p>
        </p:txBody>
      </p:sp>
      <p:pic>
        <p:nvPicPr>
          <p:cNvPr id="5" name="Picture 4">
            <a:extLst>
              <a:ext uri="{FF2B5EF4-FFF2-40B4-BE49-F238E27FC236}">
                <a16:creationId xmlns:a16="http://schemas.microsoft.com/office/drawing/2014/main" id="{4D7226B6-64A4-4563-8933-5B419A0A0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978" y="1800867"/>
            <a:ext cx="726471" cy="1287291"/>
          </a:xfrm>
          <a:prstGeom prst="rect">
            <a:avLst/>
          </a:prstGeom>
        </p:spPr>
      </p:pic>
      <p:pic>
        <p:nvPicPr>
          <p:cNvPr id="9" name="Picture 8">
            <a:extLst>
              <a:ext uri="{FF2B5EF4-FFF2-40B4-BE49-F238E27FC236}">
                <a16:creationId xmlns:a16="http://schemas.microsoft.com/office/drawing/2014/main" id="{2623F74B-3C03-442E-8CFA-767395077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690" y="1805714"/>
            <a:ext cx="721498" cy="1282444"/>
          </a:xfrm>
          <a:prstGeom prst="rect">
            <a:avLst/>
          </a:prstGeom>
        </p:spPr>
      </p:pic>
      <p:sp>
        <p:nvSpPr>
          <p:cNvPr id="67" name="正方形/長方形 164">
            <a:extLst>
              <a:ext uri="{FF2B5EF4-FFF2-40B4-BE49-F238E27FC236}">
                <a16:creationId xmlns:a16="http://schemas.microsoft.com/office/drawing/2014/main" id="{27CFC83B-DB8E-42C6-B4EE-4EBD4F0B2CDA}"/>
              </a:ext>
            </a:extLst>
          </p:cNvPr>
          <p:cNvSpPr/>
          <p:nvPr/>
        </p:nvSpPr>
        <p:spPr>
          <a:xfrm rot="16200000">
            <a:off x="4723069" y="2189032"/>
            <a:ext cx="153181" cy="637556"/>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68" name="正方形/長方形 164">
            <a:extLst>
              <a:ext uri="{FF2B5EF4-FFF2-40B4-BE49-F238E27FC236}">
                <a16:creationId xmlns:a16="http://schemas.microsoft.com/office/drawing/2014/main" id="{BAB6C31A-D0C6-4CF7-9551-144392E89404}"/>
              </a:ext>
            </a:extLst>
          </p:cNvPr>
          <p:cNvSpPr/>
          <p:nvPr/>
        </p:nvSpPr>
        <p:spPr>
          <a:xfrm rot="16200000">
            <a:off x="5619678" y="2063978"/>
            <a:ext cx="153181" cy="637556"/>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74" name="正方形/長方形 48">
            <a:extLst>
              <a:ext uri="{FF2B5EF4-FFF2-40B4-BE49-F238E27FC236}">
                <a16:creationId xmlns:a16="http://schemas.microsoft.com/office/drawing/2014/main" id="{BB9B5845-08E3-45D6-86A2-05CEEE3243A8}"/>
              </a:ext>
            </a:extLst>
          </p:cNvPr>
          <p:cNvSpPr/>
          <p:nvPr/>
        </p:nvSpPr>
        <p:spPr>
          <a:xfrm>
            <a:off x="2559209" y="2729232"/>
            <a:ext cx="1209040" cy="68038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Scan product label</a:t>
            </a:r>
            <a:endParaRPr kumimoji="1" lang="ja-JP" altLang="en-US" sz="900" dirty="0">
              <a:solidFill>
                <a:schemeClr val="tx1"/>
              </a:solidFill>
            </a:endParaRPr>
          </a:p>
        </p:txBody>
      </p:sp>
      <p:cxnSp>
        <p:nvCxnSpPr>
          <p:cNvPr id="77" name="Straight Arrow Connector 76">
            <a:extLst>
              <a:ext uri="{FF2B5EF4-FFF2-40B4-BE49-F238E27FC236}">
                <a16:creationId xmlns:a16="http://schemas.microsoft.com/office/drawing/2014/main" id="{51A7F43F-35BA-4AEE-BCE2-C3AC05DD4BC2}"/>
              </a:ext>
            </a:extLst>
          </p:cNvPr>
          <p:cNvCxnSpPr>
            <a:cxnSpLocks/>
            <a:stCxn id="45" idx="4"/>
            <a:endCxn id="74" idx="0"/>
          </p:cNvCxnSpPr>
          <p:nvPr/>
        </p:nvCxnSpPr>
        <p:spPr>
          <a:xfrm>
            <a:off x="3162986" y="2330081"/>
            <a:ext cx="743" cy="39915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0DA0611-4F6F-4239-A2D8-841B38AD130D}"/>
              </a:ext>
            </a:extLst>
          </p:cNvPr>
          <p:cNvCxnSpPr>
            <a:cxnSpLocks/>
            <a:stCxn id="74" idx="2"/>
            <a:endCxn id="49" idx="0"/>
          </p:cNvCxnSpPr>
          <p:nvPr/>
        </p:nvCxnSpPr>
        <p:spPr>
          <a:xfrm flipH="1">
            <a:off x="3158447" y="3409614"/>
            <a:ext cx="5282" cy="50620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41EFCBEB-8824-4723-B260-56DE702F9A12}"/>
              </a:ext>
            </a:extLst>
          </p:cNvPr>
          <p:cNvGrpSpPr/>
          <p:nvPr/>
        </p:nvGrpSpPr>
        <p:grpSpPr>
          <a:xfrm>
            <a:off x="4346180" y="3362284"/>
            <a:ext cx="1563861" cy="1365032"/>
            <a:chOff x="6423181" y="5152710"/>
            <a:chExt cx="1243690" cy="1026698"/>
          </a:xfrm>
        </p:grpSpPr>
        <p:pic>
          <p:nvPicPr>
            <p:cNvPr id="84" name="図 29">
              <a:extLst>
                <a:ext uri="{FF2B5EF4-FFF2-40B4-BE49-F238E27FC236}">
                  <a16:creationId xmlns:a16="http://schemas.microsoft.com/office/drawing/2014/main" id="{88D1F53C-6EED-401A-A0BC-6066FA0854D2}"/>
                </a:ext>
              </a:extLst>
            </p:cNvPr>
            <p:cNvPicPr>
              <a:picLocks noChangeAspect="1"/>
            </p:cNvPicPr>
            <p:nvPr/>
          </p:nvPicPr>
          <p:blipFill rotWithShape="1">
            <a:blip r:embed="rId5"/>
            <a:srcRect l="2545" t="1799" r="5562" b="9212"/>
            <a:stretch/>
          </p:blipFill>
          <p:spPr>
            <a:xfrm>
              <a:off x="6423181" y="5152710"/>
              <a:ext cx="871001" cy="423404"/>
            </a:xfrm>
            <a:prstGeom prst="rect">
              <a:avLst/>
            </a:prstGeom>
            <a:ln w="12700">
              <a:solidFill>
                <a:schemeClr val="tx1"/>
              </a:solidFill>
            </a:ln>
          </p:spPr>
        </p:pic>
        <p:sp>
          <p:nvSpPr>
            <p:cNvPr id="85" name="台形 51">
              <a:extLst>
                <a:ext uri="{FF2B5EF4-FFF2-40B4-BE49-F238E27FC236}">
                  <a16:creationId xmlns:a16="http://schemas.microsoft.com/office/drawing/2014/main" id="{5C4F112E-0B3B-4911-8181-41B3E7C039CF}"/>
                </a:ext>
              </a:extLst>
            </p:cNvPr>
            <p:cNvSpPr/>
            <p:nvPr/>
          </p:nvSpPr>
          <p:spPr>
            <a:xfrm rot="9051719">
              <a:off x="7057428" y="5251908"/>
              <a:ext cx="277774" cy="314440"/>
            </a:xfrm>
            <a:prstGeom prst="trapezoid">
              <a:avLst/>
            </a:prstGeom>
            <a:solidFill>
              <a:srgbClr val="FF0000">
                <a:alpha val="31000"/>
              </a:srgbClr>
            </a:solidFill>
            <a:ln>
              <a:noFill/>
            </a:ln>
          </p:spPr>
          <p:txBody>
            <a:bodyPr lIns="45719" rIns="45719" rtlCol="0" anchor="ctr"/>
            <a:lstStyle/>
            <a:p>
              <a:pPr algn="l"/>
              <a:endParaRPr kumimoji="1" lang="ja-JP" altLang="en-US" sz="1400" dirty="0"/>
            </a:p>
          </p:txBody>
        </p:sp>
        <p:pic>
          <p:nvPicPr>
            <p:cNvPr id="86" name="図 53">
              <a:extLst>
                <a:ext uri="{FF2B5EF4-FFF2-40B4-BE49-F238E27FC236}">
                  <a16:creationId xmlns:a16="http://schemas.microsoft.com/office/drawing/2014/main" id="{A62B1899-EBAF-4C86-86F1-DC13271A44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49341">
              <a:off x="7408641" y="5558472"/>
              <a:ext cx="258230" cy="620936"/>
            </a:xfrm>
            <a:prstGeom prst="rect">
              <a:avLst/>
            </a:prstGeom>
          </p:spPr>
        </p:pic>
      </p:grpSp>
      <p:sp>
        <p:nvSpPr>
          <p:cNvPr id="94" name="TextBox 93">
            <a:extLst>
              <a:ext uri="{FF2B5EF4-FFF2-40B4-BE49-F238E27FC236}">
                <a16:creationId xmlns:a16="http://schemas.microsoft.com/office/drawing/2014/main" id="{B958D5EA-AAA9-4762-9036-CA3BC82CD936}"/>
              </a:ext>
            </a:extLst>
          </p:cNvPr>
          <p:cNvSpPr txBox="1"/>
          <p:nvPr/>
        </p:nvSpPr>
        <p:spPr>
          <a:xfrm>
            <a:off x="3152448" y="4540703"/>
            <a:ext cx="407484" cy="276999"/>
          </a:xfrm>
          <a:prstGeom prst="rect">
            <a:avLst/>
          </a:prstGeom>
          <a:noFill/>
        </p:spPr>
        <p:txBody>
          <a:bodyPr wrap="none" rtlCol="0">
            <a:spAutoFit/>
          </a:bodyPr>
          <a:lstStyle/>
          <a:p>
            <a:r>
              <a:rPr lang="en-US" sz="1200" dirty="0"/>
              <a:t>OK</a:t>
            </a:r>
          </a:p>
        </p:txBody>
      </p:sp>
      <p:sp>
        <p:nvSpPr>
          <p:cNvPr id="98" name="楕円 3">
            <a:extLst>
              <a:ext uri="{FF2B5EF4-FFF2-40B4-BE49-F238E27FC236}">
                <a16:creationId xmlns:a16="http://schemas.microsoft.com/office/drawing/2014/main" id="{4F1FD694-9294-CEDD-E789-FEE5E760ED10}"/>
              </a:ext>
            </a:extLst>
          </p:cNvPr>
          <p:cNvSpPr/>
          <p:nvPr/>
        </p:nvSpPr>
        <p:spPr>
          <a:xfrm>
            <a:off x="2792352" y="4984869"/>
            <a:ext cx="738709" cy="25220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kumimoji="1" lang="en-US" altLang="ja-JP" sz="900" dirty="0">
                <a:solidFill>
                  <a:schemeClr val="tx1"/>
                </a:solidFill>
              </a:rPr>
              <a:t>Finish</a:t>
            </a:r>
            <a:endParaRPr kumimoji="1" lang="ja-JP" altLang="en-US" sz="900" dirty="0">
              <a:solidFill>
                <a:schemeClr val="tx1"/>
              </a:solidFill>
            </a:endParaRPr>
          </a:p>
        </p:txBody>
      </p:sp>
      <p:cxnSp>
        <p:nvCxnSpPr>
          <p:cNvPr id="37" name="Straight Arrow Connector 36">
            <a:extLst>
              <a:ext uri="{FF2B5EF4-FFF2-40B4-BE49-F238E27FC236}">
                <a16:creationId xmlns:a16="http://schemas.microsoft.com/office/drawing/2014/main" id="{F72CFA3E-BB48-4E6E-920F-398016548662}"/>
              </a:ext>
            </a:extLst>
          </p:cNvPr>
          <p:cNvCxnSpPr>
            <a:cxnSpLocks/>
            <a:stCxn id="49" idx="2"/>
            <a:endCxn id="98" idx="0"/>
          </p:cNvCxnSpPr>
          <p:nvPr/>
        </p:nvCxnSpPr>
        <p:spPr>
          <a:xfrm>
            <a:off x="3158447" y="4373536"/>
            <a:ext cx="3260" cy="611333"/>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0" name="Speech Bubble: Rectangle with Corners Rounded 49">
            <a:extLst>
              <a:ext uri="{FF2B5EF4-FFF2-40B4-BE49-F238E27FC236}">
                <a16:creationId xmlns:a16="http://schemas.microsoft.com/office/drawing/2014/main" id="{53A50DD2-A6D1-420F-B0FD-B6797B7F1A0F}"/>
              </a:ext>
            </a:extLst>
          </p:cNvPr>
          <p:cNvSpPr/>
          <p:nvPr/>
        </p:nvSpPr>
        <p:spPr>
          <a:xfrm flipH="1">
            <a:off x="5244502" y="7330777"/>
            <a:ext cx="1098483" cy="307438"/>
          </a:xfrm>
          <a:prstGeom prst="wedgeRoundRectCallout">
            <a:avLst>
              <a:gd name="adj1" fmla="val 68159"/>
              <a:gd name="adj2" fmla="val -59448"/>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Change locations </a:t>
            </a:r>
          </a:p>
        </p:txBody>
      </p:sp>
      <p:sp>
        <p:nvSpPr>
          <p:cNvPr id="51" name="Speech Bubble: Rectangle with Corners Rounded 50">
            <a:extLst>
              <a:ext uri="{FF2B5EF4-FFF2-40B4-BE49-F238E27FC236}">
                <a16:creationId xmlns:a16="http://schemas.microsoft.com/office/drawing/2014/main" id="{F2762F8D-CFF0-4221-9861-88AA018D6EE9}"/>
              </a:ext>
            </a:extLst>
          </p:cNvPr>
          <p:cNvSpPr/>
          <p:nvPr/>
        </p:nvSpPr>
        <p:spPr>
          <a:xfrm flipH="1">
            <a:off x="5198445" y="6508758"/>
            <a:ext cx="1098483" cy="307438"/>
          </a:xfrm>
          <a:prstGeom prst="wedgeRoundRectCallout">
            <a:avLst>
              <a:gd name="adj1" fmla="val 63677"/>
              <a:gd name="adj2" fmla="val 89265"/>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Change Quantity </a:t>
            </a:r>
          </a:p>
        </p:txBody>
      </p:sp>
      <p:grpSp>
        <p:nvGrpSpPr>
          <p:cNvPr id="20" name="Group 19">
            <a:extLst>
              <a:ext uri="{FF2B5EF4-FFF2-40B4-BE49-F238E27FC236}">
                <a16:creationId xmlns:a16="http://schemas.microsoft.com/office/drawing/2014/main" id="{88876948-BDCC-4DD7-9441-9B776B2C3124}"/>
              </a:ext>
            </a:extLst>
          </p:cNvPr>
          <p:cNvGrpSpPr/>
          <p:nvPr/>
        </p:nvGrpSpPr>
        <p:grpSpPr>
          <a:xfrm>
            <a:off x="3007176" y="5400321"/>
            <a:ext cx="2097374" cy="3640342"/>
            <a:chOff x="4303265" y="4862102"/>
            <a:chExt cx="2097374" cy="3640342"/>
          </a:xfrm>
        </p:grpSpPr>
        <p:pic>
          <p:nvPicPr>
            <p:cNvPr id="6" name="Picture 5">
              <a:extLst>
                <a:ext uri="{FF2B5EF4-FFF2-40B4-BE49-F238E27FC236}">
                  <a16:creationId xmlns:a16="http://schemas.microsoft.com/office/drawing/2014/main" id="{16B87952-85AE-43EF-84AE-D570B383A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3265" y="4862102"/>
              <a:ext cx="2056850" cy="3640342"/>
            </a:xfrm>
            <a:prstGeom prst="rect">
              <a:avLst/>
            </a:prstGeom>
          </p:spPr>
        </p:pic>
        <p:sp>
          <p:nvSpPr>
            <p:cNvPr id="19" name="Rectangle 18">
              <a:extLst>
                <a:ext uri="{FF2B5EF4-FFF2-40B4-BE49-F238E27FC236}">
                  <a16:creationId xmlns:a16="http://schemas.microsoft.com/office/drawing/2014/main" id="{F502F6C1-36B1-4F90-A0AD-463D89C0C5DE}"/>
                </a:ext>
              </a:extLst>
            </p:cNvPr>
            <p:cNvSpPr/>
            <p:nvPr/>
          </p:nvSpPr>
          <p:spPr>
            <a:xfrm>
              <a:off x="4795287" y="5263343"/>
              <a:ext cx="1160583" cy="18991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tx1"/>
                  </a:solidFill>
                </a:rPr>
                <a:t>C-12345678910</a:t>
              </a:r>
            </a:p>
          </p:txBody>
        </p:sp>
        <p:sp>
          <p:nvSpPr>
            <p:cNvPr id="44" name="Rectangle 43">
              <a:extLst>
                <a:ext uri="{FF2B5EF4-FFF2-40B4-BE49-F238E27FC236}">
                  <a16:creationId xmlns:a16="http://schemas.microsoft.com/office/drawing/2014/main" id="{D91859AC-8D43-46BD-B301-B9FEB3B6326B}"/>
                </a:ext>
              </a:extLst>
            </p:cNvPr>
            <p:cNvSpPr/>
            <p:nvPr/>
          </p:nvSpPr>
          <p:spPr>
            <a:xfrm>
              <a:off x="4346180" y="5521055"/>
              <a:ext cx="1052597" cy="18991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ground beef</a:t>
              </a:r>
              <a:r>
                <a:rPr kumimoji="1" lang="th-TH" sz="800" b="1" dirty="0">
                  <a:solidFill>
                    <a:schemeClr val="tx1"/>
                  </a:solidFill>
                </a:rPr>
                <a:t> </a:t>
              </a:r>
              <a:r>
                <a:rPr kumimoji="1" lang="en-US" sz="800" b="1" dirty="0">
                  <a:solidFill>
                    <a:schemeClr val="tx1"/>
                  </a:solidFill>
                </a:rPr>
                <a:t>A65</a:t>
              </a:r>
            </a:p>
          </p:txBody>
        </p:sp>
        <p:sp>
          <p:nvSpPr>
            <p:cNvPr id="46" name="Rectangle 45">
              <a:extLst>
                <a:ext uri="{FF2B5EF4-FFF2-40B4-BE49-F238E27FC236}">
                  <a16:creationId xmlns:a16="http://schemas.microsoft.com/office/drawing/2014/main" id="{33789933-C2A0-45D4-BD7B-E1BB1559CA9A}"/>
                </a:ext>
              </a:extLst>
            </p:cNvPr>
            <p:cNvSpPr/>
            <p:nvPr/>
          </p:nvSpPr>
          <p:spPr>
            <a:xfrm>
              <a:off x="4953303" y="5823842"/>
              <a:ext cx="1160583" cy="131646"/>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L6532185200</a:t>
              </a:r>
            </a:p>
          </p:txBody>
        </p:sp>
        <p:sp>
          <p:nvSpPr>
            <p:cNvPr id="47" name="Rectangle 46">
              <a:extLst>
                <a:ext uri="{FF2B5EF4-FFF2-40B4-BE49-F238E27FC236}">
                  <a16:creationId xmlns:a16="http://schemas.microsoft.com/office/drawing/2014/main" id="{312E54C8-CBD8-49C7-9483-1A09C4E94710}"/>
                </a:ext>
              </a:extLst>
            </p:cNvPr>
            <p:cNvSpPr/>
            <p:nvPr/>
          </p:nvSpPr>
          <p:spPr>
            <a:xfrm>
              <a:off x="5787131" y="6392129"/>
              <a:ext cx="613508" cy="1265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800" b="1" dirty="0">
                  <a:solidFill>
                    <a:schemeClr val="tx1"/>
                  </a:solidFill>
                </a:rPr>
                <a:t>200</a:t>
              </a:r>
            </a:p>
          </p:txBody>
        </p:sp>
        <p:sp>
          <p:nvSpPr>
            <p:cNvPr id="48" name="Rectangle 47">
              <a:extLst>
                <a:ext uri="{FF2B5EF4-FFF2-40B4-BE49-F238E27FC236}">
                  <a16:creationId xmlns:a16="http://schemas.microsoft.com/office/drawing/2014/main" id="{80742B4E-30F0-4A09-9EAD-4594530A1E9B}"/>
                </a:ext>
              </a:extLst>
            </p:cNvPr>
            <p:cNvSpPr/>
            <p:nvPr/>
          </p:nvSpPr>
          <p:spPr>
            <a:xfrm>
              <a:off x="5608866" y="6650702"/>
              <a:ext cx="613508" cy="13164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B23</a:t>
              </a:r>
            </a:p>
          </p:txBody>
        </p:sp>
        <p:sp>
          <p:nvSpPr>
            <p:cNvPr id="52" name="Rectangle 51">
              <a:extLst>
                <a:ext uri="{FF2B5EF4-FFF2-40B4-BE49-F238E27FC236}">
                  <a16:creationId xmlns:a16="http://schemas.microsoft.com/office/drawing/2014/main" id="{591C112E-59CB-4FE0-A8A5-B5ED931ADB78}"/>
                </a:ext>
              </a:extLst>
            </p:cNvPr>
            <p:cNvSpPr/>
            <p:nvPr/>
          </p:nvSpPr>
          <p:spPr>
            <a:xfrm>
              <a:off x="4887518" y="6660912"/>
              <a:ext cx="613508" cy="13164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accent4">
                      <a:lumMod val="50000"/>
                    </a:schemeClr>
                  </a:solidFill>
                </a:rPr>
                <a:t>A11</a:t>
              </a:r>
            </a:p>
          </p:txBody>
        </p:sp>
        <p:sp>
          <p:nvSpPr>
            <p:cNvPr id="53" name="Rectangle 52">
              <a:extLst>
                <a:ext uri="{FF2B5EF4-FFF2-40B4-BE49-F238E27FC236}">
                  <a16:creationId xmlns:a16="http://schemas.microsoft.com/office/drawing/2014/main" id="{772ED69C-F85F-428A-AB5B-C50623EBA06A}"/>
                </a:ext>
              </a:extLst>
            </p:cNvPr>
            <p:cNvSpPr/>
            <p:nvPr/>
          </p:nvSpPr>
          <p:spPr>
            <a:xfrm>
              <a:off x="5133099" y="6387001"/>
              <a:ext cx="613508" cy="13164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accent4">
                      <a:lumMod val="50000"/>
                    </a:schemeClr>
                  </a:solidFill>
                </a:rPr>
                <a:t>500</a:t>
              </a:r>
            </a:p>
          </p:txBody>
        </p:sp>
      </p:grpSp>
    </p:spTree>
    <p:extLst>
      <p:ext uri="{BB962C8B-B14F-4D97-AF65-F5344CB8AC3E}">
        <p14:creationId xmlns:p14="http://schemas.microsoft.com/office/powerpoint/2010/main" val="10421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Factory staff</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769441"/>
          </a:xfrm>
          <a:prstGeom prst="rect">
            <a:avLst/>
          </a:prstGeom>
          <a:noFill/>
        </p:spPr>
        <p:txBody>
          <a:bodyPr wrap="square" rtlCol="0">
            <a:spAutoFit/>
          </a:bodyPr>
          <a:lstStyle/>
          <a:p>
            <a:r>
              <a:rPr kumimoji="1" lang="en-US" altLang="ja-JP" sz="1100" b="1" dirty="0"/>
              <a:t>4-1. Workflow Chart</a:t>
            </a:r>
          </a:p>
          <a:p>
            <a:r>
              <a:rPr kumimoji="1" lang="en-US" altLang="ja-JP" sz="1100" b="1" dirty="0"/>
              <a:t>4-1-9. Stock Management - </a:t>
            </a:r>
            <a:r>
              <a:rPr lang="en-US" altLang="ja-JP" sz="1100" b="1" dirty="0"/>
              <a:t>Stocktaking</a:t>
            </a:r>
          </a:p>
          <a:p>
            <a:endParaRPr lang="en-US" altLang="ja-JP" sz="1100" b="1" dirty="0"/>
          </a:p>
          <a:p>
            <a:endParaRPr kumimoji="1" lang="en-US" altLang="ja-JP" sz="1100" b="1" dirty="0"/>
          </a:p>
        </p:txBody>
      </p:sp>
      <p:sp>
        <p:nvSpPr>
          <p:cNvPr id="49" name="正方形/長方形 48">
            <a:extLst>
              <a:ext uri="{FF2B5EF4-FFF2-40B4-BE49-F238E27FC236}">
                <a16:creationId xmlns:a16="http://schemas.microsoft.com/office/drawing/2014/main" id="{349498B4-8C7F-4706-83BD-DC17CD866F34}"/>
              </a:ext>
            </a:extLst>
          </p:cNvPr>
          <p:cNvSpPr/>
          <p:nvPr/>
        </p:nvSpPr>
        <p:spPr>
          <a:xfrm>
            <a:off x="2553927" y="3915822"/>
            <a:ext cx="1209040" cy="4577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dk1"/>
                </a:solidFill>
                <a:latin typeface="Roboto" panose="02000000000000000000" pitchFamily="2" charset="0"/>
                <a:ea typeface="Roboto" panose="02000000000000000000" pitchFamily="2" charset="0"/>
                <a:cs typeface="Roboto" panose="02000000000000000000" pitchFamily="2" charset="0"/>
              </a:rPr>
              <a:t>Input Quantity</a:t>
            </a:r>
          </a:p>
        </p:txBody>
      </p:sp>
      <p:sp>
        <p:nvSpPr>
          <p:cNvPr id="45" name="楕円 3">
            <a:extLst>
              <a:ext uri="{FF2B5EF4-FFF2-40B4-BE49-F238E27FC236}">
                <a16:creationId xmlns:a16="http://schemas.microsoft.com/office/drawing/2014/main" id="{2946A369-C24B-40E0-81FF-9B0AB3074C4A}"/>
              </a:ext>
            </a:extLst>
          </p:cNvPr>
          <p:cNvSpPr/>
          <p:nvPr/>
        </p:nvSpPr>
        <p:spPr>
          <a:xfrm>
            <a:off x="2671106" y="1970817"/>
            <a:ext cx="983759" cy="3592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Start</a:t>
            </a:r>
            <a:endParaRPr kumimoji="1" lang="ja-JP" altLang="en-US" sz="900" dirty="0">
              <a:solidFill>
                <a:schemeClr val="tx1"/>
              </a:solidFill>
            </a:endParaRPr>
          </a:p>
        </p:txBody>
      </p:sp>
      <p:pic>
        <p:nvPicPr>
          <p:cNvPr id="5" name="Picture 4">
            <a:extLst>
              <a:ext uri="{FF2B5EF4-FFF2-40B4-BE49-F238E27FC236}">
                <a16:creationId xmlns:a16="http://schemas.microsoft.com/office/drawing/2014/main" id="{4D7226B6-64A4-4563-8933-5B419A0A0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978" y="1800867"/>
            <a:ext cx="726471" cy="1287291"/>
          </a:xfrm>
          <a:prstGeom prst="rect">
            <a:avLst/>
          </a:prstGeom>
        </p:spPr>
      </p:pic>
      <p:pic>
        <p:nvPicPr>
          <p:cNvPr id="9" name="Picture 8">
            <a:extLst>
              <a:ext uri="{FF2B5EF4-FFF2-40B4-BE49-F238E27FC236}">
                <a16:creationId xmlns:a16="http://schemas.microsoft.com/office/drawing/2014/main" id="{2623F74B-3C03-442E-8CFA-767395077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690" y="1805714"/>
            <a:ext cx="721498" cy="1282444"/>
          </a:xfrm>
          <a:prstGeom prst="rect">
            <a:avLst/>
          </a:prstGeom>
        </p:spPr>
      </p:pic>
      <p:sp>
        <p:nvSpPr>
          <p:cNvPr id="67" name="正方形/長方形 164">
            <a:extLst>
              <a:ext uri="{FF2B5EF4-FFF2-40B4-BE49-F238E27FC236}">
                <a16:creationId xmlns:a16="http://schemas.microsoft.com/office/drawing/2014/main" id="{27CFC83B-DB8E-42C6-B4EE-4EBD4F0B2CDA}"/>
              </a:ext>
            </a:extLst>
          </p:cNvPr>
          <p:cNvSpPr/>
          <p:nvPr/>
        </p:nvSpPr>
        <p:spPr>
          <a:xfrm rot="16200000">
            <a:off x="4723069" y="2189032"/>
            <a:ext cx="153181" cy="637556"/>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68" name="正方形/長方形 164">
            <a:extLst>
              <a:ext uri="{FF2B5EF4-FFF2-40B4-BE49-F238E27FC236}">
                <a16:creationId xmlns:a16="http://schemas.microsoft.com/office/drawing/2014/main" id="{BAB6C31A-D0C6-4CF7-9551-144392E89404}"/>
              </a:ext>
            </a:extLst>
          </p:cNvPr>
          <p:cNvSpPr/>
          <p:nvPr/>
        </p:nvSpPr>
        <p:spPr>
          <a:xfrm rot="16200000">
            <a:off x="5609740" y="1902190"/>
            <a:ext cx="153181" cy="637556"/>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74" name="正方形/長方形 48">
            <a:extLst>
              <a:ext uri="{FF2B5EF4-FFF2-40B4-BE49-F238E27FC236}">
                <a16:creationId xmlns:a16="http://schemas.microsoft.com/office/drawing/2014/main" id="{BB9B5845-08E3-45D6-86A2-05CEEE3243A8}"/>
              </a:ext>
            </a:extLst>
          </p:cNvPr>
          <p:cNvSpPr/>
          <p:nvPr/>
        </p:nvSpPr>
        <p:spPr>
          <a:xfrm>
            <a:off x="2559209" y="2729232"/>
            <a:ext cx="1209040" cy="68038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Scan product label</a:t>
            </a:r>
            <a:endParaRPr kumimoji="1" lang="ja-JP" altLang="en-US" sz="900" dirty="0">
              <a:solidFill>
                <a:schemeClr val="tx1"/>
              </a:solidFill>
            </a:endParaRPr>
          </a:p>
        </p:txBody>
      </p:sp>
      <p:cxnSp>
        <p:nvCxnSpPr>
          <p:cNvPr id="77" name="Straight Arrow Connector 76">
            <a:extLst>
              <a:ext uri="{FF2B5EF4-FFF2-40B4-BE49-F238E27FC236}">
                <a16:creationId xmlns:a16="http://schemas.microsoft.com/office/drawing/2014/main" id="{51A7F43F-35BA-4AEE-BCE2-C3AC05DD4BC2}"/>
              </a:ext>
            </a:extLst>
          </p:cNvPr>
          <p:cNvCxnSpPr>
            <a:cxnSpLocks/>
            <a:stCxn id="45" idx="4"/>
            <a:endCxn id="74" idx="0"/>
          </p:cNvCxnSpPr>
          <p:nvPr/>
        </p:nvCxnSpPr>
        <p:spPr>
          <a:xfrm>
            <a:off x="3162986" y="2330081"/>
            <a:ext cx="743" cy="39915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0DA0611-4F6F-4239-A2D8-841B38AD130D}"/>
              </a:ext>
            </a:extLst>
          </p:cNvPr>
          <p:cNvCxnSpPr>
            <a:cxnSpLocks/>
            <a:stCxn id="74" idx="2"/>
            <a:endCxn id="49" idx="0"/>
          </p:cNvCxnSpPr>
          <p:nvPr/>
        </p:nvCxnSpPr>
        <p:spPr>
          <a:xfrm flipH="1">
            <a:off x="3158447" y="3409614"/>
            <a:ext cx="5282" cy="50620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41EFCBEB-8824-4723-B260-56DE702F9A12}"/>
              </a:ext>
            </a:extLst>
          </p:cNvPr>
          <p:cNvGrpSpPr/>
          <p:nvPr/>
        </p:nvGrpSpPr>
        <p:grpSpPr>
          <a:xfrm>
            <a:off x="4346180" y="3362284"/>
            <a:ext cx="1563861" cy="1365032"/>
            <a:chOff x="6423181" y="5152710"/>
            <a:chExt cx="1243690" cy="1026698"/>
          </a:xfrm>
        </p:grpSpPr>
        <p:pic>
          <p:nvPicPr>
            <p:cNvPr id="84" name="図 29">
              <a:extLst>
                <a:ext uri="{FF2B5EF4-FFF2-40B4-BE49-F238E27FC236}">
                  <a16:creationId xmlns:a16="http://schemas.microsoft.com/office/drawing/2014/main" id="{88D1F53C-6EED-401A-A0BC-6066FA0854D2}"/>
                </a:ext>
              </a:extLst>
            </p:cNvPr>
            <p:cNvPicPr>
              <a:picLocks noChangeAspect="1"/>
            </p:cNvPicPr>
            <p:nvPr/>
          </p:nvPicPr>
          <p:blipFill rotWithShape="1">
            <a:blip r:embed="rId5"/>
            <a:srcRect l="2545" t="1799" r="5562" b="9212"/>
            <a:stretch/>
          </p:blipFill>
          <p:spPr>
            <a:xfrm>
              <a:off x="6423181" y="5152710"/>
              <a:ext cx="871001" cy="423404"/>
            </a:xfrm>
            <a:prstGeom prst="rect">
              <a:avLst/>
            </a:prstGeom>
            <a:ln w="12700">
              <a:solidFill>
                <a:schemeClr val="tx1"/>
              </a:solidFill>
            </a:ln>
          </p:spPr>
        </p:pic>
        <p:sp>
          <p:nvSpPr>
            <p:cNvPr id="85" name="台形 51">
              <a:extLst>
                <a:ext uri="{FF2B5EF4-FFF2-40B4-BE49-F238E27FC236}">
                  <a16:creationId xmlns:a16="http://schemas.microsoft.com/office/drawing/2014/main" id="{5C4F112E-0B3B-4911-8181-41B3E7C039CF}"/>
                </a:ext>
              </a:extLst>
            </p:cNvPr>
            <p:cNvSpPr/>
            <p:nvPr/>
          </p:nvSpPr>
          <p:spPr>
            <a:xfrm rot="9051719">
              <a:off x="7057428" y="5251908"/>
              <a:ext cx="277774" cy="314440"/>
            </a:xfrm>
            <a:prstGeom prst="trapezoid">
              <a:avLst/>
            </a:prstGeom>
            <a:solidFill>
              <a:srgbClr val="FF0000">
                <a:alpha val="31000"/>
              </a:srgbClr>
            </a:solidFill>
            <a:ln>
              <a:noFill/>
            </a:ln>
          </p:spPr>
          <p:txBody>
            <a:bodyPr lIns="45719" rIns="45719" rtlCol="0" anchor="ctr"/>
            <a:lstStyle/>
            <a:p>
              <a:pPr algn="l"/>
              <a:endParaRPr kumimoji="1" lang="ja-JP" altLang="en-US" sz="1400" dirty="0"/>
            </a:p>
          </p:txBody>
        </p:sp>
        <p:pic>
          <p:nvPicPr>
            <p:cNvPr id="86" name="図 53">
              <a:extLst>
                <a:ext uri="{FF2B5EF4-FFF2-40B4-BE49-F238E27FC236}">
                  <a16:creationId xmlns:a16="http://schemas.microsoft.com/office/drawing/2014/main" id="{A62B1899-EBAF-4C86-86F1-DC13271A44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49341">
              <a:off x="7408641" y="5558472"/>
              <a:ext cx="258230" cy="620936"/>
            </a:xfrm>
            <a:prstGeom prst="rect">
              <a:avLst/>
            </a:prstGeom>
          </p:spPr>
        </p:pic>
      </p:grpSp>
      <p:sp>
        <p:nvSpPr>
          <p:cNvPr id="94" name="TextBox 93">
            <a:extLst>
              <a:ext uri="{FF2B5EF4-FFF2-40B4-BE49-F238E27FC236}">
                <a16:creationId xmlns:a16="http://schemas.microsoft.com/office/drawing/2014/main" id="{B958D5EA-AAA9-4762-9036-CA3BC82CD936}"/>
              </a:ext>
            </a:extLst>
          </p:cNvPr>
          <p:cNvSpPr txBox="1"/>
          <p:nvPr/>
        </p:nvSpPr>
        <p:spPr>
          <a:xfrm>
            <a:off x="3152448" y="4540703"/>
            <a:ext cx="407484" cy="276999"/>
          </a:xfrm>
          <a:prstGeom prst="rect">
            <a:avLst/>
          </a:prstGeom>
          <a:noFill/>
        </p:spPr>
        <p:txBody>
          <a:bodyPr wrap="none" rtlCol="0">
            <a:spAutoFit/>
          </a:bodyPr>
          <a:lstStyle/>
          <a:p>
            <a:r>
              <a:rPr lang="en-US" sz="1200" dirty="0"/>
              <a:t>OK</a:t>
            </a:r>
          </a:p>
        </p:txBody>
      </p:sp>
      <p:sp>
        <p:nvSpPr>
          <p:cNvPr id="98" name="楕円 3">
            <a:extLst>
              <a:ext uri="{FF2B5EF4-FFF2-40B4-BE49-F238E27FC236}">
                <a16:creationId xmlns:a16="http://schemas.microsoft.com/office/drawing/2014/main" id="{4F1FD694-9294-CEDD-E789-FEE5E760ED10}"/>
              </a:ext>
            </a:extLst>
          </p:cNvPr>
          <p:cNvSpPr/>
          <p:nvPr/>
        </p:nvSpPr>
        <p:spPr>
          <a:xfrm>
            <a:off x="2792352" y="4984869"/>
            <a:ext cx="738709" cy="25220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kumimoji="1" lang="en-US" altLang="ja-JP" sz="900" dirty="0">
                <a:solidFill>
                  <a:schemeClr val="tx1"/>
                </a:solidFill>
              </a:rPr>
              <a:t>Finish</a:t>
            </a:r>
            <a:endParaRPr kumimoji="1" lang="ja-JP" altLang="en-US" sz="900" dirty="0">
              <a:solidFill>
                <a:schemeClr val="tx1"/>
              </a:solidFill>
            </a:endParaRPr>
          </a:p>
        </p:txBody>
      </p:sp>
      <p:cxnSp>
        <p:nvCxnSpPr>
          <p:cNvPr id="37" name="Straight Arrow Connector 36">
            <a:extLst>
              <a:ext uri="{FF2B5EF4-FFF2-40B4-BE49-F238E27FC236}">
                <a16:creationId xmlns:a16="http://schemas.microsoft.com/office/drawing/2014/main" id="{F72CFA3E-BB48-4E6E-920F-398016548662}"/>
              </a:ext>
            </a:extLst>
          </p:cNvPr>
          <p:cNvCxnSpPr>
            <a:cxnSpLocks/>
            <a:stCxn id="49" idx="2"/>
            <a:endCxn id="98" idx="0"/>
          </p:cNvCxnSpPr>
          <p:nvPr/>
        </p:nvCxnSpPr>
        <p:spPr>
          <a:xfrm>
            <a:off x="3158447" y="4373536"/>
            <a:ext cx="3260" cy="611333"/>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9623233-FA9F-4CC6-BD47-59E22447E6D2}"/>
              </a:ext>
            </a:extLst>
          </p:cNvPr>
          <p:cNvGrpSpPr/>
          <p:nvPr/>
        </p:nvGrpSpPr>
        <p:grpSpPr>
          <a:xfrm>
            <a:off x="4351808" y="4911997"/>
            <a:ext cx="2047540" cy="3633822"/>
            <a:chOff x="4351808" y="4911997"/>
            <a:chExt cx="2047540" cy="3633822"/>
          </a:xfrm>
        </p:grpSpPr>
        <p:pic>
          <p:nvPicPr>
            <p:cNvPr id="8" name="Picture 7">
              <a:extLst>
                <a:ext uri="{FF2B5EF4-FFF2-40B4-BE49-F238E27FC236}">
                  <a16:creationId xmlns:a16="http://schemas.microsoft.com/office/drawing/2014/main" id="{46778BB3-1A05-4580-A2FC-C8DD05749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1808" y="4911997"/>
              <a:ext cx="2047540" cy="3633822"/>
            </a:xfrm>
            <a:prstGeom prst="rect">
              <a:avLst/>
            </a:prstGeom>
          </p:spPr>
        </p:pic>
        <p:sp>
          <p:nvSpPr>
            <p:cNvPr id="19" name="Rectangle 18">
              <a:extLst>
                <a:ext uri="{FF2B5EF4-FFF2-40B4-BE49-F238E27FC236}">
                  <a16:creationId xmlns:a16="http://schemas.microsoft.com/office/drawing/2014/main" id="{F502F6C1-36B1-4F90-A0AD-463D89C0C5DE}"/>
                </a:ext>
              </a:extLst>
            </p:cNvPr>
            <p:cNvSpPr/>
            <p:nvPr/>
          </p:nvSpPr>
          <p:spPr>
            <a:xfrm>
              <a:off x="5205879" y="5340162"/>
              <a:ext cx="960901" cy="9214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C-12345678910</a:t>
              </a:r>
            </a:p>
          </p:txBody>
        </p:sp>
        <p:sp>
          <p:nvSpPr>
            <p:cNvPr id="44" name="Rectangle 43">
              <a:extLst>
                <a:ext uri="{FF2B5EF4-FFF2-40B4-BE49-F238E27FC236}">
                  <a16:creationId xmlns:a16="http://schemas.microsoft.com/office/drawing/2014/main" id="{D91859AC-8D43-46BD-B301-B9FEB3B6326B}"/>
                </a:ext>
              </a:extLst>
            </p:cNvPr>
            <p:cNvSpPr/>
            <p:nvPr/>
          </p:nvSpPr>
          <p:spPr>
            <a:xfrm>
              <a:off x="4388811" y="5540917"/>
              <a:ext cx="1052597" cy="14150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ground beef</a:t>
              </a:r>
              <a:r>
                <a:rPr kumimoji="1" lang="th-TH" sz="800" b="1" dirty="0">
                  <a:solidFill>
                    <a:schemeClr val="tx1"/>
                  </a:solidFill>
                </a:rPr>
                <a:t> </a:t>
              </a:r>
              <a:r>
                <a:rPr kumimoji="1" lang="en-US" sz="800" b="1" dirty="0">
                  <a:solidFill>
                    <a:schemeClr val="tx1"/>
                  </a:solidFill>
                </a:rPr>
                <a:t>A65</a:t>
              </a:r>
            </a:p>
          </p:txBody>
        </p:sp>
        <p:sp>
          <p:nvSpPr>
            <p:cNvPr id="46" name="Rectangle 45">
              <a:extLst>
                <a:ext uri="{FF2B5EF4-FFF2-40B4-BE49-F238E27FC236}">
                  <a16:creationId xmlns:a16="http://schemas.microsoft.com/office/drawing/2014/main" id="{33789933-C2A0-45D4-BD7B-E1BB1559CA9A}"/>
                </a:ext>
              </a:extLst>
            </p:cNvPr>
            <p:cNvSpPr/>
            <p:nvPr/>
          </p:nvSpPr>
          <p:spPr>
            <a:xfrm>
              <a:off x="5062659" y="5764802"/>
              <a:ext cx="837432" cy="12576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L6532185200</a:t>
              </a:r>
            </a:p>
          </p:txBody>
        </p:sp>
        <p:sp>
          <p:nvSpPr>
            <p:cNvPr id="47" name="Rectangle 46">
              <a:extLst>
                <a:ext uri="{FF2B5EF4-FFF2-40B4-BE49-F238E27FC236}">
                  <a16:creationId xmlns:a16="http://schemas.microsoft.com/office/drawing/2014/main" id="{312E54C8-CBD8-49C7-9483-1A09C4E94710}"/>
                </a:ext>
              </a:extLst>
            </p:cNvPr>
            <p:cNvSpPr/>
            <p:nvPr/>
          </p:nvSpPr>
          <p:spPr>
            <a:xfrm>
              <a:off x="5746434" y="6373491"/>
              <a:ext cx="613508" cy="131646"/>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sz="800" b="1" dirty="0">
                  <a:solidFill>
                    <a:schemeClr val="accent6"/>
                  </a:solidFill>
                </a:rPr>
                <a:t>200</a:t>
              </a:r>
            </a:p>
          </p:txBody>
        </p:sp>
        <p:sp>
          <p:nvSpPr>
            <p:cNvPr id="48" name="Rectangle 47">
              <a:extLst>
                <a:ext uri="{FF2B5EF4-FFF2-40B4-BE49-F238E27FC236}">
                  <a16:creationId xmlns:a16="http://schemas.microsoft.com/office/drawing/2014/main" id="{80742B4E-30F0-4A09-9EAD-4594530A1E9B}"/>
                </a:ext>
              </a:extLst>
            </p:cNvPr>
            <p:cNvSpPr/>
            <p:nvPr/>
          </p:nvSpPr>
          <p:spPr>
            <a:xfrm>
              <a:off x="5060798" y="6610553"/>
              <a:ext cx="613508" cy="13164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B23</a:t>
              </a:r>
            </a:p>
          </p:txBody>
        </p:sp>
      </p:grpSp>
      <p:sp>
        <p:nvSpPr>
          <p:cNvPr id="34" name="Speech Bubble: Rectangle with Corners Rounded 33">
            <a:extLst>
              <a:ext uri="{FF2B5EF4-FFF2-40B4-BE49-F238E27FC236}">
                <a16:creationId xmlns:a16="http://schemas.microsoft.com/office/drawing/2014/main" id="{18D96361-7099-4163-8C2A-352E61A55278}"/>
              </a:ext>
            </a:extLst>
          </p:cNvPr>
          <p:cNvSpPr/>
          <p:nvPr/>
        </p:nvSpPr>
        <p:spPr>
          <a:xfrm flipH="1">
            <a:off x="3102281" y="6575953"/>
            <a:ext cx="1048969" cy="307438"/>
          </a:xfrm>
          <a:prstGeom prst="wedgeRoundRectCallout">
            <a:avLst>
              <a:gd name="adj1" fmla="val -130948"/>
              <a:gd name="adj2" fmla="val -84615"/>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Input Quantity </a:t>
            </a:r>
          </a:p>
        </p:txBody>
      </p:sp>
    </p:spTree>
    <p:extLst>
      <p:ext uri="{BB962C8B-B14F-4D97-AF65-F5344CB8AC3E}">
        <p14:creationId xmlns:p14="http://schemas.microsoft.com/office/powerpoint/2010/main" val="392453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5-1. Handy terminal function</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34539" y="1266748"/>
            <a:ext cx="6117061" cy="261610"/>
          </a:xfrm>
          <a:prstGeom prst="rect">
            <a:avLst/>
          </a:prstGeom>
          <a:noFill/>
        </p:spPr>
        <p:txBody>
          <a:bodyPr wrap="square" rtlCol="0">
            <a:spAutoFit/>
          </a:bodyPr>
          <a:lstStyle/>
          <a:p>
            <a:pPr algn="ctr"/>
            <a:r>
              <a:rPr kumimoji="1" lang="en-US" altLang="ja-JP" sz="1100" dirty="0"/>
              <a:t>Handy terminal function / screen image</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4" name="テキスト ボックス 113">
            <a:extLst>
              <a:ext uri="{FF2B5EF4-FFF2-40B4-BE49-F238E27FC236}">
                <a16:creationId xmlns:a16="http://schemas.microsoft.com/office/drawing/2014/main" id="{00471CC7-B0BC-4548-98D0-B0DDB8A7B154}"/>
              </a:ext>
            </a:extLst>
          </p:cNvPr>
          <p:cNvSpPr txBox="1"/>
          <p:nvPr/>
        </p:nvSpPr>
        <p:spPr>
          <a:xfrm>
            <a:off x="575754" y="1553672"/>
            <a:ext cx="1706442" cy="261610"/>
          </a:xfrm>
          <a:prstGeom prst="rect">
            <a:avLst/>
          </a:prstGeom>
          <a:noFill/>
        </p:spPr>
        <p:txBody>
          <a:bodyPr wrap="square" rtlCol="0">
            <a:spAutoFit/>
          </a:bodyPr>
          <a:lstStyle/>
          <a:p>
            <a:pPr algn="ctr"/>
            <a:r>
              <a:rPr kumimoji="1" lang="en-US" altLang="ja-JP" sz="1100" dirty="0"/>
              <a:t>1.User Login</a:t>
            </a:r>
            <a:endParaRPr kumimoji="1" lang="ja-JP" altLang="en-US" sz="1100" dirty="0"/>
          </a:p>
        </p:txBody>
      </p:sp>
      <p:sp>
        <p:nvSpPr>
          <p:cNvPr id="115" name="テキスト ボックス 114">
            <a:extLst>
              <a:ext uri="{FF2B5EF4-FFF2-40B4-BE49-F238E27FC236}">
                <a16:creationId xmlns:a16="http://schemas.microsoft.com/office/drawing/2014/main" id="{940705FD-7D5E-4497-8380-E4789CAFFE61}"/>
              </a:ext>
            </a:extLst>
          </p:cNvPr>
          <p:cNvSpPr txBox="1"/>
          <p:nvPr/>
        </p:nvSpPr>
        <p:spPr>
          <a:xfrm>
            <a:off x="2592643" y="1554021"/>
            <a:ext cx="1706442" cy="261610"/>
          </a:xfrm>
          <a:prstGeom prst="rect">
            <a:avLst/>
          </a:prstGeom>
          <a:noFill/>
        </p:spPr>
        <p:txBody>
          <a:bodyPr wrap="square" rtlCol="0">
            <a:spAutoFit/>
          </a:bodyPr>
          <a:lstStyle/>
          <a:p>
            <a:pPr algn="ctr"/>
            <a:r>
              <a:rPr kumimoji="1" lang="en-US" altLang="ja-JP" sz="1100" dirty="0"/>
              <a:t>2.Main Menu</a:t>
            </a:r>
            <a:endParaRPr kumimoji="1" lang="ja-JP" altLang="en-US" sz="1100" dirty="0"/>
          </a:p>
        </p:txBody>
      </p:sp>
      <p:sp>
        <p:nvSpPr>
          <p:cNvPr id="118" name="テキスト ボックス 117">
            <a:extLst>
              <a:ext uri="{FF2B5EF4-FFF2-40B4-BE49-F238E27FC236}">
                <a16:creationId xmlns:a16="http://schemas.microsoft.com/office/drawing/2014/main" id="{923E0B03-0DC4-4DDF-9B29-6521316EF417}"/>
              </a:ext>
            </a:extLst>
          </p:cNvPr>
          <p:cNvSpPr txBox="1"/>
          <p:nvPr/>
        </p:nvSpPr>
        <p:spPr>
          <a:xfrm>
            <a:off x="4387865" y="1576616"/>
            <a:ext cx="2046817" cy="430887"/>
          </a:xfrm>
          <a:prstGeom prst="rect">
            <a:avLst/>
          </a:prstGeom>
          <a:noFill/>
        </p:spPr>
        <p:txBody>
          <a:bodyPr wrap="square" rtlCol="0">
            <a:spAutoFit/>
          </a:bodyPr>
          <a:lstStyle/>
          <a:p>
            <a:pPr algn="ctr"/>
            <a:r>
              <a:rPr kumimoji="1" lang="en-US" altLang="ja-JP" sz="1100" dirty="0"/>
              <a:t>3. Inbound</a:t>
            </a:r>
          </a:p>
          <a:p>
            <a:pPr algn="ctr"/>
            <a:endParaRPr kumimoji="1" lang="ja-JP" altLang="en-US" sz="1100" dirty="0"/>
          </a:p>
        </p:txBody>
      </p:sp>
      <p:sp>
        <p:nvSpPr>
          <p:cNvPr id="368" name="テキスト ボックス 367">
            <a:extLst>
              <a:ext uri="{FF2B5EF4-FFF2-40B4-BE49-F238E27FC236}">
                <a16:creationId xmlns:a16="http://schemas.microsoft.com/office/drawing/2014/main" id="{A44E0140-1EFE-4FB9-8962-CFE7A873FE96}"/>
              </a:ext>
            </a:extLst>
          </p:cNvPr>
          <p:cNvSpPr txBox="1"/>
          <p:nvPr/>
        </p:nvSpPr>
        <p:spPr>
          <a:xfrm>
            <a:off x="405566" y="4600120"/>
            <a:ext cx="2046817" cy="261610"/>
          </a:xfrm>
          <a:prstGeom prst="rect">
            <a:avLst/>
          </a:prstGeom>
          <a:noFill/>
        </p:spPr>
        <p:txBody>
          <a:bodyPr wrap="square" rtlCol="0">
            <a:spAutoFit/>
          </a:bodyPr>
          <a:lstStyle/>
          <a:p>
            <a:pPr algn="ctr"/>
            <a:r>
              <a:rPr kumimoji="1" lang="en-US" altLang="ja-JP" sz="1100" dirty="0"/>
              <a:t>4. Outbound</a:t>
            </a:r>
            <a:endParaRPr kumimoji="1" lang="ja-JP" altLang="en-US" sz="1100" dirty="0"/>
          </a:p>
        </p:txBody>
      </p:sp>
      <p:sp>
        <p:nvSpPr>
          <p:cNvPr id="56" name="TextBox 55">
            <a:extLst>
              <a:ext uri="{FF2B5EF4-FFF2-40B4-BE49-F238E27FC236}">
                <a16:creationId xmlns:a16="http://schemas.microsoft.com/office/drawing/2014/main" id="{9AE87DB3-9F73-CD1D-A303-FBCEF5534F99}"/>
              </a:ext>
            </a:extLst>
          </p:cNvPr>
          <p:cNvSpPr txBox="1"/>
          <p:nvPr/>
        </p:nvSpPr>
        <p:spPr>
          <a:xfrm>
            <a:off x="4636455" y="4600120"/>
            <a:ext cx="1571661" cy="261610"/>
          </a:xfrm>
          <a:prstGeom prst="rect">
            <a:avLst/>
          </a:prstGeom>
          <a:noFill/>
        </p:spPr>
        <p:txBody>
          <a:bodyPr wrap="square">
            <a:spAutoFit/>
          </a:bodyPr>
          <a:lstStyle/>
          <a:p>
            <a:r>
              <a:rPr lang="en-US" sz="1100" dirty="0"/>
              <a:t>6</a:t>
            </a:r>
            <a:r>
              <a:rPr lang="th-TH" sz="1100" dirty="0"/>
              <a:t>. </a:t>
            </a:r>
            <a:r>
              <a:rPr lang="en-US" sz="1100" dirty="0"/>
              <a:t>Stock Management</a:t>
            </a:r>
          </a:p>
        </p:txBody>
      </p:sp>
      <p:sp>
        <p:nvSpPr>
          <p:cNvPr id="29" name="TextBox 28">
            <a:extLst>
              <a:ext uri="{FF2B5EF4-FFF2-40B4-BE49-F238E27FC236}">
                <a16:creationId xmlns:a16="http://schemas.microsoft.com/office/drawing/2014/main" id="{B192958E-7B66-49E0-80DA-5409F100BDBC}"/>
              </a:ext>
            </a:extLst>
          </p:cNvPr>
          <p:cNvSpPr txBox="1"/>
          <p:nvPr/>
        </p:nvSpPr>
        <p:spPr>
          <a:xfrm>
            <a:off x="3022198" y="4600120"/>
            <a:ext cx="913817" cy="261610"/>
          </a:xfrm>
          <a:prstGeom prst="rect">
            <a:avLst/>
          </a:prstGeom>
          <a:noFill/>
        </p:spPr>
        <p:txBody>
          <a:bodyPr wrap="square">
            <a:spAutoFit/>
          </a:bodyPr>
          <a:lstStyle/>
          <a:p>
            <a:r>
              <a:rPr lang="en-US" sz="1100" dirty="0"/>
              <a:t>5</a:t>
            </a:r>
            <a:r>
              <a:rPr lang="th-TH" sz="1100" dirty="0"/>
              <a:t>. </a:t>
            </a:r>
            <a:r>
              <a:rPr lang="en-US" sz="1100" dirty="0"/>
              <a:t>Sorting</a:t>
            </a:r>
          </a:p>
        </p:txBody>
      </p:sp>
      <p:pic>
        <p:nvPicPr>
          <p:cNvPr id="4" name="Picture 3">
            <a:extLst>
              <a:ext uri="{FF2B5EF4-FFF2-40B4-BE49-F238E27FC236}">
                <a16:creationId xmlns:a16="http://schemas.microsoft.com/office/drawing/2014/main" id="{CD681002-406C-4805-A22F-E4EFCC75A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37" y="1882279"/>
            <a:ext cx="1242273" cy="2205460"/>
          </a:xfrm>
          <a:prstGeom prst="rect">
            <a:avLst/>
          </a:prstGeom>
        </p:spPr>
      </p:pic>
      <p:pic>
        <p:nvPicPr>
          <p:cNvPr id="21" name="Picture 20">
            <a:extLst>
              <a:ext uri="{FF2B5EF4-FFF2-40B4-BE49-F238E27FC236}">
                <a16:creationId xmlns:a16="http://schemas.microsoft.com/office/drawing/2014/main" id="{4691F349-D81E-4E78-A135-700896080A64}"/>
              </a:ext>
            </a:extLst>
          </p:cNvPr>
          <p:cNvPicPr>
            <a:picLocks noChangeAspect="1"/>
          </p:cNvPicPr>
          <p:nvPr/>
        </p:nvPicPr>
        <p:blipFill rotWithShape="1">
          <a:blip r:embed="rId3">
            <a:extLst>
              <a:ext uri="{28A0092B-C50C-407E-A947-70E740481C1C}">
                <a14:useLocalDpi xmlns:a14="http://schemas.microsoft.com/office/drawing/2010/main" val="0"/>
              </a:ext>
            </a:extLst>
          </a:blip>
          <a:srcRect b="-367"/>
          <a:stretch/>
        </p:blipFill>
        <p:spPr>
          <a:xfrm>
            <a:off x="2713894" y="1880324"/>
            <a:ext cx="1242273" cy="2209369"/>
          </a:xfrm>
          <a:prstGeom prst="rect">
            <a:avLst/>
          </a:prstGeom>
        </p:spPr>
      </p:pic>
      <p:grpSp>
        <p:nvGrpSpPr>
          <p:cNvPr id="6" name="Group 5">
            <a:extLst>
              <a:ext uri="{FF2B5EF4-FFF2-40B4-BE49-F238E27FC236}">
                <a16:creationId xmlns:a16="http://schemas.microsoft.com/office/drawing/2014/main" id="{C7A801FC-48F1-4640-AB29-80DC383ED3E3}"/>
              </a:ext>
            </a:extLst>
          </p:cNvPr>
          <p:cNvGrpSpPr/>
          <p:nvPr/>
        </p:nvGrpSpPr>
        <p:grpSpPr>
          <a:xfrm>
            <a:off x="4789302" y="1853072"/>
            <a:ext cx="1242273" cy="2219645"/>
            <a:chOff x="4789302" y="1853072"/>
            <a:chExt cx="1242273" cy="2219645"/>
          </a:xfrm>
        </p:grpSpPr>
        <p:pic>
          <p:nvPicPr>
            <p:cNvPr id="26" name="Picture 25">
              <a:extLst>
                <a:ext uri="{FF2B5EF4-FFF2-40B4-BE49-F238E27FC236}">
                  <a16:creationId xmlns:a16="http://schemas.microsoft.com/office/drawing/2014/main" id="{E32F87C5-03CF-41AC-9AF8-70803303C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302" y="1862707"/>
              <a:ext cx="1242273" cy="2210010"/>
            </a:xfrm>
            <a:prstGeom prst="rect">
              <a:avLst/>
            </a:prstGeom>
          </p:spPr>
        </p:pic>
        <p:sp>
          <p:nvSpPr>
            <p:cNvPr id="5" name="Rectangle 4">
              <a:extLst>
                <a:ext uri="{FF2B5EF4-FFF2-40B4-BE49-F238E27FC236}">
                  <a16:creationId xmlns:a16="http://schemas.microsoft.com/office/drawing/2014/main" id="{2989E224-C4CB-4BEE-8E29-1C04AF752A40}"/>
                </a:ext>
              </a:extLst>
            </p:cNvPr>
            <p:cNvSpPr/>
            <p:nvPr/>
          </p:nvSpPr>
          <p:spPr>
            <a:xfrm>
              <a:off x="4789302" y="1853072"/>
              <a:ext cx="1229833" cy="155467"/>
            </a:xfrm>
            <a:prstGeom prst="rect">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600" b="1" dirty="0">
                  <a:solidFill>
                    <a:schemeClr val="bg1"/>
                  </a:solidFill>
                </a:rPr>
                <a:t>INBOUND</a:t>
              </a:r>
            </a:p>
          </p:txBody>
        </p:sp>
      </p:grpSp>
      <p:pic>
        <p:nvPicPr>
          <p:cNvPr id="30" name="Picture 29">
            <a:extLst>
              <a:ext uri="{FF2B5EF4-FFF2-40B4-BE49-F238E27FC236}">
                <a16:creationId xmlns:a16="http://schemas.microsoft.com/office/drawing/2014/main" id="{E29E04F5-11D7-428D-9C14-E66E3DF20FAB}"/>
              </a:ext>
            </a:extLst>
          </p:cNvPr>
          <p:cNvPicPr>
            <a:picLocks noChangeAspect="1"/>
          </p:cNvPicPr>
          <p:nvPr/>
        </p:nvPicPr>
        <p:blipFill rotWithShape="1">
          <a:blip r:embed="rId5">
            <a:extLst>
              <a:ext uri="{28A0092B-C50C-407E-A947-70E740481C1C}">
                <a14:useLocalDpi xmlns:a14="http://schemas.microsoft.com/office/drawing/2010/main" val="0"/>
              </a:ext>
            </a:extLst>
          </a:blip>
          <a:srcRect b="-1012"/>
          <a:stretch/>
        </p:blipFill>
        <p:spPr>
          <a:xfrm>
            <a:off x="848670" y="4953000"/>
            <a:ext cx="1229833" cy="2197887"/>
          </a:xfrm>
          <a:prstGeom prst="rect">
            <a:avLst/>
          </a:prstGeom>
        </p:spPr>
      </p:pic>
      <p:grpSp>
        <p:nvGrpSpPr>
          <p:cNvPr id="31" name="Group 30">
            <a:extLst>
              <a:ext uri="{FF2B5EF4-FFF2-40B4-BE49-F238E27FC236}">
                <a16:creationId xmlns:a16="http://schemas.microsoft.com/office/drawing/2014/main" id="{0FF50624-6F80-4695-BE4E-D64345CA1164}"/>
              </a:ext>
            </a:extLst>
          </p:cNvPr>
          <p:cNvGrpSpPr/>
          <p:nvPr/>
        </p:nvGrpSpPr>
        <p:grpSpPr>
          <a:xfrm>
            <a:off x="2828795" y="4953000"/>
            <a:ext cx="1464336" cy="2209369"/>
            <a:chOff x="5276459" y="4131063"/>
            <a:chExt cx="1079235" cy="1536894"/>
          </a:xfrm>
        </p:grpSpPr>
        <p:pic>
          <p:nvPicPr>
            <p:cNvPr id="32" name="Picture 31">
              <a:extLst>
                <a:ext uri="{FF2B5EF4-FFF2-40B4-BE49-F238E27FC236}">
                  <a16:creationId xmlns:a16="http://schemas.microsoft.com/office/drawing/2014/main" id="{1B455935-F7D3-44F6-8B05-7C0E534C4219}"/>
                </a:ext>
              </a:extLst>
            </p:cNvPr>
            <p:cNvPicPr>
              <a:picLocks noChangeAspect="1"/>
            </p:cNvPicPr>
            <p:nvPr/>
          </p:nvPicPr>
          <p:blipFill rotWithShape="1">
            <a:blip r:embed="rId6">
              <a:extLst>
                <a:ext uri="{28A0092B-C50C-407E-A947-70E740481C1C}">
                  <a14:useLocalDpi xmlns:a14="http://schemas.microsoft.com/office/drawing/2010/main" val="0"/>
                </a:ext>
              </a:extLst>
            </a:blip>
            <a:srcRect b="402"/>
            <a:stretch/>
          </p:blipFill>
          <p:spPr>
            <a:xfrm>
              <a:off x="5276459" y="4131063"/>
              <a:ext cx="875680" cy="1536894"/>
            </a:xfrm>
            <a:prstGeom prst="rect">
              <a:avLst/>
            </a:prstGeom>
          </p:spPr>
        </p:pic>
        <p:sp>
          <p:nvSpPr>
            <p:cNvPr id="33" name="Rectangle 32">
              <a:extLst>
                <a:ext uri="{FF2B5EF4-FFF2-40B4-BE49-F238E27FC236}">
                  <a16:creationId xmlns:a16="http://schemas.microsoft.com/office/drawing/2014/main" id="{74684DD5-5D41-475E-8B95-447892264939}"/>
                </a:ext>
              </a:extLst>
            </p:cNvPr>
            <p:cNvSpPr/>
            <p:nvPr/>
          </p:nvSpPr>
          <p:spPr>
            <a:xfrm>
              <a:off x="5327514" y="4305161"/>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C-12345678910</a:t>
              </a:r>
            </a:p>
          </p:txBody>
        </p:sp>
        <p:sp>
          <p:nvSpPr>
            <p:cNvPr id="34" name="Rectangle 33">
              <a:extLst>
                <a:ext uri="{FF2B5EF4-FFF2-40B4-BE49-F238E27FC236}">
                  <a16:creationId xmlns:a16="http://schemas.microsoft.com/office/drawing/2014/main" id="{BD8AC3BB-7621-460D-A6FC-F0AB64DF7C4E}"/>
                </a:ext>
              </a:extLst>
            </p:cNvPr>
            <p:cNvSpPr/>
            <p:nvPr/>
          </p:nvSpPr>
          <p:spPr>
            <a:xfrm>
              <a:off x="5331553" y="4413177"/>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MEAT</a:t>
              </a:r>
            </a:p>
          </p:txBody>
        </p:sp>
        <p:sp>
          <p:nvSpPr>
            <p:cNvPr id="35" name="Rectangle 34">
              <a:extLst>
                <a:ext uri="{FF2B5EF4-FFF2-40B4-BE49-F238E27FC236}">
                  <a16:creationId xmlns:a16="http://schemas.microsoft.com/office/drawing/2014/main" id="{390E09A2-9A47-40CD-8486-82C76F0AB8C4}"/>
                </a:ext>
              </a:extLst>
            </p:cNvPr>
            <p:cNvSpPr/>
            <p:nvPr/>
          </p:nvSpPr>
          <p:spPr>
            <a:xfrm>
              <a:off x="5806149" y="4522753"/>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10</a:t>
              </a:r>
            </a:p>
          </p:txBody>
        </p:sp>
        <p:sp>
          <p:nvSpPr>
            <p:cNvPr id="36" name="Rectangle 35">
              <a:extLst>
                <a:ext uri="{FF2B5EF4-FFF2-40B4-BE49-F238E27FC236}">
                  <a16:creationId xmlns:a16="http://schemas.microsoft.com/office/drawing/2014/main" id="{75064BC0-8E01-4E46-874E-230360707486}"/>
                </a:ext>
              </a:extLst>
            </p:cNvPr>
            <p:cNvSpPr/>
            <p:nvPr/>
          </p:nvSpPr>
          <p:spPr>
            <a:xfrm>
              <a:off x="5814638" y="4650303"/>
              <a:ext cx="322996" cy="76922"/>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sz="500" b="1" dirty="0">
                  <a:solidFill>
                    <a:schemeClr val="tx1"/>
                  </a:solidFill>
                </a:rPr>
                <a:t>FZA101</a:t>
              </a:r>
            </a:p>
          </p:txBody>
        </p:sp>
        <p:sp>
          <p:nvSpPr>
            <p:cNvPr id="37" name="Rectangle 36">
              <a:extLst>
                <a:ext uri="{FF2B5EF4-FFF2-40B4-BE49-F238E27FC236}">
                  <a16:creationId xmlns:a16="http://schemas.microsoft.com/office/drawing/2014/main" id="{889ABF2C-350D-45F1-A2D1-9EBCBE9E996B}"/>
                </a:ext>
              </a:extLst>
            </p:cNvPr>
            <p:cNvSpPr/>
            <p:nvPr/>
          </p:nvSpPr>
          <p:spPr>
            <a:xfrm>
              <a:off x="5350167" y="4618587"/>
              <a:ext cx="613508" cy="13164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accent4">
                      <a:lumMod val="50000"/>
                    </a:schemeClr>
                  </a:solidFill>
                </a:rPr>
                <a:t>A11</a:t>
              </a:r>
            </a:p>
          </p:txBody>
        </p:sp>
      </p:grpSp>
      <p:pic>
        <p:nvPicPr>
          <p:cNvPr id="39" name="Picture 38">
            <a:extLst>
              <a:ext uri="{FF2B5EF4-FFF2-40B4-BE49-F238E27FC236}">
                <a16:creationId xmlns:a16="http://schemas.microsoft.com/office/drawing/2014/main" id="{C3FD034F-0840-4FCB-8F19-7E6136CF8F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0534" y="4940714"/>
            <a:ext cx="1236523" cy="2197887"/>
          </a:xfrm>
          <a:prstGeom prst="rect">
            <a:avLst/>
          </a:prstGeom>
        </p:spPr>
      </p:pic>
    </p:spTree>
    <p:extLst>
      <p:ext uri="{BB962C8B-B14F-4D97-AF65-F5344CB8AC3E}">
        <p14:creationId xmlns:p14="http://schemas.microsoft.com/office/powerpoint/2010/main" val="648159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70469" y="1215288"/>
            <a:ext cx="6117062" cy="261610"/>
          </a:xfrm>
          <a:prstGeom prst="rect">
            <a:avLst/>
          </a:prstGeom>
          <a:noFill/>
        </p:spPr>
        <p:txBody>
          <a:bodyPr wrap="square" rtlCol="0">
            <a:spAutoFit/>
          </a:bodyPr>
          <a:lstStyle/>
          <a:p>
            <a:r>
              <a:rPr kumimoji="1" lang="en-US" altLang="ja-JP" sz="1100" b="1" dirty="0"/>
              <a:t>5-1-1. Inbound</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49168" y="1602725"/>
            <a:ext cx="6117061" cy="261610"/>
          </a:xfrm>
          <a:prstGeom prst="rect">
            <a:avLst/>
          </a:prstGeom>
          <a:noFill/>
        </p:spPr>
        <p:txBody>
          <a:bodyPr wrap="square" rtlCol="0">
            <a:spAutoFit/>
          </a:bodyPr>
          <a:lstStyle/>
          <a:p>
            <a:pPr algn="ctr"/>
            <a:r>
              <a:rPr kumimoji="1" lang="en-US" altLang="ja-JP" sz="1100" dirty="0"/>
              <a:t>Handy terminal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487721" y="6247925"/>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090002" y="6230763"/>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096206" y="6247925"/>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cxnSp>
        <p:nvCxnSpPr>
          <p:cNvPr id="14" name="Straight Arrow Connector 13">
            <a:extLst>
              <a:ext uri="{FF2B5EF4-FFF2-40B4-BE49-F238E27FC236}">
                <a16:creationId xmlns:a16="http://schemas.microsoft.com/office/drawing/2014/main" id="{AFAAF8E9-623A-45B6-B029-6219DDBB22BC}"/>
              </a:ext>
            </a:extLst>
          </p:cNvPr>
          <p:cNvCxnSpPr>
            <a:cxnSpLocks/>
            <a:stCxn id="37" idx="3"/>
            <a:endCxn id="45" idx="1"/>
          </p:cNvCxnSpPr>
          <p:nvPr/>
        </p:nvCxnSpPr>
        <p:spPr>
          <a:xfrm flipV="1">
            <a:off x="2702504" y="3161235"/>
            <a:ext cx="1513061" cy="41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or: Elbow 21">
            <a:extLst>
              <a:ext uri="{FF2B5EF4-FFF2-40B4-BE49-F238E27FC236}">
                <a16:creationId xmlns:a16="http://schemas.microsoft.com/office/drawing/2014/main" id="{AC7012CA-0114-44FE-A6A6-83B24ECA8F04}"/>
              </a:ext>
            </a:extLst>
          </p:cNvPr>
          <p:cNvCxnSpPr>
            <a:cxnSpLocks/>
            <a:stCxn id="45" idx="2"/>
            <a:endCxn id="53" idx="1"/>
          </p:cNvCxnSpPr>
          <p:nvPr/>
        </p:nvCxnSpPr>
        <p:spPr>
          <a:xfrm rot="5400000">
            <a:off x="1833795" y="3365695"/>
            <a:ext cx="2102362" cy="3903452"/>
          </a:xfrm>
          <a:prstGeom prst="bentConnector4">
            <a:avLst>
              <a:gd name="adj1" fmla="val 36491"/>
              <a:gd name="adj2" fmla="val 105856"/>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3533C7A-D81A-4B40-A0C2-166DB0B6F046}"/>
              </a:ext>
            </a:extLst>
          </p:cNvPr>
          <p:cNvCxnSpPr>
            <a:cxnSpLocks/>
            <a:stCxn id="53" idx="3"/>
            <a:endCxn id="70" idx="1"/>
          </p:cNvCxnSpPr>
          <p:nvPr/>
        </p:nvCxnSpPr>
        <p:spPr>
          <a:xfrm flipV="1">
            <a:off x="2252232" y="6368136"/>
            <a:ext cx="707800" cy="4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BB86F4FB-A311-46AC-9416-51E41B37715D}"/>
              </a:ext>
            </a:extLst>
          </p:cNvPr>
          <p:cNvCxnSpPr>
            <a:cxnSpLocks/>
          </p:cNvCxnSpPr>
          <p:nvPr/>
        </p:nvCxnSpPr>
        <p:spPr>
          <a:xfrm>
            <a:off x="4315794" y="6411901"/>
            <a:ext cx="3995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5-1. Handy terminal function</a:t>
            </a:r>
          </a:p>
        </p:txBody>
      </p:sp>
      <p:sp>
        <p:nvSpPr>
          <p:cNvPr id="24" name="Speech Bubble: Rectangle with Corners Rounded 23">
            <a:extLst>
              <a:ext uri="{FF2B5EF4-FFF2-40B4-BE49-F238E27FC236}">
                <a16:creationId xmlns:a16="http://schemas.microsoft.com/office/drawing/2014/main" id="{DD2970CE-1E9B-405F-A2C4-F04F27109A8B}"/>
              </a:ext>
            </a:extLst>
          </p:cNvPr>
          <p:cNvSpPr/>
          <p:nvPr/>
        </p:nvSpPr>
        <p:spPr>
          <a:xfrm flipH="1">
            <a:off x="1482629" y="5096490"/>
            <a:ext cx="1694834" cy="278410"/>
          </a:xfrm>
          <a:prstGeom prst="wedgeRoundRectCallout">
            <a:avLst>
              <a:gd name="adj1" fmla="val 18233"/>
              <a:gd name="adj2" fmla="val 253167"/>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Adjust according to the menu.</a:t>
            </a:r>
          </a:p>
        </p:txBody>
      </p:sp>
      <p:sp>
        <p:nvSpPr>
          <p:cNvPr id="28" name="Rectangle 27">
            <a:extLst>
              <a:ext uri="{FF2B5EF4-FFF2-40B4-BE49-F238E27FC236}">
                <a16:creationId xmlns:a16="http://schemas.microsoft.com/office/drawing/2014/main" id="{C902DF6C-4077-4286-8037-53897114DC6D}"/>
              </a:ext>
            </a:extLst>
          </p:cNvPr>
          <p:cNvSpPr/>
          <p:nvPr/>
        </p:nvSpPr>
        <p:spPr>
          <a:xfrm>
            <a:off x="4890515" y="4318851"/>
            <a:ext cx="1462317" cy="674006"/>
          </a:xfrm>
          <a:prstGeom prst="rect">
            <a:avLst/>
          </a:prstGeom>
          <a:noFill/>
          <a:ln>
            <a:solidFill>
              <a:srgbClr val="FF0000"/>
            </a:solidFill>
          </a:ln>
        </p:spPr>
        <p:txBody>
          <a:bodyPr lIns="45719" rIns="45719" rtlCol="0" anchor="ctr"/>
          <a:lstStyle/>
          <a:p>
            <a:pPr algn="l"/>
            <a:r>
              <a:rPr kumimoji="1" lang="en-US" sz="900" dirty="0"/>
              <a:t>1. Scan Location </a:t>
            </a:r>
          </a:p>
          <a:p>
            <a:pPr algn="l"/>
            <a:r>
              <a:rPr kumimoji="1" lang="en-US" sz="900" dirty="0"/>
              <a:t>2. Scan Item Code</a:t>
            </a:r>
          </a:p>
          <a:p>
            <a:pPr algn="l"/>
            <a:r>
              <a:rPr kumimoji="1" lang="en-US" sz="900" dirty="0"/>
              <a:t>3. Check Package</a:t>
            </a:r>
          </a:p>
          <a:p>
            <a:pPr algn="l"/>
            <a:r>
              <a:rPr kumimoji="1" lang="en-US" sz="900" dirty="0"/>
              <a:t>4. Check Qty.</a:t>
            </a:r>
            <a:endParaRPr kumimoji="1" lang="th-TH" sz="900" dirty="0"/>
          </a:p>
          <a:p>
            <a:pPr algn="l"/>
            <a:r>
              <a:rPr kumimoji="1" lang="th-TH" sz="900" dirty="0"/>
              <a:t>5. </a:t>
            </a:r>
            <a:r>
              <a:rPr kumimoji="1" lang="en-US" sz="900" dirty="0"/>
              <a:t>Click </a:t>
            </a:r>
            <a:r>
              <a:rPr kumimoji="1" lang="th-TH" sz="900" dirty="0"/>
              <a:t> </a:t>
            </a:r>
            <a:r>
              <a:rPr kumimoji="1" lang="en-US" sz="900" dirty="0"/>
              <a:t>“OK” </a:t>
            </a:r>
          </a:p>
        </p:txBody>
      </p:sp>
      <p:sp>
        <p:nvSpPr>
          <p:cNvPr id="7" name="Rectangle 6">
            <a:extLst>
              <a:ext uri="{FF2B5EF4-FFF2-40B4-BE49-F238E27FC236}">
                <a16:creationId xmlns:a16="http://schemas.microsoft.com/office/drawing/2014/main" id="{2C52B1C7-2919-4EF2-8CA2-1C20842A9F31}"/>
              </a:ext>
            </a:extLst>
          </p:cNvPr>
          <p:cNvSpPr/>
          <p:nvPr/>
        </p:nvSpPr>
        <p:spPr>
          <a:xfrm>
            <a:off x="5809533" y="7155572"/>
            <a:ext cx="520632"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35" name="Picture 34">
            <a:extLst>
              <a:ext uri="{FF2B5EF4-FFF2-40B4-BE49-F238E27FC236}">
                <a16:creationId xmlns:a16="http://schemas.microsoft.com/office/drawing/2014/main" id="{88445796-AE29-430C-A85D-2A9F4B410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195" y="7959104"/>
            <a:ext cx="1248477" cy="1117939"/>
          </a:xfrm>
          <a:prstGeom prst="rect">
            <a:avLst/>
          </a:prstGeom>
        </p:spPr>
      </p:pic>
      <p:cxnSp>
        <p:nvCxnSpPr>
          <p:cNvPr id="36" name="Connector: Elbow 35">
            <a:extLst>
              <a:ext uri="{FF2B5EF4-FFF2-40B4-BE49-F238E27FC236}">
                <a16:creationId xmlns:a16="http://schemas.microsoft.com/office/drawing/2014/main" id="{8B066445-6BB2-4568-9A97-273AC40F16E9}"/>
              </a:ext>
            </a:extLst>
          </p:cNvPr>
          <p:cNvCxnSpPr>
            <a:cxnSpLocks/>
            <a:stCxn id="60" idx="2"/>
            <a:endCxn id="35" idx="0"/>
          </p:cNvCxnSpPr>
          <p:nvPr/>
        </p:nvCxnSpPr>
        <p:spPr>
          <a:xfrm rot="16200000" flipH="1">
            <a:off x="5201993" y="7683663"/>
            <a:ext cx="550868" cy="1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B52387E0-43B9-4213-AD04-BF96293032D3}"/>
              </a:ext>
            </a:extLst>
          </p:cNvPr>
          <p:cNvSpPr/>
          <p:nvPr/>
        </p:nvSpPr>
        <p:spPr>
          <a:xfrm>
            <a:off x="4934235" y="8219925"/>
            <a:ext cx="1119639" cy="606197"/>
          </a:xfrm>
          <a:prstGeom prst="rect">
            <a:avLst/>
          </a:prstGeom>
          <a:solidFill>
            <a:schemeClr val="bg1"/>
          </a:solidFill>
          <a:ln>
            <a:solidFill>
              <a:schemeClr val="bg1"/>
            </a:solidFill>
          </a:ln>
        </p:spPr>
        <p:txBody>
          <a:bodyPr lIns="45719" rIns="45719" rtlCol="0" anchor="ctr"/>
          <a:lstStyle/>
          <a:p>
            <a:pPr algn="ctr"/>
            <a:r>
              <a:rPr kumimoji="1" lang="en-US" sz="900" dirty="0">
                <a:solidFill>
                  <a:srgbClr val="FF0000"/>
                </a:solidFill>
              </a:rPr>
              <a:t>Sorry !!</a:t>
            </a:r>
          </a:p>
          <a:p>
            <a:pPr algn="ctr"/>
            <a:r>
              <a:rPr kumimoji="1" lang="en-US" sz="600" dirty="0">
                <a:solidFill>
                  <a:srgbClr val="FF0000"/>
                </a:solidFill>
              </a:rPr>
              <a:t>Location does not match</a:t>
            </a:r>
          </a:p>
        </p:txBody>
      </p:sp>
      <p:cxnSp>
        <p:nvCxnSpPr>
          <p:cNvPr id="42" name="Connector: Elbow 41">
            <a:extLst>
              <a:ext uri="{FF2B5EF4-FFF2-40B4-BE49-F238E27FC236}">
                <a16:creationId xmlns:a16="http://schemas.microsoft.com/office/drawing/2014/main" id="{EBDD6CF6-41FA-4BEA-BE93-6D7335C12C24}"/>
              </a:ext>
            </a:extLst>
          </p:cNvPr>
          <p:cNvCxnSpPr>
            <a:cxnSpLocks/>
            <a:stCxn id="35" idx="1"/>
            <a:endCxn id="69" idx="2"/>
          </p:cNvCxnSpPr>
          <p:nvPr/>
        </p:nvCxnSpPr>
        <p:spPr>
          <a:xfrm rot="10800000">
            <a:off x="3624311" y="7411648"/>
            <a:ext cx="1228885" cy="110642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44" name="Connector: Elbow 43">
            <a:extLst>
              <a:ext uri="{FF2B5EF4-FFF2-40B4-BE49-F238E27FC236}">
                <a16:creationId xmlns:a16="http://schemas.microsoft.com/office/drawing/2014/main" id="{09A5A8AC-74DE-41AD-AD57-CC294645439C}"/>
              </a:ext>
            </a:extLst>
          </p:cNvPr>
          <p:cNvCxnSpPr>
            <a:cxnSpLocks/>
            <a:stCxn id="60" idx="0"/>
            <a:endCxn id="71" idx="0"/>
          </p:cNvCxnSpPr>
          <p:nvPr/>
        </p:nvCxnSpPr>
        <p:spPr>
          <a:xfrm rot="16200000" flipV="1">
            <a:off x="4545166" y="4643665"/>
            <a:ext cx="21104" cy="1843404"/>
          </a:xfrm>
          <a:prstGeom prst="bentConnector3">
            <a:avLst>
              <a:gd name="adj1" fmla="val 1183207"/>
            </a:avLst>
          </a:prstGeom>
          <a:ln>
            <a:tailEnd type="triangle"/>
          </a:ln>
        </p:spPr>
        <p:style>
          <a:lnRef idx="2">
            <a:schemeClr val="dk1"/>
          </a:lnRef>
          <a:fillRef idx="0">
            <a:schemeClr val="dk1"/>
          </a:fillRef>
          <a:effectRef idx="1">
            <a:schemeClr val="dk1"/>
          </a:effectRef>
          <a:fontRef idx="minor">
            <a:schemeClr val="tx1"/>
          </a:fontRef>
        </p:style>
      </p:cxnSp>
      <p:sp>
        <p:nvSpPr>
          <p:cNvPr id="47" name="Rectangle 46">
            <a:extLst>
              <a:ext uri="{FF2B5EF4-FFF2-40B4-BE49-F238E27FC236}">
                <a16:creationId xmlns:a16="http://schemas.microsoft.com/office/drawing/2014/main" id="{951EB7AB-9DDE-4EF3-B46D-722436A642A9}"/>
              </a:ext>
            </a:extLst>
          </p:cNvPr>
          <p:cNvSpPr/>
          <p:nvPr/>
        </p:nvSpPr>
        <p:spPr>
          <a:xfrm>
            <a:off x="5614988" y="7629672"/>
            <a:ext cx="378783" cy="225078"/>
          </a:xfrm>
          <a:prstGeom prst="rect">
            <a:avLst/>
          </a:prstGeom>
          <a:solidFill>
            <a:schemeClr val="bg1"/>
          </a:solidFill>
          <a:ln>
            <a:solidFill>
              <a:schemeClr val="bg1"/>
            </a:solidFill>
          </a:ln>
        </p:spPr>
        <p:txBody>
          <a:bodyPr lIns="45719" rIns="45719" rtlCol="0" anchor="ctr"/>
          <a:lstStyle/>
          <a:p>
            <a:pPr algn="ctr"/>
            <a:r>
              <a:rPr kumimoji="1" lang="en-US" sz="900" dirty="0">
                <a:solidFill>
                  <a:srgbClr val="FF0000"/>
                </a:solidFill>
              </a:rPr>
              <a:t>NG</a:t>
            </a:r>
          </a:p>
        </p:txBody>
      </p:sp>
      <p:sp>
        <p:nvSpPr>
          <p:cNvPr id="50" name="Rectangle 49">
            <a:extLst>
              <a:ext uri="{FF2B5EF4-FFF2-40B4-BE49-F238E27FC236}">
                <a16:creationId xmlns:a16="http://schemas.microsoft.com/office/drawing/2014/main" id="{41C1EF05-A9A8-45D9-994F-6F3FF1862238}"/>
              </a:ext>
            </a:extLst>
          </p:cNvPr>
          <p:cNvSpPr/>
          <p:nvPr/>
        </p:nvSpPr>
        <p:spPr>
          <a:xfrm>
            <a:off x="4082248" y="4745135"/>
            <a:ext cx="633097" cy="241672"/>
          </a:xfrm>
          <a:prstGeom prst="rect">
            <a:avLst/>
          </a:prstGeom>
          <a:solidFill>
            <a:schemeClr val="bg1"/>
          </a:solidFill>
          <a:ln>
            <a:solidFill>
              <a:schemeClr val="bg1"/>
            </a:solidFill>
          </a:ln>
        </p:spPr>
        <p:txBody>
          <a:bodyPr lIns="45719" rIns="45719" rtlCol="0" anchor="ctr"/>
          <a:lstStyle/>
          <a:p>
            <a:pPr algn="ctr"/>
            <a:r>
              <a:rPr kumimoji="1" lang="en-US" sz="900" dirty="0"/>
              <a:t>Good</a:t>
            </a:r>
          </a:p>
        </p:txBody>
      </p:sp>
      <p:pic>
        <p:nvPicPr>
          <p:cNvPr id="37" name="Picture 36">
            <a:extLst>
              <a:ext uri="{FF2B5EF4-FFF2-40B4-BE49-F238E27FC236}">
                <a16:creationId xmlns:a16="http://schemas.microsoft.com/office/drawing/2014/main" id="{05A2F582-D5EC-45D7-8879-F24BAAFC23BE}"/>
              </a:ext>
            </a:extLst>
          </p:cNvPr>
          <p:cNvPicPr>
            <a:picLocks noChangeAspect="1"/>
          </p:cNvPicPr>
          <p:nvPr/>
        </p:nvPicPr>
        <p:blipFill rotWithShape="1">
          <a:blip r:embed="rId3">
            <a:extLst>
              <a:ext uri="{28A0092B-C50C-407E-A947-70E740481C1C}">
                <a14:useLocalDpi xmlns:a14="http://schemas.microsoft.com/office/drawing/2010/main" val="0"/>
              </a:ext>
            </a:extLst>
          </a:blip>
          <a:srcRect b="-367"/>
          <a:stretch/>
        </p:blipFill>
        <p:spPr>
          <a:xfrm>
            <a:off x="1460231" y="2060693"/>
            <a:ext cx="1242273" cy="2209369"/>
          </a:xfrm>
          <a:prstGeom prst="rect">
            <a:avLst/>
          </a:prstGeom>
        </p:spPr>
      </p:pic>
      <p:sp>
        <p:nvSpPr>
          <p:cNvPr id="34" name="正方形/長方形 164">
            <a:extLst>
              <a:ext uri="{FF2B5EF4-FFF2-40B4-BE49-F238E27FC236}">
                <a16:creationId xmlns:a16="http://schemas.microsoft.com/office/drawing/2014/main" id="{E6AA54D8-8D4B-41E1-B39E-E025404B6BBC}"/>
              </a:ext>
            </a:extLst>
          </p:cNvPr>
          <p:cNvSpPr/>
          <p:nvPr/>
        </p:nvSpPr>
        <p:spPr>
          <a:xfrm rot="16200000">
            <a:off x="1967257" y="1941280"/>
            <a:ext cx="217180" cy="1023685"/>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43" name="Group 42">
            <a:extLst>
              <a:ext uri="{FF2B5EF4-FFF2-40B4-BE49-F238E27FC236}">
                <a16:creationId xmlns:a16="http://schemas.microsoft.com/office/drawing/2014/main" id="{01C652FE-DD1B-41E3-B6D9-AAD5297070D2}"/>
              </a:ext>
            </a:extLst>
          </p:cNvPr>
          <p:cNvGrpSpPr/>
          <p:nvPr/>
        </p:nvGrpSpPr>
        <p:grpSpPr>
          <a:xfrm>
            <a:off x="4215565" y="2046595"/>
            <a:ext cx="1242273" cy="2219645"/>
            <a:chOff x="4789302" y="1853072"/>
            <a:chExt cx="1242273" cy="2219645"/>
          </a:xfrm>
        </p:grpSpPr>
        <p:pic>
          <p:nvPicPr>
            <p:cNvPr id="45" name="Picture 44">
              <a:extLst>
                <a:ext uri="{FF2B5EF4-FFF2-40B4-BE49-F238E27FC236}">
                  <a16:creationId xmlns:a16="http://schemas.microsoft.com/office/drawing/2014/main" id="{B62EDEDB-7F40-4137-8357-A5FF6DF2F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302" y="1862707"/>
              <a:ext cx="1242273" cy="2210010"/>
            </a:xfrm>
            <a:prstGeom prst="rect">
              <a:avLst/>
            </a:prstGeom>
          </p:spPr>
        </p:pic>
        <p:sp>
          <p:nvSpPr>
            <p:cNvPr id="46" name="Rectangle 45">
              <a:extLst>
                <a:ext uri="{FF2B5EF4-FFF2-40B4-BE49-F238E27FC236}">
                  <a16:creationId xmlns:a16="http://schemas.microsoft.com/office/drawing/2014/main" id="{88F0D5D4-5734-4EF4-9288-7AE0BEE6B826}"/>
                </a:ext>
              </a:extLst>
            </p:cNvPr>
            <p:cNvSpPr/>
            <p:nvPr/>
          </p:nvSpPr>
          <p:spPr>
            <a:xfrm>
              <a:off x="4789302" y="1853072"/>
              <a:ext cx="1229833" cy="155467"/>
            </a:xfrm>
            <a:prstGeom prst="rect">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600" b="1" dirty="0">
                  <a:solidFill>
                    <a:schemeClr val="bg1"/>
                  </a:solidFill>
                </a:rPr>
                <a:t>INBOUND</a:t>
              </a:r>
            </a:p>
          </p:txBody>
        </p:sp>
      </p:grpSp>
      <p:sp>
        <p:nvSpPr>
          <p:cNvPr id="41" name="正方形/長方形 164">
            <a:extLst>
              <a:ext uri="{FF2B5EF4-FFF2-40B4-BE49-F238E27FC236}">
                <a16:creationId xmlns:a16="http://schemas.microsoft.com/office/drawing/2014/main" id="{0A1E0DC7-493E-4B7A-9041-87CFB468BB35}"/>
              </a:ext>
            </a:extLst>
          </p:cNvPr>
          <p:cNvSpPr/>
          <p:nvPr/>
        </p:nvSpPr>
        <p:spPr>
          <a:xfrm rot="16200000">
            <a:off x="4417605" y="2203460"/>
            <a:ext cx="826551" cy="1133781"/>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56" name="Group 55">
            <a:extLst>
              <a:ext uri="{FF2B5EF4-FFF2-40B4-BE49-F238E27FC236}">
                <a16:creationId xmlns:a16="http://schemas.microsoft.com/office/drawing/2014/main" id="{AEF879F6-4FC8-4DDE-BB32-FD1BE1DC0E5B}"/>
              </a:ext>
            </a:extLst>
          </p:cNvPr>
          <p:cNvGrpSpPr/>
          <p:nvPr/>
        </p:nvGrpSpPr>
        <p:grpSpPr>
          <a:xfrm>
            <a:off x="4716713" y="5575919"/>
            <a:ext cx="1495658" cy="1832317"/>
            <a:chOff x="4580130" y="6337559"/>
            <a:chExt cx="1797330" cy="2230269"/>
          </a:xfrm>
        </p:grpSpPr>
        <p:grpSp>
          <p:nvGrpSpPr>
            <p:cNvPr id="57" name="Group 56">
              <a:extLst>
                <a:ext uri="{FF2B5EF4-FFF2-40B4-BE49-F238E27FC236}">
                  <a16:creationId xmlns:a16="http://schemas.microsoft.com/office/drawing/2014/main" id="{A47D2477-6D03-48C3-819A-02CE102A314C}"/>
                </a:ext>
              </a:extLst>
            </p:cNvPr>
            <p:cNvGrpSpPr/>
            <p:nvPr/>
          </p:nvGrpSpPr>
          <p:grpSpPr>
            <a:xfrm>
              <a:off x="4580130" y="6337559"/>
              <a:ext cx="1797330" cy="2230269"/>
              <a:chOff x="4580130" y="6337559"/>
              <a:chExt cx="1797330" cy="2230269"/>
            </a:xfrm>
          </p:grpSpPr>
          <p:pic>
            <p:nvPicPr>
              <p:cNvPr id="60" name="Picture 59">
                <a:extLst>
                  <a:ext uri="{FF2B5EF4-FFF2-40B4-BE49-F238E27FC236}">
                    <a16:creationId xmlns:a16="http://schemas.microsoft.com/office/drawing/2014/main" id="{BF9ACFA5-1E4B-4EB8-95BD-3B18F9DC62B8}"/>
                  </a:ext>
                </a:extLst>
              </p:cNvPr>
              <p:cNvPicPr>
                <a:picLocks noChangeAspect="1"/>
              </p:cNvPicPr>
              <p:nvPr/>
            </p:nvPicPr>
            <p:blipFill rotWithShape="1">
              <a:blip r:embed="rId5">
                <a:extLst>
                  <a:ext uri="{28A0092B-C50C-407E-A947-70E740481C1C}">
                    <a14:useLocalDpi xmlns:a14="http://schemas.microsoft.com/office/drawing/2010/main" val="0"/>
                  </a:ext>
                </a:extLst>
              </a:blip>
              <a:srcRect b="28516"/>
              <a:stretch/>
            </p:blipFill>
            <p:spPr>
              <a:xfrm>
                <a:off x="4611081" y="6337559"/>
                <a:ext cx="1766379" cy="2230269"/>
              </a:xfrm>
              <a:prstGeom prst="rect">
                <a:avLst/>
              </a:prstGeom>
            </p:spPr>
          </p:pic>
          <p:sp>
            <p:nvSpPr>
              <p:cNvPr id="61" name="Rectangle 60">
                <a:extLst>
                  <a:ext uri="{FF2B5EF4-FFF2-40B4-BE49-F238E27FC236}">
                    <a16:creationId xmlns:a16="http://schemas.microsoft.com/office/drawing/2014/main" id="{DDEF2C4F-3CC2-4AE6-9AD1-C627F3BA105B}"/>
                  </a:ext>
                </a:extLst>
              </p:cNvPr>
              <p:cNvSpPr/>
              <p:nvPr/>
            </p:nvSpPr>
            <p:spPr>
              <a:xfrm>
                <a:off x="5379403" y="6703827"/>
                <a:ext cx="812900" cy="690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EBI11001</a:t>
                </a:r>
              </a:p>
            </p:txBody>
          </p:sp>
          <p:sp>
            <p:nvSpPr>
              <p:cNvPr id="62" name="Rectangle 61">
                <a:extLst>
                  <a:ext uri="{FF2B5EF4-FFF2-40B4-BE49-F238E27FC236}">
                    <a16:creationId xmlns:a16="http://schemas.microsoft.com/office/drawing/2014/main" id="{5BDD7EF4-64D3-4088-A216-9E2855726EE3}"/>
                  </a:ext>
                </a:extLst>
              </p:cNvPr>
              <p:cNvSpPr/>
              <p:nvPr/>
            </p:nvSpPr>
            <p:spPr>
              <a:xfrm>
                <a:off x="5393529" y="6899875"/>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MEAT</a:t>
                </a:r>
              </a:p>
            </p:txBody>
          </p:sp>
          <p:sp>
            <p:nvSpPr>
              <p:cNvPr id="64" name="Rectangle 63">
                <a:extLst>
                  <a:ext uri="{FF2B5EF4-FFF2-40B4-BE49-F238E27FC236}">
                    <a16:creationId xmlns:a16="http://schemas.microsoft.com/office/drawing/2014/main" id="{84EE8545-A3F4-48B3-AEAA-F8A305E929CB}"/>
                  </a:ext>
                </a:extLst>
              </p:cNvPr>
              <p:cNvSpPr/>
              <p:nvPr/>
            </p:nvSpPr>
            <p:spPr>
              <a:xfrm>
                <a:off x="5429721" y="7072596"/>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FZA010</a:t>
                </a:r>
              </a:p>
            </p:txBody>
          </p:sp>
          <p:sp>
            <p:nvSpPr>
              <p:cNvPr id="65" name="Rectangle 64">
                <a:extLst>
                  <a:ext uri="{FF2B5EF4-FFF2-40B4-BE49-F238E27FC236}">
                    <a16:creationId xmlns:a16="http://schemas.microsoft.com/office/drawing/2014/main" id="{7B062B82-29CB-4B16-87C5-62B93E7971B7}"/>
                  </a:ext>
                </a:extLst>
              </p:cNvPr>
              <p:cNvSpPr/>
              <p:nvPr/>
            </p:nvSpPr>
            <p:spPr>
              <a:xfrm>
                <a:off x="4580130" y="7384028"/>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1</a:t>
                </a:r>
              </a:p>
            </p:txBody>
          </p:sp>
          <p:sp>
            <p:nvSpPr>
              <p:cNvPr id="66" name="Rectangle 65">
                <a:extLst>
                  <a:ext uri="{FF2B5EF4-FFF2-40B4-BE49-F238E27FC236}">
                    <a16:creationId xmlns:a16="http://schemas.microsoft.com/office/drawing/2014/main" id="{B6223F94-67EB-4984-BD8B-5F225495D834}"/>
                  </a:ext>
                </a:extLst>
              </p:cNvPr>
              <p:cNvSpPr/>
              <p:nvPr/>
            </p:nvSpPr>
            <p:spPr>
              <a:xfrm>
                <a:off x="5249373" y="7381788"/>
                <a:ext cx="461469" cy="120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sz="300" dirty="0">
                    <a:solidFill>
                      <a:schemeClr val="tx1"/>
                    </a:solidFill>
                  </a:rPr>
                  <a:t>CARTON</a:t>
                </a:r>
              </a:p>
            </p:txBody>
          </p:sp>
          <p:sp>
            <p:nvSpPr>
              <p:cNvPr id="67" name="Rectangle 66">
                <a:extLst>
                  <a:ext uri="{FF2B5EF4-FFF2-40B4-BE49-F238E27FC236}">
                    <a16:creationId xmlns:a16="http://schemas.microsoft.com/office/drawing/2014/main" id="{BE40A982-588E-4160-A418-9B72E3C3BBC4}"/>
                  </a:ext>
                </a:extLst>
              </p:cNvPr>
              <p:cNvSpPr/>
              <p:nvPr/>
            </p:nvSpPr>
            <p:spPr>
              <a:xfrm>
                <a:off x="5311456" y="7574901"/>
                <a:ext cx="917632" cy="13450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en-US" sz="600" dirty="0">
                    <a:solidFill>
                      <a:schemeClr val="tx1"/>
                    </a:solidFill>
                  </a:rPr>
                  <a:t>LOT14032023</a:t>
                </a:r>
              </a:p>
            </p:txBody>
          </p:sp>
        </p:grpSp>
        <p:sp>
          <p:nvSpPr>
            <p:cNvPr id="59" name="Rectangle 58">
              <a:extLst>
                <a:ext uri="{FF2B5EF4-FFF2-40B4-BE49-F238E27FC236}">
                  <a16:creationId xmlns:a16="http://schemas.microsoft.com/office/drawing/2014/main" id="{39042A69-C929-4F2B-BA98-9E65C0F10894}"/>
                </a:ext>
              </a:extLst>
            </p:cNvPr>
            <p:cNvSpPr/>
            <p:nvPr/>
          </p:nvSpPr>
          <p:spPr>
            <a:xfrm>
              <a:off x="5757128" y="7382542"/>
              <a:ext cx="613508" cy="1074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700" dirty="0">
                  <a:solidFill>
                    <a:schemeClr val="tx1"/>
                  </a:solidFill>
                </a:rPr>
                <a:t>20</a:t>
              </a:r>
            </a:p>
          </p:txBody>
        </p:sp>
      </p:grpSp>
      <p:grpSp>
        <p:nvGrpSpPr>
          <p:cNvPr id="68" name="Group 67">
            <a:extLst>
              <a:ext uri="{FF2B5EF4-FFF2-40B4-BE49-F238E27FC236}">
                <a16:creationId xmlns:a16="http://schemas.microsoft.com/office/drawing/2014/main" id="{3073E872-60A5-4A45-BD95-F28AE3678449}"/>
              </a:ext>
            </a:extLst>
          </p:cNvPr>
          <p:cNvGrpSpPr/>
          <p:nvPr/>
        </p:nvGrpSpPr>
        <p:grpSpPr>
          <a:xfrm>
            <a:off x="2952074" y="5554815"/>
            <a:ext cx="1344472" cy="1856832"/>
            <a:chOff x="4588345" y="4526923"/>
            <a:chExt cx="1601016" cy="2385091"/>
          </a:xfrm>
        </p:grpSpPr>
        <p:pic>
          <p:nvPicPr>
            <p:cNvPr id="69" name="Picture 68">
              <a:extLst>
                <a:ext uri="{FF2B5EF4-FFF2-40B4-BE49-F238E27FC236}">
                  <a16:creationId xmlns:a16="http://schemas.microsoft.com/office/drawing/2014/main" id="{569B5A22-2097-4F7E-9B56-73D8A54F9BAF}"/>
                </a:ext>
              </a:extLst>
            </p:cNvPr>
            <p:cNvPicPr>
              <a:picLocks noChangeAspect="1"/>
            </p:cNvPicPr>
            <p:nvPr/>
          </p:nvPicPr>
          <p:blipFill rotWithShape="1">
            <a:blip r:embed="rId6">
              <a:extLst>
                <a:ext uri="{28A0092B-C50C-407E-A947-70E740481C1C}">
                  <a14:useLocalDpi xmlns:a14="http://schemas.microsoft.com/office/drawing/2010/main" val="0"/>
                </a:ext>
              </a:extLst>
            </a:blip>
            <a:srcRect b="-1959"/>
            <a:stretch/>
          </p:blipFill>
          <p:spPr>
            <a:xfrm>
              <a:off x="4588345" y="4553635"/>
              <a:ext cx="1601016" cy="2358379"/>
            </a:xfrm>
            <a:prstGeom prst="rect">
              <a:avLst/>
            </a:prstGeom>
          </p:spPr>
        </p:pic>
        <p:pic>
          <p:nvPicPr>
            <p:cNvPr id="70" name="Picture 69" descr="A screenshot of a computer&#10;&#10;Description automatically generated with medium confidence">
              <a:extLst>
                <a:ext uri="{FF2B5EF4-FFF2-40B4-BE49-F238E27FC236}">
                  <a16:creationId xmlns:a16="http://schemas.microsoft.com/office/drawing/2014/main" id="{01A76F51-4D2B-4A7E-AAC4-813FC83F561B}"/>
                </a:ext>
              </a:extLst>
            </p:cNvPr>
            <p:cNvPicPr>
              <a:picLocks noChangeAspect="1"/>
            </p:cNvPicPr>
            <p:nvPr/>
          </p:nvPicPr>
          <p:blipFill rotWithShape="1">
            <a:blip r:embed="rId7">
              <a:extLst>
                <a:ext uri="{28A0092B-C50C-407E-A947-70E740481C1C}">
                  <a14:useLocalDpi xmlns:a14="http://schemas.microsoft.com/office/drawing/2010/main" val="0"/>
                </a:ext>
              </a:extLst>
            </a:blip>
            <a:srcRect t="20850" r="3516" b="12049"/>
            <a:stretch/>
          </p:blipFill>
          <p:spPr>
            <a:xfrm>
              <a:off x="4597821" y="4842028"/>
              <a:ext cx="1570662" cy="1459204"/>
            </a:xfrm>
            <a:prstGeom prst="rect">
              <a:avLst/>
            </a:prstGeom>
            <a:ln>
              <a:solidFill>
                <a:schemeClr val="bg1">
                  <a:lumMod val="50000"/>
                </a:schemeClr>
              </a:solidFill>
            </a:ln>
          </p:spPr>
        </p:pic>
        <p:sp>
          <p:nvSpPr>
            <p:cNvPr id="71" name="Rectangle 70">
              <a:extLst>
                <a:ext uri="{FF2B5EF4-FFF2-40B4-BE49-F238E27FC236}">
                  <a16:creationId xmlns:a16="http://schemas.microsoft.com/office/drawing/2014/main" id="{ED75D5F2-9F8C-4F5D-966D-288F1FA410F7}"/>
                </a:ext>
              </a:extLst>
            </p:cNvPr>
            <p:cNvSpPr/>
            <p:nvPr/>
          </p:nvSpPr>
          <p:spPr>
            <a:xfrm>
              <a:off x="4850874" y="4526923"/>
              <a:ext cx="1099074" cy="22122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bg1"/>
                  </a:solidFill>
                </a:rPr>
                <a:t>Inbound</a:t>
              </a:r>
            </a:p>
          </p:txBody>
        </p:sp>
      </p:grpSp>
      <p:pic>
        <p:nvPicPr>
          <p:cNvPr id="32" name="Picture 31" descr="A screenshot of a box&#10;&#10;Description automatically generated with low confidence">
            <a:extLst>
              <a:ext uri="{FF2B5EF4-FFF2-40B4-BE49-F238E27FC236}">
                <a16:creationId xmlns:a16="http://schemas.microsoft.com/office/drawing/2014/main" id="{DC33A727-9BCE-4737-9510-DDA890BAD544}"/>
              </a:ext>
            </a:extLst>
          </p:cNvPr>
          <p:cNvPicPr>
            <a:picLocks noChangeAspect="1"/>
          </p:cNvPicPr>
          <p:nvPr/>
        </p:nvPicPr>
        <p:blipFill rotWithShape="1">
          <a:blip r:embed="rId8">
            <a:extLst>
              <a:ext uri="{28A0092B-C50C-407E-A947-70E740481C1C}">
                <a14:useLocalDpi xmlns:a14="http://schemas.microsoft.com/office/drawing/2010/main" val="0"/>
              </a:ext>
            </a:extLst>
          </a:blip>
          <a:srcRect t="19603" b="12882"/>
          <a:stretch/>
        </p:blipFill>
        <p:spPr>
          <a:xfrm>
            <a:off x="2972210" y="5807137"/>
            <a:ext cx="1318982" cy="1152715"/>
          </a:xfrm>
          <a:prstGeom prst="rect">
            <a:avLst/>
          </a:prstGeom>
          <a:ln>
            <a:solidFill>
              <a:schemeClr val="bg1">
                <a:lumMod val="50000"/>
              </a:schemeClr>
            </a:solidFill>
          </a:ln>
        </p:spPr>
      </p:pic>
      <p:pic>
        <p:nvPicPr>
          <p:cNvPr id="72" name="Picture 71">
            <a:extLst>
              <a:ext uri="{FF2B5EF4-FFF2-40B4-BE49-F238E27FC236}">
                <a16:creationId xmlns:a16="http://schemas.microsoft.com/office/drawing/2014/main" id="{2FCDDE70-CEEA-4359-86D1-8385953DDE91}"/>
              </a:ext>
            </a:extLst>
          </p:cNvPr>
          <p:cNvPicPr>
            <a:picLocks noChangeAspect="1"/>
          </p:cNvPicPr>
          <p:nvPr/>
        </p:nvPicPr>
        <p:blipFill rotWithShape="1">
          <a:blip r:embed="rId9">
            <a:extLst>
              <a:ext uri="{28A0092B-C50C-407E-A947-70E740481C1C}">
                <a14:useLocalDpi xmlns:a14="http://schemas.microsoft.com/office/drawing/2010/main" val="0"/>
              </a:ext>
            </a:extLst>
          </a:blip>
          <a:srcRect l="7770" t="25981" r="15316" b="15586"/>
          <a:stretch/>
        </p:blipFill>
        <p:spPr>
          <a:xfrm>
            <a:off x="2952962" y="6062556"/>
            <a:ext cx="1334010" cy="1237825"/>
          </a:xfrm>
          <a:prstGeom prst="rect">
            <a:avLst/>
          </a:prstGeom>
        </p:spPr>
      </p:pic>
      <p:sp>
        <p:nvSpPr>
          <p:cNvPr id="58" name="正方形/長方形 164">
            <a:extLst>
              <a:ext uri="{FF2B5EF4-FFF2-40B4-BE49-F238E27FC236}">
                <a16:creationId xmlns:a16="http://schemas.microsoft.com/office/drawing/2014/main" id="{87C2BB5F-4584-444D-A7BE-94A814222493}"/>
              </a:ext>
            </a:extLst>
          </p:cNvPr>
          <p:cNvSpPr/>
          <p:nvPr/>
        </p:nvSpPr>
        <p:spPr>
          <a:xfrm rot="16200000">
            <a:off x="3413495" y="5572225"/>
            <a:ext cx="379386" cy="1344470"/>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2" name="Group 1">
            <a:extLst>
              <a:ext uri="{FF2B5EF4-FFF2-40B4-BE49-F238E27FC236}">
                <a16:creationId xmlns:a16="http://schemas.microsoft.com/office/drawing/2014/main" id="{396ED80E-2242-4E6A-89E7-CDC7F7B49548}"/>
              </a:ext>
            </a:extLst>
          </p:cNvPr>
          <p:cNvGrpSpPr/>
          <p:nvPr/>
        </p:nvGrpSpPr>
        <p:grpSpPr>
          <a:xfrm>
            <a:off x="915016" y="5555281"/>
            <a:ext cx="1359144" cy="1856832"/>
            <a:chOff x="915016" y="5555281"/>
            <a:chExt cx="1359144" cy="1856832"/>
          </a:xfrm>
        </p:grpSpPr>
        <p:grpSp>
          <p:nvGrpSpPr>
            <p:cNvPr id="48" name="Group 47">
              <a:extLst>
                <a:ext uri="{FF2B5EF4-FFF2-40B4-BE49-F238E27FC236}">
                  <a16:creationId xmlns:a16="http://schemas.microsoft.com/office/drawing/2014/main" id="{147EAB43-3C94-4383-8016-B58DB17499D3}"/>
                </a:ext>
              </a:extLst>
            </p:cNvPr>
            <p:cNvGrpSpPr/>
            <p:nvPr/>
          </p:nvGrpSpPr>
          <p:grpSpPr>
            <a:xfrm>
              <a:off x="925292" y="5555281"/>
              <a:ext cx="1344472" cy="1856832"/>
              <a:chOff x="4588345" y="4526923"/>
              <a:chExt cx="1601016" cy="2385091"/>
            </a:xfrm>
          </p:grpSpPr>
          <p:pic>
            <p:nvPicPr>
              <p:cNvPr id="51" name="Picture 50">
                <a:extLst>
                  <a:ext uri="{FF2B5EF4-FFF2-40B4-BE49-F238E27FC236}">
                    <a16:creationId xmlns:a16="http://schemas.microsoft.com/office/drawing/2014/main" id="{2500E093-9465-4070-A198-76ECD09A2B0D}"/>
                  </a:ext>
                </a:extLst>
              </p:cNvPr>
              <p:cNvPicPr>
                <a:picLocks noChangeAspect="1"/>
              </p:cNvPicPr>
              <p:nvPr/>
            </p:nvPicPr>
            <p:blipFill rotWithShape="1">
              <a:blip r:embed="rId6">
                <a:extLst>
                  <a:ext uri="{28A0092B-C50C-407E-A947-70E740481C1C}">
                    <a14:useLocalDpi xmlns:a14="http://schemas.microsoft.com/office/drawing/2010/main" val="0"/>
                  </a:ext>
                </a:extLst>
              </a:blip>
              <a:srcRect b="-1959"/>
              <a:stretch/>
            </p:blipFill>
            <p:spPr>
              <a:xfrm>
                <a:off x="4588345" y="4553635"/>
                <a:ext cx="1601016" cy="2358379"/>
              </a:xfrm>
              <a:prstGeom prst="rect">
                <a:avLst/>
              </a:prstGeom>
            </p:spPr>
          </p:pic>
          <p:pic>
            <p:nvPicPr>
              <p:cNvPr id="53" name="Picture 52" descr="A screenshot of a computer&#10;&#10;Description automatically generated with medium confidence">
                <a:extLst>
                  <a:ext uri="{FF2B5EF4-FFF2-40B4-BE49-F238E27FC236}">
                    <a16:creationId xmlns:a16="http://schemas.microsoft.com/office/drawing/2014/main" id="{5F5CD2FE-2FBD-4288-AAF1-12AEEF24A95D}"/>
                  </a:ext>
                </a:extLst>
              </p:cNvPr>
              <p:cNvPicPr>
                <a:picLocks noChangeAspect="1"/>
              </p:cNvPicPr>
              <p:nvPr/>
            </p:nvPicPr>
            <p:blipFill rotWithShape="1">
              <a:blip r:embed="rId7">
                <a:extLst>
                  <a:ext uri="{28A0092B-C50C-407E-A947-70E740481C1C}">
                    <a14:useLocalDpi xmlns:a14="http://schemas.microsoft.com/office/drawing/2010/main" val="0"/>
                  </a:ext>
                </a:extLst>
              </a:blip>
              <a:srcRect t="20850" r="3516" b="12049"/>
              <a:stretch/>
            </p:blipFill>
            <p:spPr>
              <a:xfrm>
                <a:off x="4597821" y="4842028"/>
                <a:ext cx="1570662" cy="1459204"/>
              </a:xfrm>
              <a:prstGeom prst="rect">
                <a:avLst/>
              </a:prstGeom>
              <a:ln>
                <a:solidFill>
                  <a:schemeClr val="bg1">
                    <a:lumMod val="50000"/>
                  </a:schemeClr>
                </a:solidFill>
              </a:ln>
            </p:spPr>
          </p:pic>
          <p:sp>
            <p:nvSpPr>
              <p:cNvPr id="54" name="Rectangle 53">
                <a:extLst>
                  <a:ext uri="{FF2B5EF4-FFF2-40B4-BE49-F238E27FC236}">
                    <a16:creationId xmlns:a16="http://schemas.microsoft.com/office/drawing/2014/main" id="{384EBCEE-9D5A-4DEB-AADA-EF92C3E498B4}"/>
                  </a:ext>
                </a:extLst>
              </p:cNvPr>
              <p:cNvSpPr/>
              <p:nvPr/>
            </p:nvSpPr>
            <p:spPr>
              <a:xfrm>
                <a:off x="4850874" y="4526923"/>
                <a:ext cx="1099074" cy="22122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bg1"/>
                    </a:solidFill>
                  </a:rPr>
                  <a:t>Inbound</a:t>
                </a:r>
              </a:p>
            </p:txBody>
          </p:sp>
        </p:grpSp>
        <p:pic>
          <p:nvPicPr>
            <p:cNvPr id="73" name="Picture 72">
              <a:extLst>
                <a:ext uri="{FF2B5EF4-FFF2-40B4-BE49-F238E27FC236}">
                  <a16:creationId xmlns:a16="http://schemas.microsoft.com/office/drawing/2014/main" id="{1E3E0A48-36E3-4FA4-88F6-4BB879AA1227}"/>
                </a:ext>
              </a:extLst>
            </p:cNvPr>
            <p:cNvPicPr>
              <a:picLocks noChangeAspect="1"/>
            </p:cNvPicPr>
            <p:nvPr/>
          </p:nvPicPr>
          <p:blipFill rotWithShape="1">
            <a:blip r:embed="rId10">
              <a:extLst>
                <a:ext uri="{28A0092B-C50C-407E-A947-70E740481C1C}">
                  <a14:useLocalDpi xmlns:a14="http://schemas.microsoft.com/office/drawing/2010/main" val="0"/>
                </a:ext>
              </a:extLst>
            </a:blip>
            <a:srcRect l="8530" t="16152" r="8554" b="14901"/>
            <a:stretch/>
          </p:blipFill>
          <p:spPr>
            <a:xfrm>
              <a:off x="939284" y="6028919"/>
              <a:ext cx="1334876" cy="1379317"/>
            </a:xfrm>
            <a:prstGeom prst="rect">
              <a:avLst/>
            </a:prstGeom>
          </p:spPr>
        </p:pic>
        <p:sp>
          <p:nvSpPr>
            <p:cNvPr id="55" name="正方形/長方形 164">
              <a:extLst>
                <a:ext uri="{FF2B5EF4-FFF2-40B4-BE49-F238E27FC236}">
                  <a16:creationId xmlns:a16="http://schemas.microsoft.com/office/drawing/2014/main" id="{F052F3BB-C432-40A1-BE11-E66A4EC67022}"/>
                </a:ext>
              </a:extLst>
            </p:cNvPr>
            <p:cNvSpPr/>
            <p:nvPr/>
          </p:nvSpPr>
          <p:spPr>
            <a:xfrm rot="16200000">
              <a:off x="1456448" y="5680300"/>
              <a:ext cx="261609" cy="1344473"/>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spTree>
    <p:extLst>
      <p:ext uri="{BB962C8B-B14F-4D97-AF65-F5344CB8AC3E}">
        <p14:creationId xmlns:p14="http://schemas.microsoft.com/office/powerpoint/2010/main" val="396790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205395182"/>
              </p:ext>
            </p:extLst>
          </p:nvPr>
        </p:nvGraphicFramePr>
        <p:xfrm>
          <a:off x="289931" y="657714"/>
          <a:ext cx="6356195" cy="1817079"/>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21/June/2023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WMS system Specifications Documentation EN for Ebisu Foods</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3326445"/>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2</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93103" y="1192769"/>
            <a:ext cx="6117062" cy="261610"/>
          </a:xfrm>
          <a:prstGeom prst="rect">
            <a:avLst/>
          </a:prstGeom>
          <a:noFill/>
        </p:spPr>
        <p:txBody>
          <a:bodyPr wrap="square" rtlCol="0">
            <a:spAutoFit/>
          </a:bodyPr>
          <a:lstStyle/>
          <a:p>
            <a:r>
              <a:rPr kumimoji="1" lang="en-US" altLang="ja-JP" sz="1100" b="1" dirty="0"/>
              <a:t>5-1-2. Outbound</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49168" y="1602725"/>
            <a:ext cx="6117061" cy="261610"/>
          </a:xfrm>
          <a:prstGeom prst="rect">
            <a:avLst/>
          </a:prstGeom>
          <a:noFill/>
        </p:spPr>
        <p:txBody>
          <a:bodyPr wrap="square" rtlCol="0">
            <a:spAutoFit/>
          </a:bodyPr>
          <a:lstStyle/>
          <a:p>
            <a:pPr algn="ctr"/>
            <a:r>
              <a:rPr kumimoji="1" lang="en-US" altLang="ja-JP" sz="1100" dirty="0"/>
              <a:t>Handy terminal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487721" y="6247925"/>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090002" y="6230763"/>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096206" y="6247925"/>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cxnSp>
        <p:nvCxnSpPr>
          <p:cNvPr id="14" name="Straight Arrow Connector 13">
            <a:extLst>
              <a:ext uri="{FF2B5EF4-FFF2-40B4-BE49-F238E27FC236}">
                <a16:creationId xmlns:a16="http://schemas.microsoft.com/office/drawing/2014/main" id="{AFAAF8E9-623A-45B6-B029-6219DDBB22BC}"/>
              </a:ext>
            </a:extLst>
          </p:cNvPr>
          <p:cNvCxnSpPr>
            <a:cxnSpLocks/>
          </p:cNvCxnSpPr>
          <p:nvPr/>
        </p:nvCxnSpPr>
        <p:spPr>
          <a:xfrm flipV="1">
            <a:off x="2703479" y="3061195"/>
            <a:ext cx="1385728"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or: Elbow 21">
            <a:extLst>
              <a:ext uri="{FF2B5EF4-FFF2-40B4-BE49-F238E27FC236}">
                <a16:creationId xmlns:a16="http://schemas.microsoft.com/office/drawing/2014/main" id="{AC7012CA-0114-44FE-A6A6-83B24ECA8F04}"/>
              </a:ext>
            </a:extLst>
          </p:cNvPr>
          <p:cNvCxnSpPr>
            <a:cxnSpLocks/>
            <a:stCxn id="32" idx="2"/>
            <a:endCxn id="53" idx="1"/>
          </p:cNvCxnSpPr>
          <p:nvPr/>
        </p:nvCxnSpPr>
        <p:spPr>
          <a:xfrm rot="5400000">
            <a:off x="1563439" y="3410520"/>
            <a:ext cx="2263534" cy="4017839"/>
          </a:xfrm>
          <a:prstGeom prst="bentConnector4">
            <a:avLst>
              <a:gd name="adj1" fmla="val 30962"/>
              <a:gd name="adj2" fmla="val 105690"/>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3533C7A-D81A-4B40-A0C2-166DB0B6F046}"/>
              </a:ext>
            </a:extLst>
          </p:cNvPr>
          <p:cNvCxnSpPr>
            <a:cxnSpLocks/>
            <a:stCxn id="53" idx="3"/>
            <a:endCxn id="74" idx="1"/>
          </p:cNvCxnSpPr>
          <p:nvPr/>
        </p:nvCxnSpPr>
        <p:spPr>
          <a:xfrm>
            <a:off x="2445413" y="6551206"/>
            <a:ext cx="316181" cy="13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BB86F4FB-A311-46AC-9416-51E41B37715D}"/>
              </a:ext>
            </a:extLst>
          </p:cNvPr>
          <p:cNvCxnSpPr>
            <a:cxnSpLocks/>
          </p:cNvCxnSpPr>
          <p:nvPr/>
        </p:nvCxnSpPr>
        <p:spPr>
          <a:xfrm>
            <a:off x="4396883" y="6522762"/>
            <a:ext cx="30724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5-1. Handy terminal function</a:t>
            </a:r>
          </a:p>
        </p:txBody>
      </p:sp>
      <p:sp>
        <p:nvSpPr>
          <p:cNvPr id="28" name="Rectangle 27">
            <a:extLst>
              <a:ext uri="{FF2B5EF4-FFF2-40B4-BE49-F238E27FC236}">
                <a16:creationId xmlns:a16="http://schemas.microsoft.com/office/drawing/2014/main" id="{C902DF6C-4077-4286-8037-53897114DC6D}"/>
              </a:ext>
            </a:extLst>
          </p:cNvPr>
          <p:cNvSpPr/>
          <p:nvPr/>
        </p:nvSpPr>
        <p:spPr>
          <a:xfrm>
            <a:off x="3794609" y="7828725"/>
            <a:ext cx="1462317" cy="913062"/>
          </a:xfrm>
          <a:prstGeom prst="rect">
            <a:avLst/>
          </a:prstGeom>
          <a:noFill/>
          <a:ln>
            <a:solidFill>
              <a:srgbClr val="FF0000"/>
            </a:solidFill>
          </a:ln>
        </p:spPr>
        <p:txBody>
          <a:bodyPr lIns="45719" rIns="45719" rtlCol="0" anchor="ctr"/>
          <a:lstStyle/>
          <a:p>
            <a:pPr algn="l"/>
            <a:r>
              <a:rPr kumimoji="1" lang="en-US" sz="900" dirty="0"/>
              <a:t>1. Scan Location </a:t>
            </a:r>
          </a:p>
          <a:p>
            <a:pPr algn="l"/>
            <a:r>
              <a:rPr kumimoji="1" lang="en-US" sz="900" dirty="0"/>
              <a:t>2. Scan Item Code</a:t>
            </a:r>
          </a:p>
          <a:p>
            <a:pPr algn="l"/>
            <a:r>
              <a:rPr kumimoji="1" lang="en-US" sz="900" dirty="0"/>
              <a:t>3. Check Package</a:t>
            </a:r>
          </a:p>
          <a:p>
            <a:pPr algn="l"/>
            <a:r>
              <a:rPr kumimoji="1" lang="en-US" sz="900" dirty="0"/>
              <a:t>4. Check Qty.</a:t>
            </a:r>
          </a:p>
          <a:p>
            <a:pPr algn="l"/>
            <a:r>
              <a:rPr kumimoji="1" lang="en-US" sz="900" dirty="0"/>
              <a:t>5. Input Weight</a:t>
            </a:r>
            <a:endParaRPr kumimoji="1" lang="th-TH" sz="900" dirty="0"/>
          </a:p>
          <a:p>
            <a:pPr algn="l"/>
            <a:r>
              <a:rPr kumimoji="1" lang="th-TH" sz="900" dirty="0"/>
              <a:t>5. </a:t>
            </a:r>
            <a:r>
              <a:rPr kumimoji="1" lang="en-US" sz="900" dirty="0"/>
              <a:t>Click </a:t>
            </a:r>
            <a:r>
              <a:rPr kumimoji="1" lang="th-TH" sz="900" dirty="0"/>
              <a:t> </a:t>
            </a:r>
            <a:r>
              <a:rPr kumimoji="1" lang="en-US" sz="900" dirty="0"/>
              <a:t>“OK” </a:t>
            </a:r>
          </a:p>
        </p:txBody>
      </p:sp>
      <p:sp>
        <p:nvSpPr>
          <p:cNvPr id="7" name="Rectangle 6">
            <a:extLst>
              <a:ext uri="{FF2B5EF4-FFF2-40B4-BE49-F238E27FC236}">
                <a16:creationId xmlns:a16="http://schemas.microsoft.com/office/drawing/2014/main" id="{2C52B1C7-2919-4EF2-8CA2-1C20842A9F31}"/>
              </a:ext>
            </a:extLst>
          </p:cNvPr>
          <p:cNvSpPr/>
          <p:nvPr/>
        </p:nvSpPr>
        <p:spPr>
          <a:xfrm>
            <a:off x="5804379" y="7188434"/>
            <a:ext cx="520632"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0" name="Rectangle 49">
            <a:extLst>
              <a:ext uri="{FF2B5EF4-FFF2-40B4-BE49-F238E27FC236}">
                <a16:creationId xmlns:a16="http://schemas.microsoft.com/office/drawing/2014/main" id="{41C1EF05-A9A8-45D9-994F-6F3FF1862238}"/>
              </a:ext>
            </a:extLst>
          </p:cNvPr>
          <p:cNvSpPr/>
          <p:nvPr/>
        </p:nvSpPr>
        <p:spPr>
          <a:xfrm>
            <a:off x="4180795" y="7563960"/>
            <a:ext cx="498594" cy="132980"/>
          </a:xfrm>
          <a:prstGeom prst="rect">
            <a:avLst/>
          </a:prstGeom>
          <a:solidFill>
            <a:schemeClr val="bg1"/>
          </a:solidFill>
          <a:ln>
            <a:solidFill>
              <a:schemeClr val="bg1"/>
            </a:solidFill>
          </a:ln>
        </p:spPr>
        <p:txBody>
          <a:bodyPr lIns="45719" rIns="45719" rtlCol="0" anchor="ctr"/>
          <a:lstStyle/>
          <a:p>
            <a:pPr algn="ctr"/>
            <a:r>
              <a:rPr kumimoji="1" lang="en-US" sz="900" dirty="0"/>
              <a:t>Good</a:t>
            </a:r>
          </a:p>
        </p:txBody>
      </p:sp>
      <p:pic>
        <p:nvPicPr>
          <p:cNvPr id="31" name="Picture 30">
            <a:extLst>
              <a:ext uri="{FF2B5EF4-FFF2-40B4-BE49-F238E27FC236}">
                <a16:creationId xmlns:a16="http://schemas.microsoft.com/office/drawing/2014/main" id="{192B0B28-BE74-43E9-97D2-64124E69098F}"/>
              </a:ext>
            </a:extLst>
          </p:cNvPr>
          <p:cNvPicPr>
            <a:picLocks noChangeAspect="1"/>
          </p:cNvPicPr>
          <p:nvPr/>
        </p:nvPicPr>
        <p:blipFill rotWithShape="1">
          <a:blip r:embed="rId2">
            <a:extLst>
              <a:ext uri="{28A0092B-C50C-407E-A947-70E740481C1C}">
                <a14:useLocalDpi xmlns:a14="http://schemas.microsoft.com/office/drawing/2010/main" val="0"/>
              </a:ext>
            </a:extLst>
          </a:blip>
          <a:srcRect b="-367"/>
          <a:stretch/>
        </p:blipFill>
        <p:spPr>
          <a:xfrm>
            <a:off x="1467698" y="2091077"/>
            <a:ext cx="1242273" cy="2209369"/>
          </a:xfrm>
          <a:prstGeom prst="rect">
            <a:avLst/>
          </a:prstGeom>
        </p:spPr>
      </p:pic>
      <p:sp>
        <p:nvSpPr>
          <p:cNvPr id="34" name="正方形/長方形 164">
            <a:extLst>
              <a:ext uri="{FF2B5EF4-FFF2-40B4-BE49-F238E27FC236}">
                <a16:creationId xmlns:a16="http://schemas.microsoft.com/office/drawing/2014/main" id="{E6AA54D8-8D4B-41E1-B39E-E025404B6BBC}"/>
              </a:ext>
            </a:extLst>
          </p:cNvPr>
          <p:cNvSpPr/>
          <p:nvPr/>
        </p:nvSpPr>
        <p:spPr>
          <a:xfrm rot="16200000">
            <a:off x="1941764" y="2252690"/>
            <a:ext cx="296590" cy="1045025"/>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32" name="Picture 31">
            <a:extLst>
              <a:ext uri="{FF2B5EF4-FFF2-40B4-BE49-F238E27FC236}">
                <a16:creationId xmlns:a16="http://schemas.microsoft.com/office/drawing/2014/main" id="{8EAC60A9-E65A-4293-ABED-53E245268C2C}"/>
              </a:ext>
            </a:extLst>
          </p:cNvPr>
          <p:cNvPicPr>
            <a:picLocks noChangeAspect="1"/>
          </p:cNvPicPr>
          <p:nvPr/>
        </p:nvPicPr>
        <p:blipFill rotWithShape="1">
          <a:blip r:embed="rId3">
            <a:extLst>
              <a:ext uri="{28A0092B-C50C-407E-A947-70E740481C1C}">
                <a14:useLocalDpi xmlns:a14="http://schemas.microsoft.com/office/drawing/2010/main" val="0"/>
              </a:ext>
            </a:extLst>
          </a:blip>
          <a:srcRect b="-1012"/>
          <a:stretch/>
        </p:blipFill>
        <p:spPr>
          <a:xfrm>
            <a:off x="4089208" y="2089785"/>
            <a:ext cx="1229833" cy="2197887"/>
          </a:xfrm>
          <a:prstGeom prst="rect">
            <a:avLst/>
          </a:prstGeom>
        </p:spPr>
      </p:pic>
      <p:sp>
        <p:nvSpPr>
          <p:cNvPr id="41" name="正方形/長方形 164">
            <a:extLst>
              <a:ext uri="{FF2B5EF4-FFF2-40B4-BE49-F238E27FC236}">
                <a16:creationId xmlns:a16="http://schemas.microsoft.com/office/drawing/2014/main" id="{0A1E0DC7-493E-4B7A-9041-87CFB468BB35}"/>
              </a:ext>
            </a:extLst>
          </p:cNvPr>
          <p:cNvSpPr/>
          <p:nvPr/>
        </p:nvSpPr>
        <p:spPr>
          <a:xfrm rot="16200000">
            <a:off x="4290892" y="2262475"/>
            <a:ext cx="855939" cy="1076130"/>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59" name="Group 58">
            <a:extLst>
              <a:ext uri="{FF2B5EF4-FFF2-40B4-BE49-F238E27FC236}">
                <a16:creationId xmlns:a16="http://schemas.microsoft.com/office/drawing/2014/main" id="{B14EF065-B36A-4DD5-835D-FE6DF21087CE}"/>
              </a:ext>
            </a:extLst>
          </p:cNvPr>
          <p:cNvGrpSpPr/>
          <p:nvPr/>
        </p:nvGrpSpPr>
        <p:grpSpPr>
          <a:xfrm>
            <a:off x="4594352" y="5360257"/>
            <a:ext cx="1914481" cy="2144668"/>
            <a:chOff x="4066016" y="5361287"/>
            <a:chExt cx="1455021" cy="1362335"/>
          </a:xfrm>
        </p:grpSpPr>
        <p:pic>
          <p:nvPicPr>
            <p:cNvPr id="60" name="Picture 59">
              <a:extLst>
                <a:ext uri="{FF2B5EF4-FFF2-40B4-BE49-F238E27FC236}">
                  <a16:creationId xmlns:a16="http://schemas.microsoft.com/office/drawing/2014/main" id="{81228AB1-88E7-46DF-8180-0D87369A3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9989" y="5361287"/>
              <a:ext cx="1198198" cy="1362335"/>
            </a:xfrm>
            <a:prstGeom prst="rect">
              <a:avLst/>
            </a:prstGeom>
          </p:spPr>
        </p:pic>
        <p:sp>
          <p:nvSpPr>
            <p:cNvPr id="61" name="Rectangle 60">
              <a:extLst>
                <a:ext uri="{FF2B5EF4-FFF2-40B4-BE49-F238E27FC236}">
                  <a16:creationId xmlns:a16="http://schemas.microsoft.com/office/drawing/2014/main" id="{C8F42042-E0FD-4D86-A9FC-E24071145CC0}"/>
                </a:ext>
              </a:extLst>
            </p:cNvPr>
            <p:cNvSpPr/>
            <p:nvPr/>
          </p:nvSpPr>
          <p:spPr>
            <a:xfrm>
              <a:off x="4442953" y="5587073"/>
              <a:ext cx="960901" cy="9214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20/06/65</a:t>
              </a:r>
            </a:p>
          </p:txBody>
        </p:sp>
        <p:sp>
          <p:nvSpPr>
            <p:cNvPr id="62" name="Rectangle 61">
              <a:extLst>
                <a:ext uri="{FF2B5EF4-FFF2-40B4-BE49-F238E27FC236}">
                  <a16:creationId xmlns:a16="http://schemas.microsoft.com/office/drawing/2014/main" id="{F35EBD1C-215D-4A4B-A341-156DCD2E2679}"/>
                </a:ext>
              </a:extLst>
            </p:cNvPr>
            <p:cNvSpPr/>
            <p:nvPr/>
          </p:nvSpPr>
          <p:spPr>
            <a:xfrm>
              <a:off x="4434371" y="5698518"/>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C-12345678910</a:t>
              </a:r>
            </a:p>
          </p:txBody>
        </p:sp>
        <p:sp>
          <p:nvSpPr>
            <p:cNvPr id="64" name="Rectangle 63">
              <a:extLst>
                <a:ext uri="{FF2B5EF4-FFF2-40B4-BE49-F238E27FC236}">
                  <a16:creationId xmlns:a16="http://schemas.microsoft.com/office/drawing/2014/main" id="{F6195FEB-C846-4F6D-803C-2607B70E9DCA}"/>
                </a:ext>
              </a:extLst>
            </p:cNvPr>
            <p:cNvSpPr/>
            <p:nvPr/>
          </p:nvSpPr>
          <p:spPr>
            <a:xfrm>
              <a:off x="4434371" y="5816449"/>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MEAT</a:t>
              </a:r>
            </a:p>
          </p:txBody>
        </p:sp>
        <p:sp>
          <p:nvSpPr>
            <p:cNvPr id="65" name="Rectangle 64">
              <a:extLst>
                <a:ext uri="{FF2B5EF4-FFF2-40B4-BE49-F238E27FC236}">
                  <a16:creationId xmlns:a16="http://schemas.microsoft.com/office/drawing/2014/main" id="{55504373-3F01-4A50-99F8-CBBBA21DABCA}"/>
                </a:ext>
              </a:extLst>
            </p:cNvPr>
            <p:cNvSpPr/>
            <p:nvPr/>
          </p:nvSpPr>
          <p:spPr>
            <a:xfrm>
              <a:off x="4074628" y="600210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LOT1042368</a:t>
              </a:r>
            </a:p>
          </p:txBody>
        </p:sp>
        <p:sp>
          <p:nvSpPr>
            <p:cNvPr id="66" name="Rectangle 65">
              <a:extLst>
                <a:ext uri="{FF2B5EF4-FFF2-40B4-BE49-F238E27FC236}">
                  <a16:creationId xmlns:a16="http://schemas.microsoft.com/office/drawing/2014/main" id="{271896A2-D61F-4833-BB83-55967755004D}"/>
                </a:ext>
              </a:extLst>
            </p:cNvPr>
            <p:cNvSpPr/>
            <p:nvPr/>
          </p:nvSpPr>
          <p:spPr>
            <a:xfrm>
              <a:off x="4066016" y="621736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PACK</a:t>
              </a:r>
            </a:p>
          </p:txBody>
        </p:sp>
        <p:sp>
          <p:nvSpPr>
            <p:cNvPr id="67" name="Rectangle 66">
              <a:extLst>
                <a:ext uri="{FF2B5EF4-FFF2-40B4-BE49-F238E27FC236}">
                  <a16:creationId xmlns:a16="http://schemas.microsoft.com/office/drawing/2014/main" id="{553F16EE-7DA2-4D7B-9952-0F9513F82D1D}"/>
                </a:ext>
              </a:extLst>
            </p:cNvPr>
            <p:cNvSpPr/>
            <p:nvPr/>
          </p:nvSpPr>
          <p:spPr>
            <a:xfrm>
              <a:off x="4568690" y="6218224"/>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10</a:t>
              </a:r>
            </a:p>
          </p:txBody>
        </p:sp>
        <p:sp>
          <p:nvSpPr>
            <p:cNvPr id="68" name="Rectangle 67">
              <a:extLst>
                <a:ext uri="{FF2B5EF4-FFF2-40B4-BE49-F238E27FC236}">
                  <a16:creationId xmlns:a16="http://schemas.microsoft.com/office/drawing/2014/main" id="{8D7F2261-392A-499C-9315-54CCA12B713D}"/>
                </a:ext>
              </a:extLst>
            </p:cNvPr>
            <p:cNvSpPr/>
            <p:nvPr/>
          </p:nvSpPr>
          <p:spPr>
            <a:xfrm>
              <a:off x="4971492" y="6210565"/>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9.8</a:t>
              </a:r>
            </a:p>
          </p:txBody>
        </p:sp>
        <p:sp>
          <p:nvSpPr>
            <p:cNvPr id="69" name="Rectangle 68">
              <a:extLst>
                <a:ext uri="{FF2B5EF4-FFF2-40B4-BE49-F238E27FC236}">
                  <a16:creationId xmlns:a16="http://schemas.microsoft.com/office/drawing/2014/main" id="{CA7EBAFE-BA6B-41AB-BCC0-BF2FD1EAC110}"/>
                </a:ext>
              </a:extLst>
            </p:cNvPr>
            <p:cNvSpPr/>
            <p:nvPr/>
          </p:nvSpPr>
          <p:spPr>
            <a:xfrm>
              <a:off x="4679414" y="634108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FZA101</a:t>
              </a:r>
            </a:p>
          </p:txBody>
        </p:sp>
      </p:grpSp>
      <p:sp>
        <p:nvSpPr>
          <p:cNvPr id="51" name="Speech Bubble: Rectangle with Corners Rounded 50">
            <a:extLst>
              <a:ext uri="{FF2B5EF4-FFF2-40B4-BE49-F238E27FC236}">
                <a16:creationId xmlns:a16="http://schemas.microsoft.com/office/drawing/2014/main" id="{BD9BBD34-1C21-4C6C-8389-10BD21AD12E2}"/>
              </a:ext>
            </a:extLst>
          </p:cNvPr>
          <p:cNvSpPr/>
          <p:nvPr/>
        </p:nvSpPr>
        <p:spPr>
          <a:xfrm flipH="1">
            <a:off x="5381735" y="7839042"/>
            <a:ext cx="1048969" cy="307438"/>
          </a:xfrm>
          <a:prstGeom prst="wedgeRoundRectCallout">
            <a:avLst>
              <a:gd name="adj1" fmla="val -22520"/>
              <a:gd name="adj2" fmla="val -370757"/>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Input weight. Kg.</a:t>
            </a:r>
          </a:p>
        </p:txBody>
      </p:sp>
      <p:cxnSp>
        <p:nvCxnSpPr>
          <p:cNvPr id="44" name="Connector: Elbow 43">
            <a:extLst>
              <a:ext uri="{FF2B5EF4-FFF2-40B4-BE49-F238E27FC236}">
                <a16:creationId xmlns:a16="http://schemas.microsoft.com/office/drawing/2014/main" id="{09A5A8AC-74DE-41AD-AD57-CC294645439C}"/>
              </a:ext>
            </a:extLst>
          </p:cNvPr>
          <p:cNvCxnSpPr>
            <a:cxnSpLocks/>
          </p:cNvCxnSpPr>
          <p:nvPr/>
        </p:nvCxnSpPr>
        <p:spPr>
          <a:xfrm rot="5400000" flipH="1">
            <a:off x="4523453" y="6543158"/>
            <a:ext cx="4631" cy="1975911"/>
          </a:xfrm>
          <a:prstGeom prst="bentConnector3">
            <a:avLst>
              <a:gd name="adj1" fmla="val -4936299"/>
            </a:avLst>
          </a:prstGeom>
          <a:ln>
            <a:tailEnd type="triangle"/>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FD10AAC5-FB7D-45CE-A22A-07D7CE329C0E}"/>
              </a:ext>
            </a:extLst>
          </p:cNvPr>
          <p:cNvGrpSpPr/>
          <p:nvPr/>
        </p:nvGrpSpPr>
        <p:grpSpPr>
          <a:xfrm>
            <a:off x="667725" y="5370241"/>
            <a:ext cx="1798091" cy="2289562"/>
            <a:chOff x="667725" y="5370241"/>
            <a:chExt cx="1798091" cy="2289562"/>
          </a:xfrm>
        </p:grpSpPr>
        <p:grpSp>
          <p:nvGrpSpPr>
            <p:cNvPr id="42" name="Group 41">
              <a:extLst>
                <a:ext uri="{FF2B5EF4-FFF2-40B4-BE49-F238E27FC236}">
                  <a16:creationId xmlns:a16="http://schemas.microsoft.com/office/drawing/2014/main" id="{3F43853B-E8B6-41AF-BD9E-E1F4964EACC8}"/>
                </a:ext>
              </a:extLst>
            </p:cNvPr>
            <p:cNvGrpSpPr/>
            <p:nvPr/>
          </p:nvGrpSpPr>
          <p:grpSpPr>
            <a:xfrm>
              <a:off x="679731" y="5370241"/>
              <a:ext cx="1779948" cy="2289562"/>
              <a:chOff x="5308256" y="4718264"/>
              <a:chExt cx="1112979" cy="1406681"/>
            </a:xfrm>
          </p:grpSpPr>
          <p:pic>
            <p:nvPicPr>
              <p:cNvPr id="47" name="Picture 46">
                <a:extLst>
                  <a:ext uri="{FF2B5EF4-FFF2-40B4-BE49-F238E27FC236}">
                    <a16:creationId xmlns:a16="http://schemas.microsoft.com/office/drawing/2014/main" id="{D98B8DAA-AA7C-4824-9F75-DBAFFE4D7ACD}"/>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5308256" y="4718264"/>
                <a:ext cx="1112979" cy="1406681"/>
              </a:xfrm>
              <a:prstGeom prst="rect">
                <a:avLst/>
              </a:prstGeom>
            </p:spPr>
          </p:pic>
          <p:pic>
            <p:nvPicPr>
              <p:cNvPr id="53" name="Picture 52" descr="A screenshot of a computer&#10;&#10;Description automatically generated with medium confidence">
                <a:extLst>
                  <a:ext uri="{FF2B5EF4-FFF2-40B4-BE49-F238E27FC236}">
                    <a16:creationId xmlns:a16="http://schemas.microsoft.com/office/drawing/2014/main" id="{30F358C6-11E0-4816-A16A-56D8575F2990}"/>
                  </a:ext>
                </a:extLst>
              </p:cNvPr>
              <p:cNvPicPr>
                <a:picLocks noChangeAspect="1"/>
              </p:cNvPicPr>
              <p:nvPr/>
            </p:nvPicPr>
            <p:blipFill rotWithShape="1">
              <a:blip r:embed="rId5">
                <a:extLst>
                  <a:ext uri="{28A0092B-C50C-407E-A947-70E740481C1C}">
                    <a14:useLocalDpi xmlns:a14="http://schemas.microsoft.com/office/drawing/2010/main" val="0"/>
                  </a:ext>
                </a:extLst>
              </a:blip>
              <a:srcRect t="18612" b="12513"/>
              <a:stretch/>
            </p:blipFill>
            <p:spPr>
              <a:xfrm>
                <a:off x="5312355" y="4914324"/>
                <a:ext cx="1099960" cy="1059023"/>
              </a:xfrm>
              <a:prstGeom prst="rect">
                <a:avLst/>
              </a:prstGeom>
              <a:ln w="3175">
                <a:solidFill>
                  <a:schemeClr val="tx1"/>
                </a:solidFill>
              </a:ln>
            </p:spPr>
          </p:pic>
        </p:grpSp>
        <p:pic>
          <p:nvPicPr>
            <p:cNvPr id="45" name="Picture 44">
              <a:extLst>
                <a:ext uri="{FF2B5EF4-FFF2-40B4-BE49-F238E27FC236}">
                  <a16:creationId xmlns:a16="http://schemas.microsoft.com/office/drawing/2014/main" id="{4AFE8075-4FC7-4B52-8B72-73CA27710EF3}"/>
                </a:ext>
              </a:extLst>
            </p:cNvPr>
            <p:cNvPicPr>
              <a:picLocks noChangeAspect="1"/>
            </p:cNvPicPr>
            <p:nvPr/>
          </p:nvPicPr>
          <p:blipFill rotWithShape="1">
            <a:blip r:embed="rId6">
              <a:extLst>
                <a:ext uri="{28A0092B-C50C-407E-A947-70E740481C1C}">
                  <a14:useLocalDpi xmlns:a14="http://schemas.microsoft.com/office/drawing/2010/main" val="0"/>
                </a:ext>
              </a:extLst>
            </a:blip>
            <a:srcRect l="8530" t="16152" r="8554" b="14901"/>
            <a:stretch/>
          </p:blipFill>
          <p:spPr>
            <a:xfrm>
              <a:off x="701087" y="6015616"/>
              <a:ext cx="1764729" cy="1583589"/>
            </a:xfrm>
            <a:prstGeom prst="rect">
              <a:avLst/>
            </a:prstGeom>
          </p:spPr>
        </p:pic>
        <p:sp>
          <p:nvSpPr>
            <p:cNvPr id="55" name="正方形/長方形 164">
              <a:extLst>
                <a:ext uri="{FF2B5EF4-FFF2-40B4-BE49-F238E27FC236}">
                  <a16:creationId xmlns:a16="http://schemas.microsoft.com/office/drawing/2014/main" id="{F052F3BB-C432-40A1-BE11-E66A4EC67022}"/>
                </a:ext>
              </a:extLst>
            </p:cNvPr>
            <p:cNvSpPr/>
            <p:nvPr/>
          </p:nvSpPr>
          <p:spPr>
            <a:xfrm rot="16200000">
              <a:off x="1369299" y="5526168"/>
              <a:ext cx="323464" cy="1726611"/>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grpSp>
        <p:nvGrpSpPr>
          <p:cNvPr id="4" name="Group 3">
            <a:extLst>
              <a:ext uri="{FF2B5EF4-FFF2-40B4-BE49-F238E27FC236}">
                <a16:creationId xmlns:a16="http://schemas.microsoft.com/office/drawing/2014/main" id="{F2B4A601-A034-4200-AB24-AAFBE89374B5}"/>
              </a:ext>
            </a:extLst>
          </p:cNvPr>
          <p:cNvGrpSpPr/>
          <p:nvPr/>
        </p:nvGrpSpPr>
        <p:grpSpPr>
          <a:xfrm>
            <a:off x="2754089" y="5364331"/>
            <a:ext cx="1708053" cy="2199629"/>
            <a:chOff x="2754089" y="5364331"/>
            <a:chExt cx="1708053" cy="2199629"/>
          </a:xfrm>
        </p:grpSpPr>
        <p:grpSp>
          <p:nvGrpSpPr>
            <p:cNvPr id="72" name="Group 71">
              <a:extLst>
                <a:ext uri="{FF2B5EF4-FFF2-40B4-BE49-F238E27FC236}">
                  <a16:creationId xmlns:a16="http://schemas.microsoft.com/office/drawing/2014/main" id="{B895B0CD-E172-4453-A148-D3C5D4FC6A5C}"/>
                </a:ext>
              </a:extLst>
            </p:cNvPr>
            <p:cNvGrpSpPr/>
            <p:nvPr/>
          </p:nvGrpSpPr>
          <p:grpSpPr>
            <a:xfrm>
              <a:off x="2754089" y="5364331"/>
              <a:ext cx="1683385" cy="2199629"/>
              <a:chOff x="4110971" y="6502654"/>
              <a:chExt cx="1112979" cy="1406681"/>
            </a:xfrm>
          </p:grpSpPr>
          <p:pic>
            <p:nvPicPr>
              <p:cNvPr id="73" name="Picture 72">
                <a:extLst>
                  <a:ext uri="{FF2B5EF4-FFF2-40B4-BE49-F238E27FC236}">
                    <a16:creationId xmlns:a16="http://schemas.microsoft.com/office/drawing/2014/main" id="{870E6AA5-E1E6-41B4-9749-0AABDA4E411E}"/>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4110971" y="6502654"/>
                <a:ext cx="1112979" cy="1406681"/>
              </a:xfrm>
              <a:prstGeom prst="rect">
                <a:avLst/>
              </a:prstGeom>
            </p:spPr>
          </p:pic>
          <p:pic>
            <p:nvPicPr>
              <p:cNvPr id="74" name="Picture 73" descr="A screenshot of a computer&#10;&#10;Description automatically generated with low confidence">
                <a:extLst>
                  <a:ext uri="{FF2B5EF4-FFF2-40B4-BE49-F238E27FC236}">
                    <a16:creationId xmlns:a16="http://schemas.microsoft.com/office/drawing/2014/main" id="{0A46195C-3490-4DEA-B455-266D90B4D8C7}"/>
                  </a:ext>
                </a:extLst>
              </p:cNvPr>
              <p:cNvPicPr>
                <a:picLocks noChangeAspect="1"/>
              </p:cNvPicPr>
              <p:nvPr/>
            </p:nvPicPr>
            <p:blipFill rotWithShape="1">
              <a:blip r:embed="rId7">
                <a:extLst>
                  <a:ext uri="{28A0092B-C50C-407E-A947-70E740481C1C}">
                    <a14:useLocalDpi xmlns:a14="http://schemas.microsoft.com/office/drawing/2010/main" val="0"/>
                  </a:ext>
                </a:extLst>
              </a:blip>
              <a:srcRect t="18144" b="14516"/>
              <a:stretch/>
            </p:blipFill>
            <p:spPr>
              <a:xfrm>
                <a:off x="4115933" y="6701028"/>
                <a:ext cx="1097398" cy="1123040"/>
              </a:xfrm>
              <a:prstGeom prst="rect">
                <a:avLst/>
              </a:prstGeom>
              <a:ln w="3175">
                <a:solidFill>
                  <a:schemeClr val="tx1"/>
                </a:solidFill>
              </a:ln>
            </p:spPr>
          </p:pic>
        </p:grpSp>
        <p:pic>
          <p:nvPicPr>
            <p:cNvPr id="46" name="Picture 45">
              <a:extLst>
                <a:ext uri="{FF2B5EF4-FFF2-40B4-BE49-F238E27FC236}">
                  <a16:creationId xmlns:a16="http://schemas.microsoft.com/office/drawing/2014/main" id="{39D50781-E6C0-43F7-A2B8-C1BF0408C257}"/>
                </a:ext>
              </a:extLst>
            </p:cNvPr>
            <p:cNvPicPr>
              <a:picLocks noChangeAspect="1"/>
            </p:cNvPicPr>
            <p:nvPr/>
          </p:nvPicPr>
          <p:blipFill rotWithShape="1">
            <a:blip r:embed="rId8">
              <a:extLst>
                <a:ext uri="{28A0092B-C50C-407E-A947-70E740481C1C}">
                  <a14:useLocalDpi xmlns:a14="http://schemas.microsoft.com/office/drawing/2010/main" val="0"/>
                </a:ext>
              </a:extLst>
            </a:blip>
            <a:srcRect l="7770" t="25981" r="15316" b="15586"/>
            <a:stretch/>
          </p:blipFill>
          <p:spPr>
            <a:xfrm>
              <a:off x="2768149" y="6118764"/>
              <a:ext cx="1652123" cy="1335737"/>
            </a:xfrm>
            <a:prstGeom prst="rect">
              <a:avLst/>
            </a:prstGeom>
          </p:spPr>
        </p:pic>
        <p:sp>
          <p:nvSpPr>
            <p:cNvPr id="58" name="正方形/長方形 164">
              <a:extLst>
                <a:ext uri="{FF2B5EF4-FFF2-40B4-BE49-F238E27FC236}">
                  <a16:creationId xmlns:a16="http://schemas.microsoft.com/office/drawing/2014/main" id="{87C2BB5F-4584-444D-A7BE-94A814222493}"/>
                </a:ext>
              </a:extLst>
            </p:cNvPr>
            <p:cNvSpPr/>
            <p:nvPr/>
          </p:nvSpPr>
          <p:spPr>
            <a:xfrm rot="16200000">
              <a:off x="3368529" y="5504327"/>
              <a:ext cx="479176" cy="1708050"/>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sp>
        <p:nvSpPr>
          <p:cNvPr id="48" name="Speech Bubble: Rectangle with Corners Rounded 47">
            <a:extLst>
              <a:ext uri="{FF2B5EF4-FFF2-40B4-BE49-F238E27FC236}">
                <a16:creationId xmlns:a16="http://schemas.microsoft.com/office/drawing/2014/main" id="{B7C5CA06-FF6E-413D-809B-920D93532AA5}"/>
              </a:ext>
            </a:extLst>
          </p:cNvPr>
          <p:cNvSpPr/>
          <p:nvPr/>
        </p:nvSpPr>
        <p:spPr>
          <a:xfrm flipH="1">
            <a:off x="3746935" y="5050863"/>
            <a:ext cx="1694834" cy="278410"/>
          </a:xfrm>
          <a:prstGeom prst="wedgeRoundRectCallout">
            <a:avLst>
              <a:gd name="adj1" fmla="val 21536"/>
              <a:gd name="adj2" fmla="val 271041"/>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Count Box for Item</a:t>
            </a:r>
          </a:p>
        </p:txBody>
      </p:sp>
      <p:sp>
        <p:nvSpPr>
          <p:cNvPr id="24" name="Speech Bubble: Rectangle with Corners Rounded 23">
            <a:extLst>
              <a:ext uri="{FF2B5EF4-FFF2-40B4-BE49-F238E27FC236}">
                <a16:creationId xmlns:a16="http://schemas.microsoft.com/office/drawing/2014/main" id="{DD2970CE-1E9B-405F-A2C4-F04F27109A8B}"/>
              </a:ext>
            </a:extLst>
          </p:cNvPr>
          <p:cNvSpPr/>
          <p:nvPr/>
        </p:nvSpPr>
        <p:spPr>
          <a:xfrm flipH="1">
            <a:off x="1511500" y="5056031"/>
            <a:ext cx="1694834" cy="278410"/>
          </a:xfrm>
          <a:prstGeom prst="wedgeRoundRectCallout">
            <a:avLst>
              <a:gd name="adj1" fmla="val 18233"/>
              <a:gd name="adj2" fmla="val 253167"/>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Adjust according to the menu.</a:t>
            </a:r>
          </a:p>
        </p:txBody>
      </p:sp>
    </p:spTree>
    <p:extLst>
      <p:ext uri="{BB962C8B-B14F-4D97-AF65-F5344CB8AC3E}">
        <p14:creationId xmlns:p14="http://schemas.microsoft.com/office/powerpoint/2010/main" val="359592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93103" y="1192769"/>
            <a:ext cx="6117062" cy="261610"/>
          </a:xfrm>
          <a:prstGeom prst="rect">
            <a:avLst/>
          </a:prstGeom>
          <a:noFill/>
        </p:spPr>
        <p:txBody>
          <a:bodyPr wrap="square" rtlCol="0">
            <a:spAutoFit/>
          </a:bodyPr>
          <a:lstStyle/>
          <a:p>
            <a:r>
              <a:rPr kumimoji="1" lang="en-US" altLang="ja-JP" sz="1100" b="1" dirty="0"/>
              <a:t>5-1-3. Outbound - Production</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49168" y="1602725"/>
            <a:ext cx="6117061" cy="261610"/>
          </a:xfrm>
          <a:prstGeom prst="rect">
            <a:avLst/>
          </a:prstGeom>
          <a:noFill/>
        </p:spPr>
        <p:txBody>
          <a:bodyPr wrap="square" rtlCol="0">
            <a:spAutoFit/>
          </a:bodyPr>
          <a:lstStyle/>
          <a:p>
            <a:pPr algn="ctr"/>
            <a:r>
              <a:rPr kumimoji="1" lang="en-US" altLang="ja-JP" sz="1100" dirty="0"/>
              <a:t>Handy terminal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487721" y="6247925"/>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090002" y="6230763"/>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096206" y="6247925"/>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cxnSp>
        <p:nvCxnSpPr>
          <p:cNvPr id="14" name="Straight Arrow Connector 13">
            <a:extLst>
              <a:ext uri="{FF2B5EF4-FFF2-40B4-BE49-F238E27FC236}">
                <a16:creationId xmlns:a16="http://schemas.microsoft.com/office/drawing/2014/main" id="{AFAAF8E9-623A-45B6-B029-6219DDBB22BC}"/>
              </a:ext>
            </a:extLst>
          </p:cNvPr>
          <p:cNvCxnSpPr>
            <a:cxnSpLocks/>
          </p:cNvCxnSpPr>
          <p:nvPr/>
        </p:nvCxnSpPr>
        <p:spPr>
          <a:xfrm flipV="1">
            <a:off x="2703479" y="3061195"/>
            <a:ext cx="1385728"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or: Elbow 21">
            <a:extLst>
              <a:ext uri="{FF2B5EF4-FFF2-40B4-BE49-F238E27FC236}">
                <a16:creationId xmlns:a16="http://schemas.microsoft.com/office/drawing/2014/main" id="{AC7012CA-0114-44FE-A6A6-83B24ECA8F04}"/>
              </a:ext>
            </a:extLst>
          </p:cNvPr>
          <p:cNvCxnSpPr>
            <a:cxnSpLocks/>
            <a:stCxn id="32" idx="2"/>
          </p:cNvCxnSpPr>
          <p:nvPr/>
        </p:nvCxnSpPr>
        <p:spPr>
          <a:xfrm rot="5400000">
            <a:off x="1563439" y="3410520"/>
            <a:ext cx="2263534" cy="4017839"/>
          </a:xfrm>
          <a:prstGeom prst="bentConnector4">
            <a:avLst>
              <a:gd name="adj1" fmla="val 30962"/>
              <a:gd name="adj2" fmla="val 105690"/>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3533C7A-D81A-4B40-A0C2-166DB0B6F046}"/>
              </a:ext>
            </a:extLst>
          </p:cNvPr>
          <p:cNvCxnSpPr>
            <a:cxnSpLocks/>
          </p:cNvCxnSpPr>
          <p:nvPr/>
        </p:nvCxnSpPr>
        <p:spPr>
          <a:xfrm>
            <a:off x="2445413" y="6551206"/>
            <a:ext cx="316181" cy="13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BB86F4FB-A311-46AC-9416-51E41B37715D}"/>
              </a:ext>
            </a:extLst>
          </p:cNvPr>
          <p:cNvCxnSpPr>
            <a:cxnSpLocks/>
          </p:cNvCxnSpPr>
          <p:nvPr/>
        </p:nvCxnSpPr>
        <p:spPr>
          <a:xfrm>
            <a:off x="4396883" y="6522762"/>
            <a:ext cx="30724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5-1. Handy terminal function</a:t>
            </a:r>
          </a:p>
        </p:txBody>
      </p:sp>
      <p:sp>
        <p:nvSpPr>
          <p:cNvPr id="28" name="Rectangle 27">
            <a:extLst>
              <a:ext uri="{FF2B5EF4-FFF2-40B4-BE49-F238E27FC236}">
                <a16:creationId xmlns:a16="http://schemas.microsoft.com/office/drawing/2014/main" id="{C902DF6C-4077-4286-8037-53897114DC6D}"/>
              </a:ext>
            </a:extLst>
          </p:cNvPr>
          <p:cNvSpPr/>
          <p:nvPr/>
        </p:nvSpPr>
        <p:spPr>
          <a:xfrm>
            <a:off x="3794609" y="7828725"/>
            <a:ext cx="1462317" cy="913062"/>
          </a:xfrm>
          <a:prstGeom prst="rect">
            <a:avLst/>
          </a:prstGeom>
          <a:noFill/>
          <a:ln>
            <a:solidFill>
              <a:srgbClr val="FF0000"/>
            </a:solidFill>
          </a:ln>
        </p:spPr>
        <p:txBody>
          <a:bodyPr lIns="45719" rIns="45719" rtlCol="0" anchor="ctr"/>
          <a:lstStyle/>
          <a:p>
            <a:pPr algn="l"/>
            <a:r>
              <a:rPr kumimoji="1" lang="en-US" sz="900" dirty="0"/>
              <a:t>1. Scan Location </a:t>
            </a:r>
          </a:p>
          <a:p>
            <a:pPr algn="l"/>
            <a:r>
              <a:rPr kumimoji="1" lang="en-US" sz="900" dirty="0"/>
              <a:t>2. Scan Item Code</a:t>
            </a:r>
          </a:p>
          <a:p>
            <a:pPr algn="l"/>
            <a:r>
              <a:rPr kumimoji="1" lang="en-US" sz="900" dirty="0"/>
              <a:t>3. Check Package</a:t>
            </a:r>
          </a:p>
          <a:p>
            <a:pPr algn="l"/>
            <a:r>
              <a:rPr kumimoji="1" lang="en-US" sz="900" dirty="0"/>
              <a:t>4. Check Qty.</a:t>
            </a:r>
          </a:p>
          <a:p>
            <a:pPr algn="l"/>
            <a:r>
              <a:rPr kumimoji="1" lang="en-US" sz="900" dirty="0"/>
              <a:t>5. Input Weight</a:t>
            </a:r>
            <a:endParaRPr kumimoji="1" lang="th-TH" sz="900" dirty="0"/>
          </a:p>
          <a:p>
            <a:pPr algn="l"/>
            <a:r>
              <a:rPr kumimoji="1" lang="th-TH" sz="900" dirty="0"/>
              <a:t>5. </a:t>
            </a:r>
            <a:r>
              <a:rPr kumimoji="1" lang="en-US" sz="900" dirty="0"/>
              <a:t>Click </a:t>
            </a:r>
            <a:r>
              <a:rPr kumimoji="1" lang="th-TH" sz="900" dirty="0"/>
              <a:t> </a:t>
            </a:r>
            <a:r>
              <a:rPr kumimoji="1" lang="en-US" sz="900" dirty="0"/>
              <a:t>“OK” </a:t>
            </a:r>
          </a:p>
        </p:txBody>
      </p:sp>
      <p:sp>
        <p:nvSpPr>
          <p:cNvPr id="7" name="Rectangle 6">
            <a:extLst>
              <a:ext uri="{FF2B5EF4-FFF2-40B4-BE49-F238E27FC236}">
                <a16:creationId xmlns:a16="http://schemas.microsoft.com/office/drawing/2014/main" id="{2C52B1C7-2919-4EF2-8CA2-1C20842A9F31}"/>
              </a:ext>
            </a:extLst>
          </p:cNvPr>
          <p:cNvSpPr/>
          <p:nvPr/>
        </p:nvSpPr>
        <p:spPr>
          <a:xfrm>
            <a:off x="5804379" y="7188434"/>
            <a:ext cx="520632"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50" name="Rectangle 49">
            <a:extLst>
              <a:ext uri="{FF2B5EF4-FFF2-40B4-BE49-F238E27FC236}">
                <a16:creationId xmlns:a16="http://schemas.microsoft.com/office/drawing/2014/main" id="{41C1EF05-A9A8-45D9-994F-6F3FF1862238}"/>
              </a:ext>
            </a:extLst>
          </p:cNvPr>
          <p:cNvSpPr/>
          <p:nvPr/>
        </p:nvSpPr>
        <p:spPr>
          <a:xfrm>
            <a:off x="4180795" y="7563960"/>
            <a:ext cx="498594" cy="132980"/>
          </a:xfrm>
          <a:prstGeom prst="rect">
            <a:avLst/>
          </a:prstGeom>
          <a:solidFill>
            <a:schemeClr val="bg1"/>
          </a:solidFill>
          <a:ln>
            <a:solidFill>
              <a:schemeClr val="bg1"/>
            </a:solidFill>
          </a:ln>
        </p:spPr>
        <p:txBody>
          <a:bodyPr lIns="45719" rIns="45719" rtlCol="0" anchor="ctr"/>
          <a:lstStyle/>
          <a:p>
            <a:pPr algn="ctr"/>
            <a:r>
              <a:rPr kumimoji="1" lang="en-US" sz="900" dirty="0"/>
              <a:t>Good</a:t>
            </a:r>
          </a:p>
        </p:txBody>
      </p:sp>
      <p:pic>
        <p:nvPicPr>
          <p:cNvPr id="31" name="Picture 30">
            <a:extLst>
              <a:ext uri="{FF2B5EF4-FFF2-40B4-BE49-F238E27FC236}">
                <a16:creationId xmlns:a16="http://schemas.microsoft.com/office/drawing/2014/main" id="{192B0B28-BE74-43E9-97D2-64124E69098F}"/>
              </a:ext>
            </a:extLst>
          </p:cNvPr>
          <p:cNvPicPr>
            <a:picLocks noChangeAspect="1"/>
          </p:cNvPicPr>
          <p:nvPr/>
        </p:nvPicPr>
        <p:blipFill rotWithShape="1">
          <a:blip r:embed="rId2">
            <a:extLst>
              <a:ext uri="{28A0092B-C50C-407E-A947-70E740481C1C}">
                <a14:useLocalDpi xmlns:a14="http://schemas.microsoft.com/office/drawing/2010/main" val="0"/>
              </a:ext>
            </a:extLst>
          </a:blip>
          <a:srcRect b="-367"/>
          <a:stretch/>
        </p:blipFill>
        <p:spPr>
          <a:xfrm>
            <a:off x="1467698" y="2091077"/>
            <a:ext cx="1242273" cy="2209369"/>
          </a:xfrm>
          <a:prstGeom prst="rect">
            <a:avLst/>
          </a:prstGeom>
        </p:spPr>
      </p:pic>
      <p:sp>
        <p:nvSpPr>
          <p:cNvPr id="34" name="正方形/長方形 164">
            <a:extLst>
              <a:ext uri="{FF2B5EF4-FFF2-40B4-BE49-F238E27FC236}">
                <a16:creationId xmlns:a16="http://schemas.microsoft.com/office/drawing/2014/main" id="{E6AA54D8-8D4B-41E1-B39E-E025404B6BBC}"/>
              </a:ext>
            </a:extLst>
          </p:cNvPr>
          <p:cNvSpPr/>
          <p:nvPr/>
        </p:nvSpPr>
        <p:spPr>
          <a:xfrm rot="16200000">
            <a:off x="1954159" y="2240296"/>
            <a:ext cx="271802" cy="1045025"/>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32" name="Picture 31">
            <a:extLst>
              <a:ext uri="{FF2B5EF4-FFF2-40B4-BE49-F238E27FC236}">
                <a16:creationId xmlns:a16="http://schemas.microsoft.com/office/drawing/2014/main" id="{8EAC60A9-E65A-4293-ABED-53E245268C2C}"/>
              </a:ext>
            </a:extLst>
          </p:cNvPr>
          <p:cNvPicPr>
            <a:picLocks noChangeAspect="1"/>
          </p:cNvPicPr>
          <p:nvPr/>
        </p:nvPicPr>
        <p:blipFill rotWithShape="1">
          <a:blip r:embed="rId3">
            <a:extLst>
              <a:ext uri="{28A0092B-C50C-407E-A947-70E740481C1C}">
                <a14:useLocalDpi xmlns:a14="http://schemas.microsoft.com/office/drawing/2010/main" val="0"/>
              </a:ext>
            </a:extLst>
          </a:blip>
          <a:srcRect b="-1012"/>
          <a:stretch/>
        </p:blipFill>
        <p:spPr>
          <a:xfrm>
            <a:off x="4089208" y="2089785"/>
            <a:ext cx="1229833" cy="2197887"/>
          </a:xfrm>
          <a:prstGeom prst="rect">
            <a:avLst/>
          </a:prstGeom>
        </p:spPr>
      </p:pic>
      <p:sp>
        <p:nvSpPr>
          <p:cNvPr id="41" name="正方形/長方形 164">
            <a:extLst>
              <a:ext uri="{FF2B5EF4-FFF2-40B4-BE49-F238E27FC236}">
                <a16:creationId xmlns:a16="http://schemas.microsoft.com/office/drawing/2014/main" id="{0A1E0DC7-493E-4B7A-9041-87CFB468BB35}"/>
              </a:ext>
            </a:extLst>
          </p:cNvPr>
          <p:cNvSpPr/>
          <p:nvPr/>
        </p:nvSpPr>
        <p:spPr>
          <a:xfrm rot="16200000">
            <a:off x="4592098" y="2819816"/>
            <a:ext cx="224053" cy="1076130"/>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47" name="Picture 46">
            <a:extLst>
              <a:ext uri="{FF2B5EF4-FFF2-40B4-BE49-F238E27FC236}">
                <a16:creationId xmlns:a16="http://schemas.microsoft.com/office/drawing/2014/main" id="{D98B8DAA-AA7C-4824-9F75-DBAFFE4D7ACD}"/>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679731" y="5370241"/>
            <a:ext cx="1779948" cy="2289562"/>
          </a:xfrm>
          <a:prstGeom prst="rect">
            <a:avLst/>
          </a:prstGeom>
        </p:spPr>
      </p:pic>
      <p:sp>
        <p:nvSpPr>
          <p:cNvPr id="55" name="正方形/長方形 164">
            <a:extLst>
              <a:ext uri="{FF2B5EF4-FFF2-40B4-BE49-F238E27FC236}">
                <a16:creationId xmlns:a16="http://schemas.microsoft.com/office/drawing/2014/main" id="{F052F3BB-C432-40A1-BE11-E66A4EC67022}"/>
              </a:ext>
            </a:extLst>
          </p:cNvPr>
          <p:cNvSpPr/>
          <p:nvPr/>
        </p:nvSpPr>
        <p:spPr>
          <a:xfrm rot="16200000">
            <a:off x="1469402" y="5479587"/>
            <a:ext cx="184666" cy="1726611"/>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59" name="Group 58">
            <a:extLst>
              <a:ext uri="{FF2B5EF4-FFF2-40B4-BE49-F238E27FC236}">
                <a16:creationId xmlns:a16="http://schemas.microsoft.com/office/drawing/2014/main" id="{B14EF065-B36A-4DD5-835D-FE6DF21087CE}"/>
              </a:ext>
            </a:extLst>
          </p:cNvPr>
          <p:cNvGrpSpPr/>
          <p:nvPr/>
        </p:nvGrpSpPr>
        <p:grpSpPr>
          <a:xfrm>
            <a:off x="4594352" y="5360257"/>
            <a:ext cx="1914481" cy="2144668"/>
            <a:chOff x="4066016" y="5361287"/>
            <a:chExt cx="1455021" cy="1362335"/>
          </a:xfrm>
        </p:grpSpPr>
        <p:pic>
          <p:nvPicPr>
            <p:cNvPr id="60" name="Picture 59">
              <a:extLst>
                <a:ext uri="{FF2B5EF4-FFF2-40B4-BE49-F238E27FC236}">
                  <a16:creationId xmlns:a16="http://schemas.microsoft.com/office/drawing/2014/main" id="{81228AB1-88E7-46DF-8180-0D87369A3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9989" y="5361287"/>
              <a:ext cx="1198198" cy="1362335"/>
            </a:xfrm>
            <a:prstGeom prst="rect">
              <a:avLst/>
            </a:prstGeom>
          </p:spPr>
        </p:pic>
        <p:sp>
          <p:nvSpPr>
            <p:cNvPr id="61" name="Rectangle 60">
              <a:extLst>
                <a:ext uri="{FF2B5EF4-FFF2-40B4-BE49-F238E27FC236}">
                  <a16:creationId xmlns:a16="http://schemas.microsoft.com/office/drawing/2014/main" id="{C8F42042-E0FD-4D86-A9FC-E24071145CC0}"/>
                </a:ext>
              </a:extLst>
            </p:cNvPr>
            <p:cNvSpPr/>
            <p:nvPr/>
          </p:nvSpPr>
          <p:spPr>
            <a:xfrm>
              <a:off x="4442953" y="5587073"/>
              <a:ext cx="960901" cy="9214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20/06/65</a:t>
              </a:r>
            </a:p>
          </p:txBody>
        </p:sp>
        <p:sp>
          <p:nvSpPr>
            <p:cNvPr id="62" name="Rectangle 61">
              <a:extLst>
                <a:ext uri="{FF2B5EF4-FFF2-40B4-BE49-F238E27FC236}">
                  <a16:creationId xmlns:a16="http://schemas.microsoft.com/office/drawing/2014/main" id="{F35EBD1C-215D-4A4B-A341-156DCD2E2679}"/>
                </a:ext>
              </a:extLst>
            </p:cNvPr>
            <p:cNvSpPr/>
            <p:nvPr/>
          </p:nvSpPr>
          <p:spPr>
            <a:xfrm>
              <a:off x="4434371" y="5698518"/>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EBI11001</a:t>
              </a:r>
            </a:p>
          </p:txBody>
        </p:sp>
        <p:sp>
          <p:nvSpPr>
            <p:cNvPr id="64" name="Rectangle 63">
              <a:extLst>
                <a:ext uri="{FF2B5EF4-FFF2-40B4-BE49-F238E27FC236}">
                  <a16:creationId xmlns:a16="http://schemas.microsoft.com/office/drawing/2014/main" id="{F6195FEB-C846-4F6D-803C-2607B70E9DCA}"/>
                </a:ext>
              </a:extLst>
            </p:cNvPr>
            <p:cNvSpPr/>
            <p:nvPr/>
          </p:nvSpPr>
          <p:spPr>
            <a:xfrm>
              <a:off x="4434371" y="5816449"/>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MEAT</a:t>
              </a:r>
            </a:p>
          </p:txBody>
        </p:sp>
        <p:sp>
          <p:nvSpPr>
            <p:cNvPr id="65" name="Rectangle 64">
              <a:extLst>
                <a:ext uri="{FF2B5EF4-FFF2-40B4-BE49-F238E27FC236}">
                  <a16:creationId xmlns:a16="http://schemas.microsoft.com/office/drawing/2014/main" id="{55504373-3F01-4A50-99F8-CBBBA21DABCA}"/>
                </a:ext>
              </a:extLst>
            </p:cNvPr>
            <p:cNvSpPr/>
            <p:nvPr/>
          </p:nvSpPr>
          <p:spPr>
            <a:xfrm>
              <a:off x="4074628" y="600210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LOT1042368</a:t>
              </a:r>
            </a:p>
          </p:txBody>
        </p:sp>
        <p:sp>
          <p:nvSpPr>
            <p:cNvPr id="66" name="Rectangle 65">
              <a:extLst>
                <a:ext uri="{FF2B5EF4-FFF2-40B4-BE49-F238E27FC236}">
                  <a16:creationId xmlns:a16="http://schemas.microsoft.com/office/drawing/2014/main" id="{271896A2-D61F-4833-BB83-55967755004D}"/>
                </a:ext>
              </a:extLst>
            </p:cNvPr>
            <p:cNvSpPr/>
            <p:nvPr/>
          </p:nvSpPr>
          <p:spPr>
            <a:xfrm>
              <a:off x="4066016" y="621736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PACK</a:t>
              </a:r>
            </a:p>
          </p:txBody>
        </p:sp>
        <p:sp>
          <p:nvSpPr>
            <p:cNvPr id="67" name="Rectangle 66">
              <a:extLst>
                <a:ext uri="{FF2B5EF4-FFF2-40B4-BE49-F238E27FC236}">
                  <a16:creationId xmlns:a16="http://schemas.microsoft.com/office/drawing/2014/main" id="{553F16EE-7DA2-4D7B-9952-0F9513F82D1D}"/>
                </a:ext>
              </a:extLst>
            </p:cNvPr>
            <p:cNvSpPr/>
            <p:nvPr/>
          </p:nvSpPr>
          <p:spPr>
            <a:xfrm>
              <a:off x="4568690" y="6218224"/>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10</a:t>
              </a:r>
            </a:p>
          </p:txBody>
        </p:sp>
        <p:sp>
          <p:nvSpPr>
            <p:cNvPr id="68" name="Rectangle 67">
              <a:extLst>
                <a:ext uri="{FF2B5EF4-FFF2-40B4-BE49-F238E27FC236}">
                  <a16:creationId xmlns:a16="http://schemas.microsoft.com/office/drawing/2014/main" id="{8D7F2261-392A-499C-9315-54CCA12B713D}"/>
                </a:ext>
              </a:extLst>
            </p:cNvPr>
            <p:cNvSpPr/>
            <p:nvPr/>
          </p:nvSpPr>
          <p:spPr>
            <a:xfrm>
              <a:off x="4971492" y="6210565"/>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9.8</a:t>
              </a:r>
            </a:p>
          </p:txBody>
        </p:sp>
        <p:sp>
          <p:nvSpPr>
            <p:cNvPr id="69" name="Rectangle 68">
              <a:extLst>
                <a:ext uri="{FF2B5EF4-FFF2-40B4-BE49-F238E27FC236}">
                  <a16:creationId xmlns:a16="http://schemas.microsoft.com/office/drawing/2014/main" id="{CA7EBAFE-BA6B-41AB-BCC0-BF2FD1EAC110}"/>
                </a:ext>
              </a:extLst>
            </p:cNvPr>
            <p:cNvSpPr/>
            <p:nvPr/>
          </p:nvSpPr>
          <p:spPr>
            <a:xfrm>
              <a:off x="4679414" y="634108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tx1"/>
                  </a:solidFill>
                </a:rPr>
                <a:t>FZA101</a:t>
              </a:r>
            </a:p>
          </p:txBody>
        </p:sp>
      </p:grpSp>
      <p:sp>
        <p:nvSpPr>
          <p:cNvPr id="51" name="Speech Bubble: Rectangle with Corners Rounded 50">
            <a:extLst>
              <a:ext uri="{FF2B5EF4-FFF2-40B4-BE49-F238E27FC236}">
                <a16:creationId xmlns:a16="http://schemas.microsoft.com/office/drawing/2014/main" id="{BD9BBD34-1C21-4C6C-8389-10BD21AD12E2}"/>
              </a:ext>
            </a:extLst>
          </p:cNvPr>
          <p:cNvSpPr/>
          <p:nvPr/>
        </p:nvSpPr>
        <p:spPr>
          <a:xfrm flipH="1">
            <a:off x="5381735" y="7839042"/>
            <a:ext cx="1048969" cy="307438"/>
          </a:xfrm>
          <a:prstGeom prst="wedgeRoundRectCallout">
            <a:avLst>
              <a:gd name="adj1" fmla="val -22520"/>
              <a:gd name="adj2" fmla="val -370757"/>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Input weight. Kg.</a:t>
            </a:r>
          </a:p>
        </p:txBody>
      </p:sp>
      <p:pic>
        <p:nvPicPr>
          <p:cNvPr id="73" name="Picture 72">
            <a:extLst>
              <a:ext uri="{FF2B5EF4-FFF2-40B4-BE49-F238E27FC236}">
                <a16:creationId xmlns:a16="http://schemas.microsoft.com/office/drawing/2014/main" id="{870E6AA5-E1E6-41B4-9749-0AABDA4E411E}"/>
              </a:ext>
            </a:extLst>
          </p:cNvPr>
          <p:cNvPicPr>
            <a:picLocks noChangeAspect="1"/>
          </p:cNvPicPr>
          <p:nvPr/>
        </p:nvPicPr>
        <p:blipFill rotWithShape="1">
          <a:blip r:embed="rId3">
            <a:extLst>
              <a:ext uri="{28A0092B-C50C-407E-A947-70E740481C1C}">
                <a14:useLocalDpi xmlns:a14="http://schemas.microsoft.com/office/drawing/2010/main" val="0"/>
              </a:ext>
            </a:extLst>
          </a:blip>
          <a:srcRect b="28563"/>
          <a:stretch/>
        </p:blipFill>
        <p:spPr>
          <a:xfrm>
            <a:off x="2754089" y="5364331"/>
            <a:ext cx="1683385" cy="2199629"/>
          </a:xfrm>
          <a:prstGeom prst="rect">
            <a:avLst/>
          </a:prstGeom>
        </p:spPr>
      </p:pic>
      <p:cxnSp>
        <p:nvCxnSpPr>
          <p:cNvPr id="44" name="Connector: Elbow 43">
            <a:extLst>
              <a:ext uri="{FF2B5EF4-FFF2-40B4-BE49-F238E27FC236}">
                <a16:creationId xmlns:a16="http://schemas.microsoft.com/office/drawing/2014/main" id="{09A5A8AC-74DE-41AD-AD57-CC294645439C}"/>
              </a:ext>
            </a:extLst>
          </p:cNvPr>
          <p:cNvCxnSpPr>
            <a:cxnSpLocks/>
          </p:cNvCxnSpPr>
          <p:nvPr/>
        </p:nvCxnSpPr>
        <p:spPr>
          <a:xfrm rot="5400000" flipH="1">
            <a:off x="4523453" y="6543158"/>
            <a:ext cx="4631" cy="1975911"/>
          </a:xfrm>
          <a:prstGeom prst="bentConnector3">
            <a:avLst>
              <a:gd name="adj1" fmla="val -4936299"/>
            </a:avLst>
          </a:prstGeom>
          <a:ln>
            <a:tailEnd type="triangle"/>
          </a:ln>
        </p:spPr>
        <p:style>
          <a:lnRef idx="2">
            <a:schemeClr val="dk1"/>
          </a:lnRef>
          <a:fillRef idx="0">
            <a:schemeClr val="dk1"/>
          </a:fillRef>
          <a:effectRef idx="1">
            <a:schemeClr val="dk1"/>
          </a:effectRef>
          <a:fontRef idx="minor">
            <a:schemeClr val="tx1"/>
          </a:fontRef>
        </p:style>
      </p:cxnSp>
      <p:sp>
        <p:nvSpPr>
          <p:cNvPr id="45" name="正方形/長方形 13">
            <a:extLst>
              <a:ext uri="{FF2B5EF4-FFF2-40B4-BE49-F238E27FC236}">
                <a16:creationId xmlns:a16="http://schemas.microsoft.com/office/drawing/2014/main" id="{4CC25730-20CC-4182-9A23-B9C03857BB69}"/>
              </a:ext>
            </a:extLst>
          </p:cNvPr>
          <p:cNvSpPr/>
          <p:nvPr/>
        </p:nvSpPr>
        <p:spPr>
          <a:xfrm>
            <a:off x="478376" y="7940077"/>
            <a:ext cx="2846523" cy="918883"/>
          </a:xfrm>
          <a:prstGeom prst="rect">
            <a:avLst/>
          </a:prstGeom>
          <a:noFill/>
          <a:ln/>
        </p:spPr>
        <p:style>
          <a:lnRef idx="2">
            <a:schemeClr val="accent2"/>
          </a:lnRef>
          <a:fillRef idx="1">
            <a:schemeClr val="lt1"/>
          </a:fillRef>
          <a:effectRef idx="0">
            <a:schemeClr val="accent2"/>
          </a:effectRef>
          <a:fontRef idx="minor">
            <a:schemeClr val="dk1"/>
          </a:fontRef>
        </p:style>
        <p:txBody>
          <a:bodyPr lIns="45719" rIns="45719" rtlCol="0" anchor="t"/>
          <a:lstStyle/>
          <a:p>
            <a:r>
              <a:rPr kumimoji="1" lang="en-US" altLang="ja-JP" sz="1200" b="1" dirty="0">
                <a:solidFill>
                  <a:schemeClr val="dk1"/>
                </a:solidFill>
                <a:latin typeface="Roboto" panose="02000000000000000000" pitchFamily="2" charset="0"/>
                <a:ea typeface="Roboto" panose="02000000000000000000" pitchFamily="2" charset="0"/>
                <a:cs typeface="Roboto" panose="02000000000000000000" pitchFamily="2" charset="0"/>
              </a:rPr>
              <a:t>Slicing meat process</a:t>
            </a:r>
          </a:p>
          <a:p>
            <a:r>
              <a:rPr kumimoji="1" lang="en-US" altLang="ja-JP" sz="1200" dirty="0">
                <a:solidFill>
                  <a:schemeClr val="dk1"/>
                </a:solidFill>
                <a:latin typeface="Roboto" panose="02000000000000000000" pitchFamily="2" charset="0"/>
                <a:ea typeface="Roboto" panose="02000000000000000000" pitchFamily="2" charset="0"/>
                <a:cs typeface="Roboto" panose="02000000000000000000" pitchFamily="2" charset="0"/>
              </a:rPr>
              <a:t>-Slicing meat follow production plan.</a:t>
            </a:r>
          </a:p>
          <a:p>
            <a:r>
              <a:rPr kumimoji="1" lang="en-US" altLang="ja-JP" sz="1200" dirty="0">
                <a:solidFill>
                  <a:schemeClr val="dk1"/>
                </a:solidFill>
                <a:latin typeface="Roboto" panose="02000000000000000000" pitchFamily="2" charset="0"/>
                <a:ea typeface="Roboto" panose="02000000000000000000" pitchFamily="2" charset="0"/>
                <a:cs typeface="Roboto" panose="02000000000000000000" pitchFamily="2" charset="0"/>
              </a:rPr>
              <a:t>-Production plan show on handy terminal.</a:t>
            </a:r>
          </a:p>
          <a:p>
            <a:r>
              <a:rPr kumimoji="1" lang="en-US" altLang="ja-JP" sz="1200" b="1" dirty="0">
                <a:solidFill>
                  <a:schemeClr val="dk1"/>
                </a:solidFill>
                <a:latin typeface="Roboto" panose="02000000000000000000" pitchFamily="2" charset="0"/>
                <a:ea typeface="Roboto" panose="02000000000000000000" pitchFamily="2" charset="0"/>
                <a:cs typeface="Roboto" panose="02000000000000000000" pitchFamily="2" charset="0"/>
              </a:rPr>
              <a:t> </a:t>
            </a:r>
          </a:p>
        </p:txBody>
      </p:sp>
      <p:pic>
        <p:nvPicPr>
          <p:cNvPr id="46" name="Picture 45" descr="A screenshot of a computer&#10;&#10;Description automatically generated with low confidence">
            <a:extLst>
              <a:ext uri="{FF2B5EF4-FFF2-40B4-BE49-F238E27FC236}">
                <a16:creationId xmlns:a16="http://schemas.microsoft.com/office/drawing/2014/main" id="{24DA2882-5D2D-4320-B9CF-862FD191D182}"/>
              </a:ext>
            </a:extLst>
          </p:cNvPr>
          <p:cNvPicPr>
            <a:picLocks noChangeAspect="1"/>
          </p:cNvPicPr>
          <p:nvPr/>
        </p:nvPicPr>
        <p:blipFill rotWithShape="1">
          <a:blip r:embed="rId5">
            <a:extLst>
              <a:ext uri="{28A0092B-C50C-407E-A947-70E740481C1C}">
                <a14:useLocalDpi xmlns:a14="http://schemas.microsoft.com/office/drawing/2010/main" val="0"/>
              </a:ext>
            </a:extLst>
          </a:blip>
          <a:srcRect l="1123" t="19730" r="498" b="10448"/>
          <a:stretch/>
        </p:blipFill>
        <p:spPr>
          <a:xfrm>
            <a:off x="698872" y="5687942"/>
            <a:ext cx="1741961" cy="1970488"/>
          </a:xfrm>
          <a:prstGeom prst="rect">
            <a:avLst/>
          </a:prstGeom>
          <a:ln>
            <a:solidFill>
              <a:schemeClr val="bg1">
                <a:lumMod val="50000"/>
              </a:schemeClr>
            </a:solidFill>
          </a:ln>
        </p:spPr>
      </p:pic>
      <p:pic>
        <p:nvPicPr>
          <p:cNvPr id="54" name="Picture 53" descr="A picture containing text, screenshot, number, font&#10;&#10;Description automatically generated">
            <a:extLst>
              <a:ext uri="{FF2B5EF4-FFF2-40B4-BE49-F238E27FC236}">
                <a16:creationId xmlns:a16="http://schemas.microsoft.com/office/drawing/2014/main" id="{CF168111-7717-4DC7-BD99-4741ABE96AD6}"/>
              </a:ext>
            </a:extLst>
          </p:cNvPr>
          <p:cNvPicPr>
            <a:picLocks noChangeAspect="1"/>
          </p:cNvPicPr>
          <p:nvPr/>
        </p:nvPicPr>
        <p:blipFill rotWithShape="1">
          <a:blip r:embed="rId6">
            <a:extLst>
              <a:ext uri="{28A0092B-C50C-407E-A947-70E740481C1C}">
                <a14:useLocalDpi xmlns:a14="http://schemas.microsoft.com/office/drawing/2010/main" val="0"/>
              </a:ext>
            </a:extLst>
          </a:blip>
          <a:srcRect l="2065" t="18867" r="2267" b="13398"/>
          <a:stretch/>
        </p:blipFill>
        <p:spPr>
          <a:xfrm>
            <a:off x="2780499" y="5667795"/>
            <a:ext cx="1620173" cy="1889508"/>
          </a:xfrm>
          <a:prstGeom prst="rect">
            <a:avLst/>
          </a:prstGeom>
          <a:ln>
            <a:solidFill>
              <a:schemeClr val="bg1">
                <a:lumMod val="50000"/>
              </a:schemeClr>
            </a:solidFill>
          </a:ln>
        </p:spPr>
      </p:pic>
      <p:sp>
        <p:nvSpPr>
          <p:cNvPr id="24" name="Speech Bubble: Rectangle with Corners Rounded 23">
            <a:extLst>
              <a:ext uri="{FF2B5EF4-FFF2-40B4-BE49-F238E27FC236}">
                <a16:creationId xmlns:a16="http://schemas.microsoft.com/office/drawing/2014/main" id="{DD2970CE-1E9B-405F-A2C4-F04F27109A8B}"/>
              </a:ext>
            </a:extLst>
          </p:cNvPr>
          <p:cNvSpPr/>
          <p:nvPr/>
        </p:nvSpPr>
        <p:spPr>
          <a:xfrm flipH="1">
            <a:off x="1519681" y="5043805"/>
            <a:ext cx="1694834" cy="278410"/>
          </a:xfrm>
          <a:prstGeom prst="wedgeRoundRectCallout">
            <a:avLst>
              <a:gd name="adj1" fmla="val 18233"/>
              <a:gd name="adj2" fmla="val 253167"/>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Adjust according to the menu.</a:t>
            </a:r>
          </a:p>
        </p:txBody>
      </p:sp>
      <p:sp>
        <p:nvSpPr>
          <p:cNvPr id="48" name="Speech Bubble: Rectangle with Corners Rounded 47">
            <a:extLst>
              <a:ext uri="{FF2B5EF4-FFF2-40B4-BE49-F238E27FC236}">
                <a16:creationId xmlns:a16="http://schemas.microsoft.com/office/drawing/2014/main" id="{B7C5CA06-FF6E-413D-809B-920D93532AA5}"/>
              </a:ext>
            </a:extLst>
          </p:cNvPr>
          <p:cNvSpPr/>
          <p:nvPr/>
        </p:nvSpPr>
        <p:spPr>
          <a:xfrm flipH="1">
            <a:off x="3746935" y="5038738"/>
            <a:ext cx="1694834" cy="278410"/>
          </a:xfrm>
          <a:prstGeom prst="wedgeRoundRectCallout">
            <a:avLst>
              <a:gd name="adj1" fmla="val 21536"/>
              <a:gd name="adj2" fmla="val 271041"/>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Count Box for Item</a:t>
            </a:r>
          </a:p>
        </p:txBody>
      </p:sp>
      <p:pic>
        <p:nvPicPr>
          <p:cNvPr id="4" name="Picture 3">
            <a:extLst>
              <a:ext uri="{FF2B5EF4-FFF2-40B4-BE49-F238E27FC236}">
                <a16:creationId xmlns:a16="http://schemas.microsoft.com/office/drawing/2014/main" id="{CD8BDBA5-7831-48B1-903B-D19A513419FD}"/>
              </a:ext>
            </a:extLst>
          </p:cNvPr>
          <p:cNvPicPr>
            <a:picLocks noChangeAspect="1"/>
          </p:cNvPicPr>
          <p:nvPr/>
        </p:nvPicPr>
        <p:blipFill rotWithShape="1">
          <a:blip r:embed="rId7">
            <a:extLst>
              <a:ext uri="{28A0092B-C50C-407E-A947-70E740481C1C}">
                <a14:useLocalDpi xmlns:a14="http://schemas.microsoft.com/office/drawing/2010/main" val="0"/>
              </a:ext>
            </a:extLst>
          </a:blip>
          <a:srcRect l="8530" t="16152" r="8554" b="14901"/>
          <a:stretch/>
        </p:blipFill>
        <p:spPr>
          <a:xfrm>
            <a:off x="691947" y="6047708"/>
            <a:ext cx="1764729" cy="1583589"/>
          </a:xfrm>
          <a:prstGeom prst="rect">
            <a:avLst/>
          </a:prstGeom>
        </p:spPr>
      </p:pic>
      <p:pic>
        <p:nvPicPr>
          <p:cNvPr id="6" name="Picture 5">
            <a:extLst>
              <a:ext uri="{FF2B5EF4-FFF2-40B4-BE49-F238E27FC236}">
                <a16:creationId xmlns:a16="http://schemas.microsoft.com/office/drawing/2014/main" id="{EED4441B-6BED-4CC6-993B-3672EF2CC578}"/>
              </a:ext>
            </a:extLst>
          </p:cNvPr>
          <p:cNvPicPr>
            <a:picLocks noChangeAspect="1"/>
          </p:cNvPicPr>
          <p:nvPr/>
        </p:nvPicPr>
        <p:blipFill rotWithShape="1">
          <a:blip r:embed="rId8">
            <a:extLst>
              <a:ext uri="{28A0092B-C50C-407E-A947-70E740481C1C}">
                <a14:useLocalDpi xmlns:a14="http://schemas.microsoft.com/office/drawing/2010/main" val="0"/>
              </a:ext>
            </a:extLst>
          </a:blip>
          <a:srcRect l="7770" t="25981" r="15316" b="15586"/>
          <a:stretch/>
        </p:blipFill>
        <p:spPr>
          <a:xfrm>
            <a:off x="2787912" y="6071663"/>
            <a:ext cx="1608255" cy="1492297"/>
          </a:xfrm>
          <a:prstGeom prst="rect">
            <a:avLst/>
          </a:prstGeom>
        </p:spPr>
      </p:pic>
      <p:sp>
        <p:nvSpPr>
          <p:cNvPr id="58" name="正方形/長方形 164">
            <a:extLst>
              <a:ext uri="{FF2B5EF4-FFF2-40B4-BE49-F238E27FC236}">
                <a16:creationId xmlns:a16="http://schemas.microsoft.com/office/drawing/2014/main" id="{87C2BB5F-4584-444D-A7BE-94A814222493}"/>
              </a:ext>
            </a:extLst>
          </p:cNvPr>
          <p:cNvSpPr/>
          <p:nvPr/>
        </p:nvSpPr>
        <p:spPr>
          <a:xfrm rot="16200000">
            <a:off x="3360536" y="5950138"/>
            <a:ext cx="485591" cy="1630837"/>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Tree>
    <p:extLst>
      <p:ext uri="{BB962C8B-B14F-4D97-AF65-F5344CB8AC3E}">
        <p14:creationId xmlns:p14="http://schemas.microsoft.com/office/powerpoint/2010/main" val="222613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93103" y="1192769"/>
            <a:ext cx="6117062" cy="261610"/>
          </a:xfrm>
          <a:prstGeom prst="rect">
            <a:avLst/>
          </a:prstGeom>
          <a:noFill/>
        </p:spPr>
        <p:txBody>
          <a:bodyPr wrap="square" rtlCol="0">
            <a:spAutoFit/>
          </a:bodyPr>
          <a:lstStyle/>
          <a:p>
            <a:r>
              <a:rPr kumimoji="1" lang="en-US" altLang="ja-JP" sz="1100" b="1" dirty="0"/>
              <a:t>5-1-4. Sorting</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49168" y="1602725"/>
            <a:ext cx="6117061" cy="261610"/>
          </a:xfrm>
          <a:prstGeom prst="rect">
            <a:avLst/>
          </a:prstGeom>
          <a:noFill/>
        </p:spPr>
        <p:txBody>
          <a:bodyPr wrap="square" rtlCol="0">
            <a:spAutoFit/>
          </a:bodyPr>
          <a:lstStyle/>
          <a:p>
            <a:pPr algn="ctr"/>
            <a:r>
              <a:rPr kumimoji="1" lang="en-US" altLang="ja-JP" sz="1100" dirty="0"/>
              <a:t>Handy terminal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487721" y="6247925"/>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090002" y="6230763"/>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096206" y="6247925"/>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cxnSp>
        <p:nvCxnSpPr>
          <p:cNvPr id="14" name="Straight Arrow Connector 13">
            <a:extLst>
              <a:ext uri="{FF2B5EF4-FFF2-40B4-BE49-F238E27FC236}">
                <a16:creationId xmlns:a16="http://schemas.microsoft.com/office/drawing/2014/main" id="{AFAAF8E9-623A-45B6-B029-6219DDBB22BC}"/>
              </a:ext>
            </a:extLst>
          </p:cNvPr>
          <p:cNvCxnSpPr>
            <a:cxnSpLocks/>
            <a:stCxn id="20" idx="3"/>
            <a:endCxn id="23" idx="1"/>
          </p:cNvCxnSpPr>
          <p:nvPr/>
        </p:nvCxnSpPr>
        <p:spPr>
          <a:xfrm flipV="1">
            <a:off x="2927071" y="3642180"/>
            <a:ext cx="1003860" cy="24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5-1. Handy terminal function</a:t>
            </a:r>
          </a:p>
        </p:txBody>
      </p:sp>
      <p:sp>
        <p:nvSpPr>
          <p:cNvPr id="7" name="Rectangle 6">
            <a:extLst>
              <a:ext uri="{FF2B5EF4-FFF2-40B4-BE49-F238E27FC236}">
                <a16:creationId xmlns:a16="http://schemas.microsoft.com/office/drawing/2014/main" id="{2C52B1C7-2919-4EF2-8CA2-1C20842A9F31}"/>
              </a:ext>
            </a:extLst>
          </p:cNvPr>
          <p:cNvSpPr/>
          <p:nvPr/>
        </p:nvSpPr>
        <p:spPr>
          <a:xfrm>
            <a:off x="5804379" y="7188434"/>
            <a:ext cx="520632"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20" name="Picture 19">
            <a:extLst>
              <a:ext uri="{FF2B5EF4-FFF2-40B4-BE49-F238E27FC236}">
                <a16:creationId xmlns:a16="http://schemas.microsoft.com/office/drawing/2014/main" id="{74014B7F-F177-4D21-B11C-4E87677B17F2}"/>
              </a:ext>
            </a:extLst>
          </p:cNvPr>
          <p:cNvPicPr>
            <a:picLocks noChangeAspect="1"/>
          </p:cNvPicPr>
          <p:nvPr/>
        </p:nvPicPr>
        <p:blipFill rotWithShape="1">
          <a:blip r:embed="rId2">
            <a:extLst>
              <a:ext uri="{28A0092B-C50C-407E-A947-70E740481C1C}">
                <a14:useLocalDpi xmlns:a14="http://schemas.microsoft.com/office/drawing/2010/main" val="0"/>
              </a:ext>
            </a:extLst>
          </a:blip>
          <a:srcRect b="-367"/>
          <a:stretch/>
        </p:blipFill>
        <p:spPr>
          <a:xfrm>
            <a:off x="1335677" y="2229528"/>
            <a:ext cx="1591394" cy="2830276"/>
          </a:xfrm>
          <a:prstGeom prst="rect">
            <a:avLst/>
          </a:prstGeom>
        </p:spPr>
      </p:pic>
      <p:sp>
        <p:nvSpPr>
          <p:cNvPr id="34" name="正方形/長方形 164">
            <a:extLst>
              <a:ext uri="{FF2B5EF4-FFF2-40B4-BE49-F238E27FC236}">
                <a16:creationId xmlns:a16="http://schemas.microsoft.com/office/drawing/2014/main" id="{E6AA54D8-8D4B-41E1-B39E-E025404B6BBC}"/>
              </a:ext>
            </a:extLst>
          </p:cNvPr>
          <p:cNvSpPr/>
          <p:nvPr/>
        </p:nvSpPr>
        <p:spPr>
          <a:xfrm rot="16200000">
            <a:off x="1955269" y="2790155"/>
            <a:ext cx="340261" cy="1275357"/>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22" name="Group 21">
            <a:extLst>
              <a:ext uri="{FF2B5EF4-FFF2-40B4-BE49-F238E27FC236}">
                <a16:creationId xmlns:a16="http://schemas.microsoft.com/office/drawing/2014/main" id="{01A345FB-CB2D-4E3A-9270-10818E6C7E6B}"/>
              </a:ext>
            </a:extLst>
          </p:cNvPr>
          <p:cNvGrpSpPr/>
          <p:nvPr/>
        </p:nvGrpSpPr>
        <p:grpSpPr>
          <a:xfrm>
            <a:off x="3930931" y="2227041"/>
            <a:ext cx="1888539" cy="2830277"/>
            <a:chOff x="5276459" y="4131063"/>
            <a:chExt cx="1083625" cy="1566136"/>
          </a:xfrm>
        </p:grpSpPr>
        <p:pic>
          <p:nvPicPr>
            <p:cNvPr id="23" name="Picture 22">
              <a:extLst>
                <a:ext uri="{FF2B5EF4-FFF2-40B4-BE49-F238E27FC236}">
                  <a16:creationId xmlns:a16="http://schemas.microsoft.com/office/drawing/2014/main" id="{DD564403-CCE8-4265-AB4F-1DCCBAB13638}"/>
                </a:ext>
              </a:extLst>
            </p:cNvPr>
            <p:cNvPicPr>
              <a:picLocks noChangeAspect="1"/>
            </p:cNvPicPr>
            <p:nvPr/>
          </p:nvPicPr>
          <p:blipFill rotWithShape="1">
            <a:blip r:embed="rId3">
              <a:extLst>
                <a:ext uri="{28A0092B-C50C-407E-A947-70E740481C1C}">
                  <a14:useLocalDpi xmlns:a14="http://schemas.microsoft.com/office/drawing/2010/main" val="0"/>
                </a:ext>
              </a:extLst>
            </a:blip>
            <a:srcRect t="-1" b="-1493"/>
            <a:stretch/>
          </p:blipFill>
          <p:spPr>
            <a:xfrm>
              <a:off x="5276459" y="4131063"/>
              <a:ext cx="875680" cy="1566136"/>
            </a:xfrm>
            <a:prstGeom prst="rect">
              <a:avLst/>
            </a:prstGeom>
          </p:spPr>
        </p:pic>
        <p:sp>
          <p:nvSpPr>
            <p:cNvPr id="24" name="Rectangle 23">
              <a:extLst>
                <a:ext uri="{FF2B5EF4-FFF2-40B4-BE49-F238E27FC236}">
                  <a16:creationId xmlns:a16="http://schemas.microsoft.com/office/drawing/2014/main" id="{EEECD31F-8184-417D-88D3-8D3928238DAC}"/>
                </a:ext>
              </a:extLst>
            </p:cNvPr>
            <p:cNvSpPr/>
            <p:nvPr/>
          </p:nvSpPr>
          <p:spPr>
            <a:xfrm>
              <a:off x="5327514" y="4305161"/>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tx1"/>
                  </a:solidFill>
                </a:rPr>
                <a:t>C-12345678910</a:t>
              </a:r>
            </a:p>
          </p:txBody>
        </p:sp>
        <p:sp>
          <p:nvSpPr>
            <p:cNvPr id="25" name="Rectangle 24">
              <a:extLst>
                <a:ext uri="{FF2B5EF4-FFF2-40B4-BE49-F238E27FC236}">
                  <a16:creationId xmlns:a16="http://schemas.microsoft.com/office/drawing/2014/main" id="{7F97D9A4-7B99-40BD-B581-B93AB9FC5DFF}"/>
                </a:ext>
              </a:extLst>
            </p:cNvPr>
            <p:cNvSpPr/>
            <p:nvPr/>
          </p:nvSpPr>
          <p:spPr>
            <a:xfrm>
              <a:off x="5331553" y="4413177"/>
              <a:ext cx="960901" cy="921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tx1"/>
                  </a:solidFill>
                </a:rPr>
                <a:t>MEAT</a:t>
              </a:r>
            </a:p>
          </p:txBody>
        </p:sp>
        <p:sp>
          <p:nvSpPr>
            <p:cNvPr id="26" name="Rectangle 25">
              <a:extLst>
                <a:ext uri="{FF2B5EF4-FFF2-40B4-BE49-F238E27FC236}">
                  <a16:creationId xmlns:a16="http://schemas.microsoft.com/office/drawing/2014/main" id="{31BF975C-47CF-4346-874A-6975BDFC1885}"/>
                </a:ext>
              </a:extLst>
            </p:cNvPr>
            <p:cNvSpPr/>
            <p:nvPr/>
          </p:nvSpPr>
          <p:spPr>
            <a:xfrm>
              <a:off x="5810539" y="4527590"/>
              <a:ext cx="549545" cy="10454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tx1"/>
                  </a:solidFill>
                </a:rPr>
                <a:t>10</a:t>
              </a:r>
            </a:p>
          </p:txBody>
        </p:sp>
        <p:sp>
          <p:nvSpPr>
            <p:cNvPr id="27" name="Rectangle 26">
              <a:extLst>
                <a:ext uri="{FF2B5EF4-FFF2-40B4-BE49-F238E27FC236}">
                  <a16:creationId xmlns:a16="http://schemas.microsoft.com/office/drawing/2014/main" id="{05B46322-A5D5-4503-AFD8-7D4C723E4503}"/>
                </a:ext>
              </a:extLst>
            </p:cNvPr>
            <p:cNvSpPr/>
            <p:nvPr/>
          </p:nvSpPr>
          <p:spPr>
            <a:xfrm>
              <a:off x="5814638" y="4650303"/>
              <a:ext cx="322996" cy="76922"/>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sz="600" b="1" dirty="0">
                  <a:solidFill>
                    <a:schemeClr val="tx1"/>
                  </a:solidFill>
                </a:rPr>
                <a:t>FZA101</a:t>
              </a:r>
            </a:p>
          </p:txBody>
        </p:sp>
        <p:sp>
          <p:nvSpPr>
            <p:cNvPr id="28" name="Rectangle 27">
              <a:extLst>
                <a:ext uri="{FF2B5EF4-FFF2-40B4-BE49-F238E27FC236}">
                  <a16:creationId xmlns:a16="http://schemas.microsoft.com/office/drawing/2014/main" id="{5B234151-5CB9-4608-818C-33B26B01BA45}"/>
                </a:ext>
              </a:extLst>
            </p:cNvPr>
            <p:cNvSpPr/>
            <p:nvPr/>
          </p:nvSpPr>
          <p:spPr>
            <a:xfrm>
              <a:off x="5350167" y="4618587"/>
              <a:ext cx="613508" cy="13164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600" b="1" dirty="0">
                  <a:solidFill>
                    <a:schemeClr val="accent4">
                      <a:lumMod val="50000"/>
                    </a:schemeClr>
                  </a:solidFill>
                </a:rPr>
                <a:t>A11</a:t>
              </a:r>
            </a:p>
          </p:txBody>
        </p:sp>
      </p:grpSp>
    </p:spTree>
    <p:extLst>
      <p:ext uri="{BB962C8B-B14F-4D97-AF65-F5344CB8AC3E}">
        <p14:creationId xmlns:p14="http://schemas.microsoft.com/office/powerpoint/2010/main" val="1224245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93103" y="1192769"/>
            <a:ext cx="6117062" cy="261610"/>
          </a:xfrm>
          <a:prstGeom prst="rect">
            <a:avLst/>
          </a:prstGeom>
          <a:noFill/>
        </p:spPr>
        <p:txBody>
          <a:bodyPr wrap="square" rtlCol="0">
            <a:spAutoFit/>
          </a:bodyPr>
          <a:lstStyle/>
          <a:p>
            <a:r>
              <a:rPr kumimoji="1" lang="en-US" altLang="ja-JP" sz="1100" b="1" dirty="0"/>
              <a:t>5-1-5. Stock Management – Stock Check</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49168" y="1602725"/>
            <a:ext cx="6117061" cy="261610"/>
          </a:xfrm>
          <a:prstGeom prst="rect">
            <a:avLst/>
          </a:prstGeom>
          <a:noFill/>
        </p:spPr>
        <p:txBody>
          <a:bodyPr wrap="square" rtlCol="0">
            <a:spAutoFit/>
          </a:bodyPr>
          <a:lstStyle/>
          <a:p>
            <a:pPr algn="ctr"/>
            <a:r>
              <a:rPr kumimoji="1" lang="en-US" altLang="ja-JP" sz="1100" dirty="0"/>
              <a:t>Handy terminal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487721" y="6247925"/>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090002" y="6230763"/>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096206" y="6247925"/>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cxnSp>
        <p:nvCxnSpPr>
          <p:cNvPr id="14" name="Straight Arrow Connector 13">
            <a:extLst>
              <a:ext uri="{FF2B5EF4-FFF2-40B4-BE49-F238E27FC236}">
                <a16:creationId xmlns:a16="http://schemas.microsoft.com/office/drawing/2014/main" id="{AFAAF8E9-623A-45B6-B029-6219DDBB22BC}"/>
              </a:ext>
            </a:extLst>
          </p:cNvPr>
          <p:cNvCxnSpPr>
            <a:cxnSpLocks/>
          </p:cNvCxnSpPr>
          <p:nvPr/>
        </p:nvCxnSpPr>
        <p:spPr>
          <a:xfrm flipV="1">
            <a:off x="2703479" y="3049916"/>
            <a:ext cx="1242840" cy="112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or: Elbow 21">
            <a:extLst>
              <a:ext uri="{FF2B5EF4-FFF2-40B4-BE49-F238E27FC236}">
                <a16:creationId xmlns:a16="http://schemas.microsoft.com/office/drawing/2014/main" id="{AC7012CA-0114-44FE-A6A6-83B24ECA8F04}"/>
              </a:ext>
            </a:extLst>
          </p:cNvPr>
          <p:cNvCxnSpPr>
            <a:cxnSpLocks/>
            <a:stCxn id="27" idx="2"/>
            <a:endCxn id="56" idx="0"/>
          </p:cNvCxnSpPr>
          <p:nvPr/>
        </p:nvCxnSpPr>
        <p:spPr>
          <a:xfrm rot="5400000">
            <a:off x="2997734" y="3728750"/>
            <a:ext cx="718028" cy="276116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5-1. Handy terminal function</a:t>
            </a:r>
          </a:p>
        </p:txBody>
      </p:sp>
      <p:sp>
        <p:nvSpPr>
          <p:cNvPr id="47" name="Rectangle 46">
            <a:extLst>
              <a:ext uri="{FF2B5EF4-FFF2-40B4-BE49-F238E27FC236}">
                <a16:creationId xmlns:a16="http://schemas.microsoft.com/office/drawing/2014/main" id="{C7ABECC7-FF62-4379-9BAC-F550A3CC1820}"/>
              </a:ext>
            </a:extLst>
          </p:cNvPr>
          <p:cNvSpPr/>
          <p:nvPr/>
        </p:nvSpPr>
        <p:spPr>
          <a:xfrm>
            <a:off x="4347924" y="7197596"/>
            <a:ext cx="495539"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25" name="Picture 24">
            <a:extLst>
              <a:ext uri="{FF2B5EF4-FFF2-40B4-BE49-F238E27FC236}">
                <a16:creationId xmlns:a16="http://schemas.microsoft.com/office/drawing/2014/main" id="{05443EE2-0A1F-453F-B928-9BE3459062D4}"/>
              </a:ext>
            </a:extLst>
          </p:cNvPr>
          <p:cNvPicPr>
            <a:picLocks noChangeAspect="1"/>
          </p:cNvPicPr>
          <p:nvPr/>
        </p:nvPicPr>
        <p:blipFill rotWithShape="1">
          <a:blip r:embed="rId2">
            <a:extLst>
              <a:ext uri="{28A0092B-C50C-407E-A947-70E740481C1C}">
                <a14:useLocalDpi xmlns:a14="http://schemas.microsoft.com/office/drawing/2010/main" val="0"/>
              </a:ext>
            </a:extLst>
          </a:blip>
          <a:srcRect b="-367"/>
          <a:stretch/>
        </p:blipFill>
        <p:spPr>
          <a:xfrm>
            <a:off x="1115518" y="1943744"/>
            <a:ext cx="1591394" cy="2830276"/>
          </a:xfrm>
          <a:prstGeom prst="rect">
            <a:avLst/>
          </a:prstGeom>
        </p:spPr>
      </p:pic>
      <p:sp>
        <p:nvSpPr>
          <p:cNvPr id="34" name="正方形/長方形 164">
            <a:extLst>
              <a:ext uri="{FF2B5EF4-FFF2-40B4-BE49-F238E27FC236}">
                <a16:creationId xmlns:a16="http://schemas.microsoft.com/office/drawing/2014/main" id="{E6AA54D8-8D4B-41E1-B39E-E025404B6BBC}"/>
              </a:ext>
            </a:extLst>
          </p:cNvPr>
          <p:cNvSpPr/>
          <p:nvPr/>
        </p:nvSpPr>
        <p:spPr>
          <a:xfrm rot="16200000">
            <a:off x="1751799" y="2783128"/>
            <a:ext cx="310409" cy="1372961"/>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27" name="Picture 26">
            <a:extLst>
              <a:ext uri="{FF2B5EF4-FFF2-40B4-BE49-F238E27FC236}">
                <a16:creationId xmlns:a16="http://schemas.microsoft.com/office/drawing/2014/main" id="{E4436C01-5B49-4E1B-8384-041341A19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319" y="1938314"/>
            <a:ext cx="1582023" cy="2812005"/>
          </a:xfrm>
          <a:prstGeom prst="rect">
            <a:avLst/>
          </a:prstGeom>
        </p:spPr>
      </p:pic>
      <p:sp>
        <p:nvSpPr>
          <p:cNvPr id="41" name="正方形/長方形 164">
            <a:extLst>
              <a:ext uri="{FF2B5EF4-FFF2-40B4-BE49-F238E27FC236}">
                <a16:creationId xmlns:a16="http://schemas.microsoft.com/office/drawing/2014/main" id="{0A1E0DC7-493E-4B7A-9041-87CFB468BB35}"/>
              </a:ext>
            </a:extLst>
          </p:cNvPr>
          <p:cNvSpPr/>
          <p:nvPr/>
        </p:nvSpPr>
        <p:spPr>
          <a:xfrm rot="16200000">
            <a:off x="4584171" y="1825267"/>
            <a:ext cx="286440" cy="1328779"/>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grpSp>
        <p:nvGrpSpPr>
          <p:cNvPr id="50" name="Group 49">
            <a:extLst>
              <a:ext uri="{FF2B5EF4-FFF2-40B4-BE49-F238E27FC236}">
                <a16:creationId xmlns:a16="http://schemas.microsoft.com/office/drawing/2014/main" id="{9AB9BDF0-6E6A-4E4E-AD00-2B62F4392CFF}"/>
              </a:ext>
            </a:extLst>
          </p:cNvPr>
          <p:cNvGrpSpPr/>
          <p:nvPr/>
        </p:nvGrpSpPr>
        <p:grpSpPr>
          <a:xfrm>
            <a:off x="1048515" y="5468347"/>
            <a:ext cx="1855297" cy="2909444"/>
            <a:chOff x="3158446" y="4805049"/>
            <a:chExt cx="1855297" cy="2909444"/>
          </a:xfrm>
        </p:grpSpPr>
        <p:grpSp>
          <p:nvGrpSpPr>
            <p:cNvPr id="51" name="Group 50">
              <a:extLst>
                <a:ext uri="{FF2B5EF4-FFF2-40B4-BE49-F238E27FC236}">
                  <a16:creationId xmlns:a16="http://schemas.microsoft.com/office/drawing/2014/main" id="{236C1EF5-F749-43BE-B390-7C5C8BE66E77}"/>
                </a:ext>
              </a:extLst>
            </p:cNvPr>
            <p:cNvGrpSpPr/>
            <p:nvPr/>
          </p:nvGrpSpPr>
          <p:grpSpPr>
            <a:xfrm>
              <a:off x="3158446" y="4805049"/>
              <a:ext cx="1855297" cy="2909444"/>
              <a:chOff x="1695450" y="1876425"/>
              <a:chExt cx="3467100" cy="6153150"/>
            </a:xfrm>
          </p:grpSpPr>
          <p:pic>
            <p:nvPicPr>
              <p:cNvPr id="56" name="Picture 55">
                <a:extLst>
                  <a:ext uri="{FF2B5EF4-FFF2-40B4-BE49-F238E27FC236}">
                    <a16:creationId xmlns:a16="http://schemas.microsoft.com/office/drawing/2014/main" id="{7A409D74-F5A0-4BFA-AC6E-413DD2C83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450" y="1876425"/>
                <a:ext cx="3467100" cy="6153150"/>
              </a:xfrm>
              <a:prstGeom prst="rect">
                <a:avLst/>
              </a:prstGeom>
            </p:spPr>
          </p:pic>
          <p:pic>
            <p:nvPicPr>
              <p:cNvPr id="57" name="図 162">
                <a:extLst>
                  <a:ext uri="{FF2B5EF4-FFF2-40B4-BE49-F238E27FC236}">
                    <a16:creationId xmlns:a16="http://schemas.microsoft.com/office/drawing/2014/main" id="{93745DD6-BA52-4518-A6E5-350900CB21FA}"/>
                  </a:ext>
                </a:extLst>
              </p:cNvPr>
              <p:cNvPicPr>
                <a:picLocks noChangeAspect="1"/>
              </p:cNvPicPr>
              <p:nvPr/>
            </p:nvPicPr>
            <p:blipFill rotWithShape="1">
              <a:blip r:embed="rId5"/>
              <a:srcRect t="40685" r="1575" b="11249"/>
              <a:stretch/>
            </p:blipFill>
            <p:spPr>
              <a:xfrm>
                <a:off x="1695452" y="3415484"/>
                <a:ext cx="3439874" cy="2132404"/>
              </a:xfrm>
              <a:prstGeom prst="rect">
                <a:avLst/>
              </a:prstGeom>
            </p:spPr>
          </p:pic>
        </p:grpSp>
        <p:sp>
          <p:nvSpPr>
            <p:cNvPr id="52" name="Rectangle 51">
              <a:extLst>
                <a:ext uri="{FF2B5EF4-FFF2-40B4-BE49-F238E27FC236}">
                  <a16:creationId xmlns:a16="http://schemas.microsoft.com/office/drawing/2014/main" id="{07DA5DB6-33C7-4988-89D1-BF5C4A8082B4}"/>
                </a:ext>
              </a:extLst>
            </p:cNvPr>
            <p:cNvSpPr/>
            <p:nvPr/>
          </p:nvSpPr>
          <p:spPr>
            <a:xfrm>
              <a:off x="3236149" y="5200461"/>
              <a:ext cx="837432" cy="1257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sz="800" b="1" dirty="0">
                  <a:solidFill>
                    <a:schemeClr val="tx1"/>
                  </a:solidFill>
                </a:rPr>
                <a:t>L6532185200</a:t>
              </a:r>
            </a:p>
          </p:txBody>
        </p:sp>
        <p:sp>
          <p:nvSpPr>
            <p:cNvPr id="53" name="Rectangle 52">
              <a:extLst>
                <a:ext uri="{FF2B5EF4-FFF2-40B4-BE49-F238E27FC236}">
                  <a16:creationId xmlns:a16="http://schemas.microsoft.com/office/drawing/2014/main" id="{81A31C6E-AC5D-49A7-B568-E1C70802467F}"/>
                </a:ext>
              </a:extLst>
            </p:cNvPr>
            <p:cNvSpPr/>
            <p:nvPr/>
          </p:nvSpPr>
          <p:spPr>
            <a:xfrm>
              <a:off x="3666520" y="4993910"/>
              <a:ext cx="1160583" cy="18991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kumimoji="1" lang="en-US" sz="800" b="1" dirty="0">
                  <a:solidFill>
                    <a:schemeClr val="tx1"/>
                  </a:solidFill>
                </a:rPr>
                <a:t>C-12345678910</a:t>
              </a:r>
            </a:p>
          </p:txBody>
        </p:sp>
      </p:grpSp>
      <p:sp>
        <p:nvSpPr>
          <p:cNvPr id="54" name="正方形/長方形 13">
            <a:extLst>
              <a:ext uri="{FF2B5EF4-FFF2-40B4-BE49-F238E27FC236}">
                <a16:creationId xmlns:a16="http://schemas.microsoft.com/office/drawing/2014/main" id="{D6D852E7-6BCB-4E60-8904-3A7139B43725}"/>
              </a:ext>
            </a:extLst>
          </p:cNvPr>
          <p:cNvSpPr/>
          <p:nvPr/>
        </p:nvSpPr>
        <p:spPr>
          <a:xfrm>
            <a:off x="3079076" y="5965816"/>
            <a:ext cx="3161303" cy="1075245"/>
          </a:xfrm>
          <a:prstGeom prst="rect">
            <a:avLst/>
          </a:prstGeom>
          <a:noFill/>
          <a:ln/>
        </p:spPr>
        <p:style>
          <a:lnRef idx="2">
            <a:schemeClr val="accent2"/>
          </a:lnRef>
          <a:fillRef idx="1">
            <a:schemeClr val="lt1"/>
          </a:fillRef>
          <a:effectRef idx="0">
            <a:schemeClr val="accent2"/>
          </a:effectRef>
          <a:fontRef idx="minor">
            <a:schemeClr val="dk1"/>
          </a:fontRef>
        </p:style>
        <p:txBody>
          <a:bodyPr lIns="45719" rIns="45719" rtlCol="0" anchor="t"/>
          <a:lstStyle/>
          <a:p>
            <a:pPr hangingPunct="0"/>
            <a:r>
              <a:rPr lang="en-US" altLang="ja-JP" sz="1200" kern="0" dirty="0">
                <a:cs typeface="Segoe UI"/>
                <a:sym typeface="Segoe UI"/>
              </a:rPr>
              <a:t>it  can check inventory information in real time. Workers can check the history of inbound and outbound on the handy terminal. After check stock already let Approve before confirm on WMS Application.</a:t>
            </a:r>
            <a:endParaRPr lang="en-US" sz="1200" kern="0" dirty="0">
              <a:cs typeface="Segoe UI"/>
              <a:sym typeface="Segoe UI"/>
            </a:endParaRPr>
          </a:p>
          <a:p>
            <a:r>
              <a:rPr kumimoji="1" lang="en-US" altLang="ja-JP" sz="1200" b="1" dirty="0">
                <a:solidFill>
                  <a:schemeClr val="dk1"/>
                </a:solidFill>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185966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93103" y="1192769"/>
            <a:ext cx="6117062" cy="261610"/>
          </a:xfrm>
          <a:prstGeom prst="rect">
            <a:avLst/>
          </a:prstGeom>
          <a:noFill/>
        </p:spPr>
        <p:txBody>
          <a:bodyPr wrap="square" rtlCol="0">
            <a:spAutoFit/>
          </a:bodyPr>
          <a:lstStyle/>
          <a:p>
            <a:r>
              <a:rPr kumimoji="1" lang="en-US" altLang="ja-JP" sz="1100" b="1" dirty="0"/>
              <a:t>5-1-6. Stock Management – Stock Taking</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49168" y="1602725"/>
            <a:ext cx="6117061" cy="261610"/>
          </a:xfrm>
          <a:prstGeom prst="rect">
            <a:avLst/>
          </a:prstGeom>
          <a:noFill/>
        </p:spPr>
        <p:txBody>
          <a:bodyPr wrap="square" rtlCol="0">
            <a:spAutoFit/>
          </a:bodyPr>
          <a:lstStyle/>
          <a:p>
            <a:pPr algn="ctr"/>
            <a:r>
              <a:rPr kumimoji="1" lang="en-US" altLang="ja-JP" sz="1100" dirty="0"/>
              <a:t>Handy terminal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487721" y="6247925"/>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090002" y="6230763"/>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096206" y="6247925"/>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cxnSp>
        <p:nvCxnSpPr>
          <p:cNvPr id="14" name="Straight Arrow Connector 13">
            <a:extLst>
              <a:ext uri="{FF2B5EF4-FFF2-40B4-BE49-F238E27FC236}">
                <a16:creationId xmlns:a16="http://schemas.microsoft.com/office/drawing/2014/main" id="{AFAAF8E9-623A-45B6-B029-6219DDBB22BC}"/>
              </a:ext>
            </a:extLst>
          </p:cNvPr>
          <p:cNvCxnSpPr>
            <a:cxnSpLocks/>
          </p:cNvCxnSpPr>
          <p:nvPr/>
        </p:nvCxnSpPr>
        <p:spPr>
          <a:xfrm flipV="1">
            <a:off x="2703479" y="3049916"/>
            <a:ext cx="1242840" cy="112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or: Elbow 21">
            <a:extLst>
              <a:ext uri="{FF2B5EF4-FFF2-40B4-BE49-F238E27FC236}">
                <a16:creationId xmlns:a16="http://schemas.microsoft.com/office/drawing/2014/main" id="{AC7012CA-0114-44FE-A6A6-83B24ECA8F04}"/>
              </a:ext>
            </a:extLst>
          </p:cNvPr>
          <p:cNvCxnSpPr>
            <a:cxnSpLocks/>
            <a:stCxn id="27" idx="2"/>
          </p:cNvCxnSpPr>
          <p:nvPr/>
        </p:nvCxnSpPr>
        <p:spPr>
          <a:xfrm rot="5400000">
            <a:off x="2997734" y="3728750"/>
            <a:ext cx="718028" cy="276116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5-1. Handy terminal function</a:t>
            </a:r>
          </a:p>
        </p:txBody>
      </p:sp>
      <p:sp>
        <p:nvSpPr>
          <p:cNvPr id="47" name="Rectangle 46">
            <a:extLst>
              <a:ext uri="{FF2B5EF4-FFF2-40B4-BE49-F238E27FC236}">
                <a16:creationId xmlns:a16="http://schemas.microsoft.com/office/drawing/2014/main" id="{C7ABECC7-FF62-4379-9BAC-F550A3CC1820}"/>
              </a:ext>
            </a:extLst>
          </p:cNvPr>
          <p:cNvSpPr/>
          <p:nvPr/>
        </p:nvSpPr>
        <p:spPr>
          <a:xfrm>
            <a:off x="4347924" y="7197596"/>
            <a:ext cx="495539"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25" name="Picture 24">
            <a:extLst>
              <a:ext uri="{FF2B5EF4-FFF2-40B4-BE49-F238E27FC236}">
                <a16:creationId xmlns:a16="http://schemas.microsoft.com/office/drawing/2014/main" id="{05443EE2-0A1F-453F-B928-9BE3459062D4}"/>
              </a:ext>
            </a:extLst>
          </p:cNvPr>
          <p:cNvPicPr>
            <a:picLocks noChangeAspect="1"/>
          </p:cNvPicPr>
          <p:nvPr/>
        </p:nvPicPr>
        <p:blipFill rotWithShape="1">
          <a:blip r:embed="rId2">
            <a:extLst>
              <a:ext uri="{28A0092B-C50C-407E-A947-70E740481C1C}">
                <a14:useLocalDpi xmlns:a14="http://schemas.microsoft.com/office/drawing/2010/main" val="0"/>
              </a:ext>
            </a:extLst>
          </a:blip>
          <a:srcRect b="-367"/>
          <a:stretch/>
        </p:blipFill>
        <p:spPr>
          <a:xfrm>
            <a:off x="1115518" y="1943744"/>
            <a:ext cx="1591394" cy="2830276"/>
          </a:xfrm>
          <a:prstGeom prst="rect">
            <a:avLst/>
          </a:prstGeom>
        </p:spPr>
      </p:pic>
      <p:sp>
        <p:nvSpPr>
          <p:cNvPr id="34" name="正方形/長方形 164">
            <a:extLst>
              <a:ext uri="{FF2B5EF4-FFF2-40B4-BE49-F238E27FC236}">
                <a16:creationId xmlns:a16="http://schemas.microsoft.com/office/drawing/2014/main" id="{E6AA54D8-8D4B-41E1-B39E-E025404B6BBC}"/>
              </a:ext>
            </a:extLst>
          </p:cNvPr>
          <p:cNvSpPr/>
          <p:nvPr/>
        </p:nvSpPr>
        <p:spPr>
          <a:xfrm rot="16200000">
            <a:off x="1751799" y="2783128"/>
            <a:ext cx="310409" cy="1372961"/>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27" name="Picture 26">
            <a:extLst>
              <a:ext uri="{FF2B5EF4-FFF2-40B4-BE49-F238E27FC236}">
                <a16:creationId xmlns:a16="http://schemas.microsoft.com/office/drawing/2014/main" id="{E4436C01-5B49-4E1B-8384-041341A19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319" y="1938314"/>
            <a:ext cx="1582023" cy="2812005"/>
          </a:xfrm>
          <a:prstGeom prst="rect">
            <a:avLst/>
          </a:prstGeom>
        </p:spPr>
      </p:pic>
      <p:sp>
        <p:nvSpPr>
          <p:cNvPr id="41" name="正方形/長方形 164">
            <a:extLst>
              <a:ext uri="{FF2B5EF4-FFF2-40B4-BE49-F238E27FC236}">
                <a16:creationId xmlns:a16="http://schemas.microsoft.com/office/drawing/2014/main" id="{0A1E0DC7-493E-4B7A-9041-87CFB468BB35}"/>
              </a:ext>
            </a:extLst>
          </p:cNvPr>
          <p:cNvSpPr/>
          <p:nvPr/>
        </p:nvSpPr>
        <p:spPr>
          <a:xfrm rot="16200000">
            <a:off x="4594110" y="2183448"/>
            <a:ext cx="286440" cy="1328779"/>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54" name="正方形/長方形 13">
            <a:extLst>
              <a:ext uri="{FF2B5EF4-FFF2-40B4-BE49-F238E27FC236}">
                <a16:creationId xmlns:a16="http://schemas.microsoft.com/office/drawing/2014/main" id="{D6D852E7-6BCB-4E60-8904-3A7139B43725}"/>
              </a:ext>
            </a:extLst>
          </p:cNvPr>
          <p:cNvSpPr/>
          <p:nvPr/>
        </p:nvSpPr>
        <p:spPr>
          <a:xfrm>
            <a:off x="3079076" y="5965817"/>
            <a:ext cx="3161303" cy="842488"/>
          </a:xfrm>
          <a:prstGeom prst="rect">
            <a:avLst/>
          </a:prstGeom>
          <a:noFill/>
          <a:ln/>
        </p:spPr>
        <p:style>
          <a:lnRef idx="2">
            <a:schemeClr val="accent2"/>
          </a:lnRef>
          <a:fillRef idx="1">
            <a:schemeClr val="lt1"/>
          </a:fillRef>
          <a:effectRef idx="0">
            <a:schemeClr val="accent2"/>
          </a:effectRef>
          <a:fontRef idx="minor">
            <a:schemeClr val="dk1"/>
          </a:fontRef>
        </p:style>
        <p:txBody>
          <a:bodyPr lIns="45719" rIns="45719" rtlCol="0" anchor="t"/>
          <a:lstStyle/>
          <a:p>
            <a:pPr hangingPunct="0"/>
            <a:r>
              <a:rPr lang="en-US" altLang="ja-JP" sz="1200" kern="0" dirty="0">
                <a:cs typeface="Segoe UI"/>
                <a:sym typeface="Segoe UI"/>
              </a:rPr>
              <a:t>Compare physical inventory and theoretical inventory. Enter the actual shelf quantity on the handy terminal, compare it on the PC side, and display if there is a difference.</a:t>
            </a:r>
          </a:p>
          <a:p>
            <a:r>
              <a:rPr kumimoji="1" lang="en-US" altLang="ja-JP" sz="1200" b="1" dirty="0">
                <a:solidFill>
                  <a:schemeClr val="dk1"/>
                </a:solidFill>
                <a:latin typeface="Roboto" panose="02000000000000000000" pitchFamily="2" charset="0"/>
                <a:ea typeface="Roboto" panose="02000000000000000000" pitchFamily="2" charset="0"/>
                <a:cs typeface="Roboto" panose="02000000000000000000" pitchFamily="2" charset="0"/>
              </a:rPr>
              <a:t> </a:t>
            </a:r>
          </a:p>
        </p:txBody>
      </p:sp>
      <p:grpSp>
        <p:nvGrpSpPr>
          <p:cNvPr id="26" name="Group 25">
            <a:extLst>
              <a:ext uri="{FF2B5EF4-FFF2-40B4-BE49-F238E27FC236}">
                <a16:creationId xmlns:a16="http://schemas.microsoft.com/office/drawing/2014/main" id="{B5EE385D-959B-4494-8711-929C34176284}"/>
              </a:ext>
            </a:extLst>
          </p:cNvPr>
          <p:cNvGrpSpPr/>
          <p:nvPr/>
        </p:nvGrpSpPr>
        <p:grpSpPr>
          <a:xfrm>
            <a:off x="883233" y="5468348"/>
            <a:ext cx="2047540" cy="3633822"/>
            <a:chOff x="4351808" y="4911997"/>
            <a:chExt cx="2047540" cy="3633822"/>
          </a:xfrm>
        </p:grpSpPr>
        <p:pic>
          <p:nvPicPr>
            <p:cNvPr id="28" name="Picture 27">
              <a:extLst>
                <a:ext uri="{FF2B5EF4-FFF2-40B4-BE49-F238E27FC236}">
                  <a16:creationId xmlns:a16="http://schemas.microsoft.com/office/drawing/2014/main" id="{25843B27-DC10-45A5-8471-BED8ADA68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808" y="4911997"/>
              <a:ext cx="2047540" cy="3633822"/>
            </a:xfrm>
            <a:prstGeom prst="rect">
              <a:avLst/>
            </a:prstGeom>
          </p:spPr>
        </p:pic>
        <p:sp>
          <p:nvSpPr>
            <p:cNvPr id="29" name="Rectangle 28">
              <a:extLst>
                <a:ext uri="{FF2B5EF4-FFF2-40B4-BE49-F238E27FC236}">
                  <a16:creationId xmlns:a16="http://schemas.microsoft.com/office/drawing/2014/main" id="{AAE52CEC-D250-4716-A997-4DC3B6A97D51}"/>
                </a:ext>
              </a:extLst>
            </p:cNvPr>
            <p:cNvSpPr/>
            <p:nvPr/>
          </p:nvSpPr>
          <p:spPr>
            <a:xfrm>
              <a:off x="5205879" y="5340162"/>
              <a:ext cx="960901" cy="9214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C-12345678910</a:t>
              </a:r>
            </a:p>
          </p:txBody>
        </p:sp>
        <p:sp>
          <p:nvSpPr>
            <p:cNvPr id="30" name="Rectangle 29">
              <a:extLst>
                <a:ext uri="{FF2B5EF4-FFF2-40B4-BE49-F238E27FC236}">
                  <a16:creationId xmlns:a16="http://schemas.microsoft.com/office/drawing/2014/main" id="{1B7C8B3B-700B-4828-BF31-DB791A45EFDD}"/>
                </a:ext>
              </a:extLst>
            </p:cNvPr>
            <p:cNvSpPr/>
            <p:nvPr/>
          </p:nvSpPr>
          <p:spPr>
            <a:xfrm>
              <a:off x="4388811" y="5540917"/>
              <a:ext cx="1052597" cy="14150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ground beef</a:t>
              </a:r>
              <a:r>
                <a:rPr kumimoji="1" lang="th-TH" sz="800" b="1" dirty="0">
                  <a:solidFill>
                    <a:schemeClr val="tx1"/>
                  </a:solidFill>
                </a:rPr>
                <a:t> </a:t>
              </a:r>
              <a:r>
                <a:rPr kumimoji="1" lang="en-US" sz="800" b="1" dirty="0">
                  <a:solidFill>
                    <a:schemeClr val="tx1"/>
                  </a:solidFill>
                </a:rPr>
                <a:t>A65</a:t>
              </a:r>
            </a:p>
          </p:txBody>
        </p:sp>
        <p:sp>
          <p:nvSpPr>
            <p:cNvPr id="31" name="Rectangle 30">
              <a:extLst>
                <a:ext uri="{FF2B5EF4-FFF2-40B4-BE49-F238E27FC236}">
                  <a16:creationId xmlns:a16="http://schemas.microsoft.com/office/drawing/2014/main" id="{8923BCF8-FCC3-4466-AB76-7AE6182AA2A2}"/>
                </a:ext>
              </a:extLst>
            </p:cNvPr>
            <p:cNvSpPr/>
            <p:nvPr/>
          </p:nvSpPr>
          <p:spPr>
            <a:xfrm>
              <a:off x="5062659" y="5764802"/>
              <a:ext cx="837432" cy="12576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L6532185200</a:t>
              </a:r>
            </a:p>
          </p:txBody>
        </p:sp>
        <p:sp>
          <p:nvSpPr>
            <p:cNvPr id="32" name="Rectangle 31">
              <a:extLst>
                <a:ext uri="{FF2B5EF4-FFF2-40B4-BE49-F238E27FC236}">
                  <a16:creationId xmlns:a16="http://schemas.microsoft.com/office/drawing/2014/main" id="{DEBFC02B-4FC2-4402-A773-C9668C5D6C19}"/>
                </a:ext>
              </a:extLst>
            </p:cNvPr>
            <p:cNvSpPr/>
            <p:nvPr/>
          </p:nvSpPr>
          <p:spPr>
            <a:xfrm>
              <a:off x="5746434" y="6373491"/>
              <a:ext cx="613508" cy="131646"/>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sz="800" b="1" dirty="0">
                  <a:solidFill>
                    <a:schemeClr val="accent6"/>
                  </a:solidFill>
                </a:rPr>
                <a:t>200</a:t>
              </a:r>
            </a:p>
          </p:txBody>
        </p:sp>
        <p:sp>
          <p:nvSpPr>
            <p:cNvPr id="33" name="Rectangle 32">
              <a:extLst>
                <a:ext uri="{FF2B5EF4-FFF2-40B4-BE49-F238E27FC236}">
                  <a16:creationId xmlns:a16="http://schemas.microsoft.com/office/drawing/2014/main" id="{07CC9347-D0ED-403D-AEED-FF2FB55A1154}"/>
                </a:ext>
              </a:extLst>
            </p:cNvPr>
            <p:cNvSpPr/>
            <p:nvPr/>
          </p:nvSpPr>
          <p:spPr>
            <a:xfrm>
              <a:off x="5060798" y="6610553"/>
              <a:ext cx="613508" cy="13164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B23</a:t>
              </a:r>
            </a:p>
          </p:txBody>
        </p:sp>
      </p:grpSp>
    </p:spTree>
    <p:extLst>
      <p:ext uri="{BB962C8B-B14F-4D97-AF65-F5344CB8AC3E}">
        <p14:creationId xmlns:p14="http://schemas.microsoft.com/office/powerpoint/2010/main" val="349380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3CB5892-FBFB-4C7C-835D-178CCA026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319" y="1938314"/>
            <a:ext cx="1582023" cy="2812005"/>
          </a:xfrm>
          <a:prstGeom prst="rect">
            <a:avLst/>
          </a:prstGeom>
        </p:spPr>
      </p:pic>
      <p:pic>
        <p:nvPicPr>
          <p:cNvPr id="29" name="Picture 28">
            <a:extLst>
              <a:ext uri="{FF2B5EF4-FFF2-40B4-BE49-F238E27FC236}">
                <a16:creationId xmlns:a16="http://schemas.microsoft.com/office/drawing/2014/main" id="{44F4A79A-9452-43F4-9C9F-78EAAD984774}"/>
              </a:ext>
            </a:extLst>
          </p:cNvPr>
          <p:cNvPicPr>
            <a:picLocks noChangeAspect="1"/>
          </p:cNvPicPr>
          <p:nvPr/>
        </p:nvPicPr>
        <p:blipFill rotWithShape="1">
          <a:blip r:embed="rId3">
            <a:extLst>
              <a:ext uri="{28A0092B-C50C-407E-A947-70E740481C1C}">
                <a14:useLocalDpi xmlns:a14="http://schemas.microsoft.com/office/drawing/2010/main" val="0"/>
              </a:ext>
            </a:extLst>
          </a:blip>
          <a:srcRect b="-367"/>
          <a:stretch/>
        </p:blipFill>
        <p:spPr>
          <a:xfrm>
            <a:off x="1112084" y="1981868"/>
            <a:ext cx="1591394" cy="2830276"/>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93103" y="1192769"/>
            <a:ext cx="6117062" cy="261610"/>
          </a:xfrm>
          <a:prstGeom prst="rect">
            <a:avLst/>
          </a:prstGeom>
          <a:noFill/>
        </p:spPr>
        <p:txBody>
          <a:bodyPr wrap="square" rtlCol="0">
            <a:spAutoFit/>
          </a:bodyPr>
          <a:lstStyle/>
          <a:p>
            <a:r>
              <a:rPr kumimoji="1" lang="en-US" altLang="ja-JP" sz="1100" b="1" dirty="0"/>
              <a:t>5-1-7. Stock management – Change Location</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49168" y="1602725"/>
            <a:ext cx="6117061" cy="261610"/>
          </a:xfrm>
          <a:prstGeom prst="rect">
            <a:avLst/>
          </a:prstGeom>
          <a:noFill/>
        </p:spPr>
        <p:txBody>
          <a:bodyPr wrap="square" rtlCol="0">
            <a:spAutoFit/>
          </a:bodyPr>
          <a:lstStyle/>
          <a:p>
            <a:pPr algn="ctr"/>
            <a:r>
              <a:rPr kumimoji="1" lang="en-US" altLang="ja-JP" sz="1100" dirty="0"/>
              <a:t>Handy terminal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487721" y="6247925"/>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090002" y="6230763"/>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096206" y="6247925"/>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sp>
        <p:nvSpPr>
          <p:cNvPr id="34" name="正方形/長方形 164">
            <a:extLst>
              <a:ext uri="{FF2B5EF4-FFF2-40B4-BE49-F238E27FC236}">
                <a16:creationId xmlns:a16="http://schemas.microsoft.com/office/drawing/2014/main" id="{E6AA54D8-8D4B-41E1-B39E-E025404B6BBC}"/>
              </a:ext>
            </a:extLst>
          </p:cNvPr>
          <p:cNvSpPr/>
          <p:nvPr/>
        </p:nvSpPr>
        <p:spPr>
          <a:xfrm rot="16200000">
            <a:off x="1757301" y="2840316"/>
            <a:ext cx="279304" cy="1375147"/>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cxnSp>
        <p:nvCxnSpPr>
          <p:cNvPr id="14" name="Straight Arrow Connector 13">
            <a:extLst>
              <a:ext uri="{FF2B5EF4-FFF2-40B4-BE49-F238E27FC236}">
                <a16:creationId xmlns:a16="http://schemas.microsoft.com/office/drawing/2014/main" id="{AFAAF8E9-623A-45B6-B029-6219DDBB22BC}"/>
              </a:ext>
            </a:extLst>
          </p:cNvPr>
          <p:cNvCxnSpPr>
            <a:cxnSpLocks/>
          </p:cNvCxnSpPr>
          <p:nvPr/>
        </p:nvCxnSpPr>
        <p:spPr>
          <a:xfrm flipV="1">
            <a:off x="2703479" y="3049916"/>
            <a:ext cx="1242840" cy="112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正方形/長方形 164">
            <a:extLst>
              <a:ext uri="{FF2B5EF4-FFF2-40B4-BE49-F238E27FC236}">
                <a16:creationId xmlns:a16="http://schemas.microsoft.com/office/drawing/2014/main" id="{0A1E0DC7-493E-4B7A-9041-87CFB468BB35}"/>
              </a:ext>
            </a:extLst>
          </p:cNvPr>
          <p:cNvSpPr/>
          <p:nvPr/>
        </p:nvSpPr>
        <p:spPr>
          <a:xfrm rot="16200000">
            <a:off x="4581414" y="2501371"/>
            <a:ext cx="276928" cy="1374020"/>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cxnSp>
        <p:nvCxnSpPr>
          <p:cNvPr id="22" name="Connector: Elbow 21">
            <a:extLst>
              <a:ext uri="{FF2B5EF4-FFF2-40B4-BE49-F238E27FC236}">
                <a16:creationId xmlns:a16="http://schemas.microsoft.com/office/drawing/2014/main" id="{AC7012CA-0114-44FE-A6A6-83B24ECA8F04}"/>
              </a:ext>
            </a:extLst>
          </p:cNvPr>
          <p:cNvCxnSpPr>
            <a:cxnSpLocks/>
            <a:stCxn id="30" idx="2"/>
            <a:endCxn id="33" idx="1"/>
          </p:cNvCxnSpPr>
          <p:nvPr/>
        </p:nvCxnSpPr>
        <p:spPr>
          <a:xfrm rot="5400000">
            <a:off x="1741338" y="3988054"/>
            <a:ext cx="2233728" cy="3758259"/>
          </a:xfrm>
          <a:prstGeom prst="bentConnector4">
            <a:avLst>
              <a:gd name="adj1" fmla="val 9257"/>
              <a:gd name="adj2" fmla="val 106083"/>
            </a:avLst>
          </a:prstGeom>
          <a:ln>
            <a:tailEnd type="triangle"/>
          </a:ln>
        </p:spPr>
        <p:style>
          <a:lnRef idx="2">
            <a:schemeClr val="dk1"/>
          </a:lnRef>
          <a:fillRef idx="0">
            <a:schemeClr val="dk1"/>
          </a:fillRef>
          <a:effectRef idx="1">
            <a:schemeClr val="dk1"/>
          </a:effectRef>
          <a:fontRef idx="minor">
            <a:schemeClr val="tx1"/>
          </a:fontRef>
        </p:style>
      </p:cxn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5-1. Handy terminal function</a:t>
            </a:r>
          </a:p>
        </p:txBody>
      </p:sp>
      <p:sp>
        <p:nvSpPr>
          <p:cNvPr id="47" name="Rectangle 46">
            <a:extLst>
              <a:ext uri="{FF2B5EF4-FFF2-40B4-BE49-F238E27FC236}">
                <a16:creationId xmlns:a16="http://schemas.microsoft.com/office/drawing/2014/main" id="{C7ABECC7-FF62-4379-9BAC-F550A3CC1820}"/>
              </a:ext>
            </a:extLst>
          </p:cNvPr>
          <p:cNvSpPr/>
          <p:nvPr/>
        </p:nvSpPr>
        <p:spPr>
          <a:xfrm>
            <a:off x="4347924" y="7197596"/>
            <a:ext cx="495539"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27" name="Rectangle 26">
            <a:extLst>
              <a:ext uri="{FF2B5EF4-FFF2-40B4-BE49-F238E27FC236}">
                <a16:creationId xmlns:a16="http://schemas.microsoft.com/office/drawing/2014/main" id="{B539787D-1428-4FEB-95F9-00438B68B964}"/>
              </a:ext>
            </a:extLst>
          </p:cNvPr>
          <p:cNvSpPr/>
          <p:nvPr/>
        </p:nvSpPr>
        <p:spPr>
          <a:xfrm>
            <a:off x="3090941" y="6858624"/>
            <a:ext cx="809429" cy="218394"/>
          </a:xfrm>
          <a:prstGeom prst="rect">
            <a:avLst/>
          </a:prstGeom>
          <a:noFill/>
          <a:ln>
            <a:solidFill>
              <a:srgbClr val="FF0000"/>
            </a:solidFill>
          </a:ln>
        </p:spPr>
        <p:txBody>
          <a:bodyPr lIns="45719" rIns="45719" rtlCol="0" anchor="ctr"/>
          <a:lstStyle/>
          <a:p>
            <a:pPr algn="l"/>
            <a:r>
              <a:rPr kumimoji="1" lang="en-US" sz="800" dirty="0">
                <a:latin typeface="Abadi" panose="020B0604020104020204" pitchFamily="34" charset="0"/>
              </a:rPr>
              <a:t>2. Scan location</a:t>
            </a:r>
          </a:p>
        </p:txBody>
      </p:sp>
      <p:sp>
        <p:nvSpPr>
          <p:cNvPr id="28" name="正方形/長方形 13">
            <a:extLst>
              <a:ext uri="{FF2B5EF4-FFF2-40B4-BE49-F238E27FC236}">
                <a16:creationId xmlns:a16="http://schemas.microsoft.com/office/drawing/2014/main" id="{8668F3F2-C62C-4CC2-AD59-A9B9308F4EB0}"/>
              </a:ext>
            </a:extLst>
          </p:cNvPr>
          <p:cNvSpPr/>
          <p:nvPr/>
        </p:nvSpPr>
        <p:spPr>
          <a:xfrm>
            <a:off x="3752007" y="5733809"/>
            <a:ext cx="2253427" cy="810083"/>
          </a:xfrm>
          <a:prstGeom prst="rect">
            <a:avLst/>
          </a:prstGeom>
          <a:noFill/>
          <a:ln/>
        </p:spPr>
        <p:style>
          <a:lnRef idx="2">
            <a:schemeClr val="accent2"/>
          </a:lnRef>
          <a:fillRef idx="1">
            <a:schemeClr val="lt1"/>
          </a:fillRef>
          <a:effectRef idx="0">
            <a:schemeClr val="accent2"/>
          </a:effectRef>
          <a:fontRef idx="minor">
            <a:schemeClr val="dk1"/>
          </a:fontRef>
        </p:style>
        <p:txBody>
          <a:bodyPr lIns="45719" rIns="45719" rtlCol="0" anchor="t"/>
          <a:lstStyle/>
          <a:p>
            <a:pPr hangingPunct="0"/>
            <a:r>
              <a:rPr lang="en-US" altLang="ja-JP" sz="1200" kern="0" dirty="0">
                <a:cs typeface="Segoe UI"/>
                <a:sym typeface="Segoe UI"/>
              </a:rPr>
              <a:t>it can manage location information. it can register, change, delete, and move locations.</a:t>
            </a:r>
            <a:endParaRPr lang="en-US" sz="1200" kern="0" dirty="0">
              <a:cs typeface="Segoe UI"/>
              <a:sym typeface="Segoe UI"/>
            </a:endParaRPr>
          </a:p>
          <a:p>
            <a:r>
              <a:rPr kumimoji="1" lang="en-US" altLang="ja-JP" sz="1200" b="1" dirty="0">
                <a:solidFill>
                  <a:schemeClr val="dk1"/>
                </a:solidFill>
                <a:latin typeface="Roboto" panose="02000000000000000000" pitchFamily="2" charset="0"/>
                <a:ea typeface="Roboto" panose="02000000000000000000" pitchFamily="2" charset="0"/>
                <a:cs typeface="Roboto" panose="02000000000000000000" pitchFamily="2" charset="0"/>
              </a:rPr>
              <a:t> </a:t>
            </a:r>
          </a:p>
        </p:txBody>
      </p:sp>
      <p:grpSp>
        <p:nvGrpSpPr>
          <p:cNvPr id="31" name="Group 30">
            <a:extLst>
              <a:ext uri="{FF2B5EF4-FFF2-40B4-BE49-F238E27FC236}">
                <a16:creationId xmlns:a16="http://schemas.microsoft.com/office/drawing/2014/main" id="{FF6652AF-4FE0-41FF-A985-77E076292F7D}"/>
              </a:ext>
            </a:extLst>
          </p:cNvPr>
          <p:cNvGrpSpPr/>
          <p:nvPr/>
        </p:nvGrpSpPr>
        <p:grpSpPr>
          <a:xfrm>
            <a:off x="979072" y="5163876"/>
            <a:ext cx="2097374" cy="3640342"/>
            <a:chOff x="4303265" y="4862102"/>
            <a:chExt cx="2097374" cy="3640342"/>
          </a:xfrm>
        </p:grpSpPr>
        <p:pic>
          <p:nvPicPr>
            <p:cNvPr id="33" name="Picture 32">
              <a:extLst>
                <a:ext uri="{FF2B5EF4-FFF2-40B4-BE49-F238E27FC236}">
                  <a16:creationId xmlns:a16="http://schemas.microsoft.com/office/drawing/2014/main" id="{DC66146D-D996-4707-A875-F15B56AF6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265" y="4862102"/>
              <a:ext cx="2056850" cy="3640342"/>
            </a:xfrm>
            <a:prstGeom prst="rect">
              <a:avLst/>
            </a:prstGeom>
          </p:spPr>
        </p:pic>
        <p:sp>
          <p:nvSpPr>
            <p:cNvPr id="35" name="Rectangle 34">
              <a:extLst>
                <a:ext uri="{FF2B5EF4-FFF2-40B4-BE49-F238E27FC236}">
                  <a16:creationId xmlns:a16="http://schemas.microsoft.com/office/drawing/2014/main" id="{C2B20081-9247-4455-8F3A-E655CEC507C5}"/>
                </a:ext>
              </a:extLst>
            </p:cNvPr>
            <p:cNvSpPr/>
            <p:nvPr/>
          </p:nvSpPr>
          <p:spPr>
            <a:xfrm>
              <a:off x="4795287" y="5263343"/>
              <a:ext cx="1160583" cy="18991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tx1"/>
                  </a:solidFill>
                </a:rPr>
                <a:t>C-12345678910</a:t>
              </a:r>
            </a:p>
          </p:txBody>
        </p:sp>
        <p:sp>
          <p:nvSpPr>
            <p:cNvPr id="36" name="Rectangle 35">
              <a:extLst>
                <a:ext uri="{FF2B5EF4-FFF2-40B4-BE49-F238E27FC236}">
                  <a16:creationId xmlns:a16="http://schemas.microsoft.com/office/drawing/2014/main" id="{6DBB6D9A-6AFA-4588-89DD-057AF316D1D3}"/>
                </a:ext>
              </a:extLst>
            </p:cNvPr>
            <p:cNvSpPr/>
            <p:nvPr/>
          </p:nvSpPr>
          <p:spPr>
            <a:xfrm>
              <a:off x="4346180" y="5521055"/>
              <a:ext cx="1052597" cy="18991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ground beef</a:t>
              </a:r>
              <a:r>
                <a:rPr kumimoji="1" lang="th-TH" sz="800" b="1" dirty="0">
                  <a:solidFill>
                    <a:schemeClr val="tx1"/>
                  </a:solidFill>
                </a:rPr>
                <a:t> </a:t>
              </a:r>
              <a:r>
                <a:rPr kumimoji="1" lang="en-US" sz="800" b="1" dirty="0">
                  <a:solidFill>
                    <a:schemeClr val="tx1"/>
                  </a:solidFill>
                </a:rPr>
                <a:t>A65</a:t>
              </a:r>
            </a:p>
          </p:txBody>
        </p:sp>
        <p:sp>
          <p:nvSpPr>
            <p:cNvPr id="37" name="Rectangle 36">
              <a:extLst>
                <a:ext uri="{FF2B5EF4-FFF2-40B4-BE49-F238E27FC236}">
                  <a16:creationId xmlns:a16="http://schemas.microsoft.com/office/drawing/2014/main" id="{D25E41BF-7F01-4C2E-B19F-1A73EE069D95}"/>
                </a:ext>
              </a:extLst>
            </p:cNvPr>
            <p:cNvSpPr/>
            <p:nvPr/>
          </p:nvSpPr>
          <p:spPr>
            <a:xfrm>
              <a:off x="4953303" y="5823842"/>
              <a:ext cx="1160583" cy="131646"/>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L6532185200</a:t>
              </a:r>
            </a:p>
          </p:txBody>
        </p:sp>
        <p:sp>
          <p:nvSpPr>
            <p:cNvPr id="43" name="Rectangle 42">
              <a:extLst>
                <a:ext uri="{FF2B5EF4-FFF2-40B4-BE49-F238E27FC236}">
                  <a16:creationId xmlns:a16="http://schemas.microsoft.com/office/drawing/2014/main" id="{B3C3929B-2047-4E26-AE11-73487BE80208}"/>
                </a:ext>
              </a:extLst>
            </p:cNvPr>
            <p:cNvSpPr/>
            <p:nvPr/>
          </p:nvSpPr>
          <p:spPr>
            <a:xfrm>
              <a:off x="5787131" y="6392129"/>
              <a:ext cx="613508" cy="1265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kumimoji="1" lang="en-US" sz="800" b="1" dirty="0">
                  <a:solidFill>
                    <a:schemeClr val="tx1"/>
                  </a:solidFill>
                </a:rPr>
                <a:t>200</a:t>
              </a:r>
            </a:p>
          </p:txBody>
        </p:sp>
        <p:sp>
          <p:nvSpPr>
            <p:cNvPr id="44" name="Rectangle 43">
              <a:extLst>
                <a:ext uri="{FF2B5EF4-FFF2-40B4-BE49-F238E27FC236}">
                  <a16:creationId xmlns:a16="http://schemas.microsoft.com/office/drawing/2014/main" id="{72005DBA-68CD-421D-BAAE-F2A2C32DE491}"/>
                </a:ext>
              </a:extLst>
            </p:cNvPr>
            <p:cNvSpPr/>
            <p:nvPr/>
          </p:nvSpPr>
          <p:spPr>
            <a:xfrm>
              <a:off x="5608866" y="6650702"/>
              <a:ext cx="613508" cy="13164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b="1" dirty="0">
                  <a:solidFill>
                    <a:schemeClr val="tx1"/>
                  </a:solidFill>
                </a:rPr>
                <a:t>B23</a:t>
              </a:r>
            </a:p>
          </p:txBody>
        </p:sp>
        <p:sp>
          <p:nvSpPr>
            <p:cNvPr id="45" name="Rectangle 44">
              <a:extLst>
                <a:ext uri="{FF2B5EF4-FFF2-40B4-BE49-F238E27FC236}">
                  <a16:creationId xmlns:a16="http://schemas.microsoft.com/office/drawing/2014/main" id="{62CCCF31-05E3-4CDC-ADE6-D81C171548B3}"/>
                </a:ext>
              </a:extLst>
            </p:cNvPr>
            <p:cNvSpPr/>
            <p:nvPr/>
          </p:nvSpPr>
          <p:spPr>
            <a:xfrm>
              <a:off x="4887518" y="6660912"/>
              <a:ext cx="613508" cy="13164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accent4">
                      <a:lumMod val="50000"/>
                    </a:schemeClr>
                  </a:solidFill>
                </a:rPr>
                <a:t>A11</a:t>
              </a:r>
            </a:p>
          </p:txBody>
        </p:sp>
        <p:sp>
          <p:nvSpPr>
            <p:cNvPr id="46" name="Rectangle 45">
              <a:extLst>
                <a:ext uri="{FF2B5EF4-FFF2-40B4-BE49-F238E27FC236}">
                  <a16:creationId xmlns:a16="http://schemas.microsoft.com/office/drawing/2014/main" id="{EBA8BC9B-4295-4B65-8F66-B0EC326816B8}"/>
                </a:ext>
              </a:extLst>
            </p:cNvPr>
            <p:cNvSpPr/>
            <p:nvPr/>
          </p:nvSpPr>
          <p:spPr>
            <a:xfrm>
              <a:off x="5133099" y="6387001"/>
              <a:ext cx="613508" cy="13164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sz="800" b="1" dirty="0">
                  <a:solidFill>
                    <a:schemeClr val="accent4">
                      <a:lumMod val="50000"/>
                    </a:schemeClr>
                  </a:solidFill>
                </a:rPr>
                <a:t>500</a:t>
              </a:r>
            </a:p>
          </p:txBody>
        </p:sp>
      </p:grpSp>
      <p:sp>
        <p:nvSpPr>
          <p:cNvPr id="55" name="正方形/長方形 164">
            <a:extLst>
              <a:ext uri="{FF2B5EF4-FFF2-40B4-BE49-F238E27FC236}">
                <a16:creationId xmlns:a16="http://schemas.microsoft.com/office/drawing/2014/main" id="{F052F3BB-C432-40A1-BE11-E66A4EC67022}"/>
              </a:ext>
            </a:extLst>
          </p:cNvPr>
          <p:cNvSpPr/>
          <p:nvPr/>
        </p:nvSpPr>
        <p:spPr>
          <a:xfrm rot="16200000">
            <a:off x="2532079" y="6667787"/>
            <a:ext cx="202767" cy="713545"/>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42" name="正方形/長方形 164">
            <a:extLst>
              <a:ext uri="{FF2B5EF4-FFF2-40B4-BE49-F238E27FC236}">
                <a16:creationId xmlns:a16="http://schemas.microsoft.com/office/drawing/2014/main" id="{9FAE4A2C-6ACD-4399-9287-8AF0E8BC19AD}"/>
              </a:ext>
            </a:extLst>
          </p:cNvPr>
          <p:cNvSpPr/>
          <p:nvPr/>
        </p:nvSpPr>
        <p:spPr>
          <a:xfrm rot="16200000">
            <a:off x="2510853" y="6385873"/>
            <a:ext cx="253206" cy="70556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48" name="Rectangle 47">
            <a:extLst>
              <a:ext uri="{FF2B5EF4-FFF2-40B4-BE49-F238E27FC236}">
                <a16:creationId xmlns:a16="http://schemas.microsoft.com/office/drawing/2014/main" id="{FE03D8D2-AE3D-4054-AE5C-9692E0F1684A}"/>
              </a:ext>
            </a:extLst>
          </p:cNvPr>
          <p:cNvSpPr/>
          <p:nvPr/>
        </p:nvSpPr>
        <p:spPr>
          <a:xfrm>
            <a:off x="3097459" y="6603300"/>
            <a:ext cx="809429" cy="218394"/>
          </a:xfrm>
          <a:prstGeom prst="rect">
            <a:avLst/>
          </a:prstGeom>
          <a:noFill/>
          <a:ln>
            <a:solidFill>
              <a:srgbClr val="FF0000"/>
            </a:solidFill>
          </a:ln>
        </p:spPr>
        <p:txBody>
          <a:bodyPr lIns="45719" rIns="45719" rtlCol="0" anchor="ctr"/>
          <a:lstStyle/>
          <a:p>
            <a:pPr algn="l"/>
            <a:r>
              <a:rPr kumimoji="1" lang="en-US" sz="800" dirty="0">
                <a:latin typeface="Abadi" panose="020B0604020104020204" pitchFamily="34" charset="0"/>
              </a:rPr>
              <a:t>1. Input Qty.</a:t>
            </a:r>
          </a:p>
        </p:txBody>
      </p:sp>
    </p:spTree>
    <p:extLst>
      <p:ext uri="{BB962C8B-B14F-4D97-AF65-F5344CB8AC3E}">
        <p14:creationId xmlns:p14="http://schemas.microsoft.com/office/powerpoint/2010/main" val="1614886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217757" y="1249868"/>
            <a:ext cx="6117061" cy="261610"/>
          </a:xfrm>
          <a:prstGeom prst="rect">
            <a:avLst/>
          </a:prstGeom>
          <a:noFill/>
        </p:spPr>
        <p:txBody>
          <a:bodyPr wrap="square" rtlCol="0">
            <a:spAutoFit/>
          </a:bodyPr>
          <a:lstStyle/>
          <a:p>
            <a:pPr algn="ctr"/>
            <a:r>
              <a:rPr kumimoji="1" lang="en-US" altLang="ja-JP" sz="1100" dirty="0"/>
              <a:t>Pegasus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518685" y="6886316"/>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120966" y="6869154"/>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127170" y="6886316"/>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5.2 WMS Application</a:t>
            </a:r>
          </a:p>
        </p:txBody>
      </p:sp>
      <p:sp>
        <p:nvSpPr>
          <p:cNvPr id="47" name="Rectangle 46">
            <a:extLst>
              <a:ext uri="{FF2B5EF4-FFF2-40B4-BE49-F238E27FC236}">
                <a16:creationId xmlns:a16="http://schemas.microsoft.com/office/drawing/2014/main" id="{C7ABECC7-FF62-4379-9BAC-F550A3CC1820}"/>
              </a:ext>
            </a:extLst>
          </p:cNvPr>
          <p:cNvSpPr/>
          <p:nvPr/>
        </p:nvSpPr>
        <p:spPr>
          <a:xfrm>
            <a:off x="4378888" y="7835987"/>
            <a:ext cx="495539"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31" name="図 13">
            <a:extLst>
              <a:ext uri="{FF2B5EF4-FFF2-40B4-BE49-F238E27FC236}">
                <a16:creationId xmlns:a16="http://schemas.microsoft.com/office/drawing/2014/main" id="{1802FD48-6273-47FE-852D-9D6E082A21B3}"/>
              </a:ext>
            </a:extLst>
          </p:cNvPr>
          <p:cNvPicPr>
            <a:picLocks noChangeAspect="1"/>
          </p:cNvPicPr>
          <p:nvPr/>
        </p:nvPicPr>
        <p:blipFill>
          <a:blip r:embed="rId2"/>
          <a:stretch>
            <a:fillRect/>
          </a:stretch>
        </p:blipFill>
        <p:spPr>
          <a:xfrm>
            <a:off x="1945232" y="1923682"/>
            <a:ext cx="3117359" cy="1622845"/>
          </a:xfrm>
          <a:prstGeom prst="rect">
            <a:avLst/>
          </a:prstGeom>
        </p:spPr>
      </p:pic>
      <p:sp>
        <p:nvSpPr>
          <p:cNvPr id="45" name="テキスト ボックス 113">
            <a:extLst>
              <a:ext uri="{FF2B5EF4-FFF2-40B4-BE49-F238E27FC236}">
                <a16:creationId xmlns:a16="http://schemas.microsoft.com/office/drawing/2014/main" id="{54C445A0-9442-40DA-B2C3-26C9C1A1881F}"/>
              </a:ext>
            </a:extLst>
          </p:cNvPr>
          <p:cNvSpPr txBox="1"/>
          <p:nvPr/>
        </p:nvSpPr>
        <p:spPr>
          <a:xfrm>
            <a:off x="2675326" y="1569461"/>
            <a:ext cx="1706442" cy="261610"/>
          </a:xfrm>
          <a:prstGeom prst="rect">
            <a:avLst/>
          </a:prstGeom>
          <a:noFill/>
        </p:spPr>
        <p:txBody>
          <a:bodyPr wrap="square" rtlCol="0">
            <a:spAutoFit/>
          </a:bodyPr>
          <a:lstStyle/>
          <a:p>
            <a:pPr algn="ctr"/>
            <a:r>
              <a:rPr kumimoji="1" lang="en-US" altLang="ja-JP" sz="1100" dirty="0"/>
              <a:t>1.User Login</a:t>
            </a:r>
            <a:endParaRPr kumimoji="1" lang="ja-JP" altLang="en-US" sz="1100" dirty="0"/>
          </a:p>
        </p:txBody>
      </p:sp>
      <p:sp>
        <p:nvSpPr>
          <p:cNvPr id="46" name="テキスト ボックス 113">
            <a:extLst>
              <a:ext uri="{FF2B5EF4-FFF2-40B4-BE49-F238E27FC236}">
                <a16:creationId xmlns:a16="http://schemas.microsoft.com/office/drawing/2014/main" id="{EE162DAC-7B03-4CD5-85AD-14901F63B914}"/>
              </a:ext>
            </a:extLst>
          </p:cNvPr>
          <p:cNvSpPr txBox="1"/>
          <p:nvPr/>
        </p:nvSpPr>
        <p:spPr>
          <a:xfrm>
            <a:off x="996132" y="3737068"/>
            <a:ext cx="1706442" cy="261610"/>
          </a:xfrm>
          <a:prstGeom prst="rect">
            <a:avLst/>
          </a:prstGeom>
          <a:noFill/>
        </p:spPr>
        <p:txBody>
          <a:bodyPr wrap="square" rtlCol="0">
            <a:spAutoFit/>
          </a:bodyPr>
          <a:lstStyle/>
          <a:p>
            <a:pPr algn="ctr"/>
            <a:r>
              <a:rPr kumimoji="1" lang="en-US" altLang="ja-JP" sz="1100" dirty="0"/>
              <a:t>2. </a:t>
            </a:r>
            <a:r>
              <a:rPr lang="en-US" altLang="ja-JP" sz="1100" dirty="0"/>
              <a:t>Schedule</a:t>
            </a:r>
            <a:endParaRPr kumimoji="1" lang="ja-JP" altLang="en-US" sz="1100" dirty="0"/>
          </a:p>
        </p:txBody>
      </p:sp>
      <p:sp>
        <p:nvSpPr>
          <p:cNvPr id="48" name="テキスト ボックス 113">
            <a:extLst>
              <a:ext uri="{FF2B5EF4-FFF2-40B4-BE49-F238E27FC236}">
                <a16:creationId xmlns:a16="http://schemas.microsoft.com/office/drawing/2014/main" id="{BFE422F4-F002-4A3B-BC3B-16C3D5500482}"/>
              </a:ext>
            </a:extLst>
          </p:cNvPr>
          <p:cNvSpPr txBox="1"/>
          <p:nvPr/>
        </p:nvSpPr>
        <p:spPr>
          <a:xfrm>
            <a:off x="3736967" y="3737068"/>
            <a:ext cx="2062568" cy="261610"/>
          </a:xfrm>
          <a:prstGeom prst="rect">
            <a:avLst/>
          </a:prstGeom>
          <a:noFill/>
        </p:spPr>
        <p:txBody>
          <a:bodyPr wrap="square" rtlCol="0">
            <a:spAutoFit/>
          </a:bodyPr>
          <a:lstStyle/>
          <a:p>
            <a:pPr algn="ctr"/>
            <a:r>
              <a:rPr kumimoji="1" lang="en-US" altLang="ja-JP" sz="1100" dirty="0"/>
              <a:t>3. </a:t>
            </a:r>
            <a:r>
              <a:rPr lang="en-US" altLang="ja-JP" sz="1100" dirty="0"/>
              <a:t>Inbound Inquiry / Report</a:t>
            </a:r>
            <a:endParaRPr kumimoji="1" lang="ja-JP" altLang="en-US" sz="1100" dirty="0"/>
          </a:p>
        </p:txBody>
      </p:sp>
      <p:sp>
        <p:nvSpPr>
          <p:cNvPr id="50" name="テキスト ボックス 113">
            <a:extLst>
              <a:ext uri="{FF2B5EF4-FFF2-40B4-BE49-F238E27FC236}">
                <a16:creationId xmlns:a16="http://schemas.microsoft.com/office/drawing/2014/main" id="{ADD865E3-F969-4E7C-A1E0-0C88DF66841C}"/>
              </a:ext>
            </a:extLst>
          </p:cNvPr>
          <p:cNvSpPr txBox="1"/>
          <p:nvPr/>
        </p:nvSpPr>
        <p:spPr>
          <a:xfrm>
            <a:off x="913948" y="6010301"/>
            <a:ext cx="2062568" cy="261610"/>
          </a:xfrm>
          <a:prstGeom prst="rect">
            <a:avLst/>
          </a:prstGeom>
          <a:noFill/>
        </p:spPr>
        <p:txBody>
          <a:bodyPr wrap="square" rtlCol="0">
            <a:spAutoFit/>
          </a:bodyPr>
          <a:lstStyle/>
          <a:p>
            <a:pPr algn="ctr"/>
            <a:r>
              <a:rPr kumimoji="1" lang="en-US" altLang="ja-JP" sz="1100" dirty="0"/>
              <a:t>4. </a:t>
            </a:r>
            <a:r>
              <a:rPr lang="en-US" altLang="ja-JP" sz="1100" dirty="0"/>
              <a:t>Outbound Inquiry / Report</a:t>
            </a:r>
            <a:endParaRPr kumimoji="1" lang="ja-JP" altLang="en-US" sz="1100" dirty="0"/>
          </a:p>
        </p:txBody>
      </p:sp>
      <p:sp>
        <p:nvSpPr>
          <p:cNvPr id="51" name="テキスト ボックス 113">
            <a:extLst>
              <a:ext uri="{FF2B5EF4-FFF2-40B4-BE49-F238E27FC236}">
                <a16:creationId xmlns:a16="http://schemas.microsoft.com/office/drawing/2014/main" id="{429CE9AE-B5BE-4BDA-AF49-712AF6F1296D}"/>
              </a:ext>
            </a:extLst>
          </p:cNvPr>
          <p:cNvSpPr txBox="1"/>
          <p:nvPr/>
        </p:nvSpPr>
        <p:spPr>
          <a:xfrm>
            <a:off x="3690088" y="6022221"/>
            <a:ext cx="2062568" cy="261610"/>
          </a:xfrm>
          <a:prstGeom prst="rect">
            <a:avLst/>
          </a:prstGeom>
          <a:noFill/>
        </p:spPr>
        <p:txBody>
          <a:bodyPr wrap="square" rtlCol="0">
            <a:spAutoFit/>
          </a:bodyPr>
          <a:lstStyle/>
          <a:p>
            <a:pPr algn="ctr"/>
            <a:r>
              <a:rPr kumimoji="1" lang="en-US" altLang="ja-JP" sz="1100" dirty="0"/>
              <a:t>5. </a:t>
            </a:r>
            <a:r>
              <a:rPr lang="en-US" altLang="ja-JP" sz="1100" dirty="0"/>
              <a:t>Create Label</a:t>
            </a:r>
            <a:endParaRPr kumimoji="1" lang="ja-JP" altLang="en-US" sz="1100" dirty="0"/>
          </a:p>
        </p:txBody>
      </p:sp>
      <p:pic>
        <p:nvPicPr>
          <p:cNvPr id="4" name="Picture 3">
            <a:extLst>
              <a:ext uri="{FF2B5EF4-FFF2-40B4-BE49-F238E27FC236}">
                <a16:creationId xmlns:a16="http://schemas.microsoft.com/office/drawing/2014/main" id="{FB2A2425-8256-488F-8363-3FA9777DE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83" y="4131140"/>
            <a:ext cx="2472949" cy="1405930"/>
          </a:xfrm>
          <a:prstGeom prst="rect">
            <a:avLst/>
          </a:prstGeom>
        </p:spPr>
      </p:pic>
      <p:pic>
        <p:nvPicPr>
          <p:cNvPr id="6" name="Picture 5">
            <a:extLst>
              <a:ext uri="{FF2B5EF4-FFF2-40B4-BE49-F238E27FC236}">
                <a16:creationId xmlns:a16="http://schemas.microsoft.com/office/drawing/2014/main" id="{81C4FB31-456A-4473-9460-1492F5FB8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721" y="4131139"/>
            <a:ext cx="2450960" cy="1405931"/>
          </a:xfrm>
          <a:prstGeom prst="rect">
            <a:avLst/>
          </a:prstGeom>
        </p:spPr>
      </p:pic>
      <p:pic>
        <p:nvPicPr>
          <p:cNvPr id="8" name="Picture 7">
            <a:extLst>
              <a:ext uri="{FF2B5EF4-FFF2-40B4-BE49-F238E27FC236}">
                <a16:creationId xmlns:a16="http://schemas.microsoft.com/office/drawing/2014/main" id="{4643351D-1BD2-45BD-8227-B0E5A4459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983" y="6442080"/>
            <a:ext cx="2432716" cy="1393907"/>
          </a:xfrm>
          <a:prstGeom prst="rect">
            <a:avLst/>
          </a:prstGeom>
        </p:spPr>
      </p:pic>
      <p:pic>
        <p:nvPicPr>
          <p:cNvPr id="10" name="Picture 9">
            <a:extLst>
              <a:ext uri="{FF2B5EF4-FFF2-40B4-BE49-F238E27FC236}">
                <a16:creationId xmlns:a16="http://schemas.microsoft.com/office/drawing/2014/main" id="{C277E3DF-75BE-4205-9641-50F74EA349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1288" y="6444122"/>
            <a:ext cx="2407393" cy="1383425"/>
          </a:xfrm>
          <a:prstGeom prst="rect">
            <a:avLst/>
          </a:prstGeom>
        </p:spPr>
      </p:pic>
    </p:spTree>
    <p:extLst>
      <p:ext uri="{BB962C8B-B14F-4D97-AF65-F5344CB8AC3E}">
        <p14:creationId xmlns:p14="http://schemas.microsoft.com/office/powerpoint/2010/main" val="423530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217757" y="1249868"/>
            <a:ext cx="6117061" cy="261610"/>
          </a:xfrm>
          <a:prstGeom prst="rect">
            <a:avLst/>
          </a:prstGeom>
          <a:noFill/>
        </p:spPr>
        <p:txBody>
          <a:bodyPr wrap="square" rtlCol="0">
            <a:spAutoFit/>
          </a:bodyPr>
          <a:lstStyle/>
          <a:p>
            <a:pPr algn="ctr"/>
            <a:r>
              <a:rPr kumimoji="1" lang="en-US" altLang="ja-JP" sz="1100" dirty="0"/>
              <a:t>Pegasus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518685" y="6886316"/>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120966" y="6869154"/>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127170" y="6886316"/>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5.2 WMS Application</a:t>
            </a:r>
          </a:p>
        </p:txBody>
      </p:sp>
      <p:sp>
        <p:nvSpPr>
          <p:cNvPr id="47" name="Rectangle 46">
            <a:extLst>
              <a:ext uri="{FF2B5EF4-FFF2-40B4-BE49-F238E27FC236}">
                <a16:creationId xmlns:a16="http://schemas.microsoft.com/office/drawing/2014/main" id="{C7ABECC7-FF62-4379-9BAC-F550A3CC1820}"/>
              </a:ext>
            </a:extLst>
          </p:cNvPr>
          <p:cNvSpPr/>
          <p:nvPr/>
        </p:nvSpPr>
        <p:spPr>
          <a:xfrm>
            <a:off x="4378888" y="7835987"/>
            <a:ext cx="495539"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46" name="テキスト ボックス 113">
            <a:extLst>
              <a:ext uri="{FF2B5EF4-FFF2-40B4-BE49-F238E27FC236}">
                <a16:creationId xmlns:a16="http://schemas.microsoft.com/office/drawing/2014/main" id="{EE162DAC-7B03-4CD5-85AD-14901F63B914}"/>
              </a:ext>
            </a:extLst>
          </p:cNvPr>
          <p:cNvSpPr txBox="1"/>
          <p:nvPr/>
        </p:nvSpPr>
        <p:spPr>
          <a:xfrm>
            <a:off x="2554477" y="1722571"/>
            <a:ext cx="1706442" cy="261610"/>
          </a:xfrm>
          <a:prstGeom prst="rect">
            <a:avLst/>
          </a:prstGeom>
          <a:noFill/>
        </p:spPr>
        <p:txBody>
          <a:bodyPr wrap="square" rtlCol="0">
            <a:spAutoFit/>
          </a:bodyPr>
          <a:lstStyle/>
          <a:p>
            <a:pPr algn="ctr"/>
            <a:r>
              <a:rPr kumimoji="1" lang="en-US" altLang="ja-JP" sz="1100" dirty="0"/>
              <a:t>1. </a:t>
            </a:r>
            <a:r>
              <a:rPr lang="en-US" altLang="ja-JP" sz="1100" dirty="0"/>
              <a:t>Schedule</a:t>
            </a:r>
            <a:endParaRPr kumimoji="1" lang="ja-JP" altLang="en-US" sz="1100" dirty="0"/>
          </a:p>
        </p:txBody>
      </p:sp>
      <p:pic>
        <p:nvPicPr>
          <p:cNvPr id="21" name="Picture 20">
            <a:extLst>
              <a:ext uri="{FF2B5EF4-FFF2-40B4-BE49-F238E27FC236}">
                <a16:creationId xmlns:a16="http://schemas.microsoft.com/office/drawing/2014/main" id="{AF63722C-D664-45B1-B34F-F9022ECC8849}"/>
              </a:ext>
            </a:extLst>
          </p:cNvPr>
          <p:cNvPicPr>
            <a:picLocks noChangeAspect="1"/>
          </p:cNvPicPr>
          <p:nvPr/>
        </p:nvPicPr>
        <p:blipFill rotWithShape="1">
          <a:blip r:embed="rId2"/>
          <a:srcRect l="-11" r="91338" b="62148"/>
          <a:stretch/>
        </p:blipFill>
        <p:spPr>
          <a:xfrm>
            <a:off x="1823513" y="1984181"/>
            <a:ext cx="730964" cy="1794576"/>
          </a:xfrm>
          <a:prstGeom prst="rect">
            <a:avLst/>
          </a:prstGeom>
        </p:spPr>
      </p:pic>
      <p:sp>
        <p:nvSpPr>
          <p:cNvPr id="22" name="正方形/長方形 164">
            <a:extLst>
              <a:ext uri="{FF2B5EF4-FFF2-40B4-BE49-F238E27FC236}">
                <a16:creationId xmlns:a16="http://schemas.microsoft.com/office/drawing/2014/main" id="{8DEBA9D8-FF9E-44B9-8601-0159B4D44418}"/>
              </a:ext>
            </a:extLst>
          </p:cNvPr>
          <p:cNvSpPr/>
          <p:nvPr/>
        </p:nvSpPr>
        <p:spPr>
          <a:xfrm rot="16200000">
            <a:off x="2076042" y="1856363"/>
            <a:ext cx="176552" cy="886228"/>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20" name="Picture 19">
            <a:extLst>
              <a:ext uri="{FF2B5EF4-FFF2-40B4-BE49-F238E27FC236}">
                <a16:creationId xmlns:a16="http://schemas.microsoft.com/office/drawing/2014/main" id="{9F14840D-8B1D-4000-9C65-0F54C940AD2B}"/>
              </a:ext>
            </a:extLst>
          </p:cNvPr>
          <p:cNvPicPr>
            <a:picLocks noChangeAspect="1"/>
          </p:cNvPicPr>
          <p:nvPr/>
        </p:nvPicPr>
        <p:blipFill rotWithShape="1">
          <a:blip r:embed="rId3">
            <a:extLst>
              <a:ext uri="{28A0092B-C50C-407E-A947-70E740481C1C}">
                <a14:useLocalDpi xmlns:a14="http://schemas.microsoft.com/office/drawing/2010/main" val="0"/>
              </a:ext>
            </a:extLst>
          </a:blip>
          <a:srcRect l="13378" b="70474"/>
          <a:stretch/>
        </p:blipFill>
        <p:spPr>
          <a:xfrm>
            <a:off x="391873" y="3912638"/>
            <a:ext cx="5994742" cy="1161674"/>
          </a:xfrm>
          <a:prstGeom prst="rect">
            <a:avLst/>
          </a:prstGeom>
        </p:spPr>
      </p:pic>
      <p:cxnSp>
        <p:nvCxnSpPr>
          <p:cNvPr id="10" name="Connector: Elbow 9">
            <a:extLst>
              <a:ext uri="{FF2B5EF4-FFF2-40B4-BE49-F238E27FC236}">
                <a16:creationId xmlns:a16="http://schemas.microsoft.com/office/drawing/2014/main" id="{323942E3-C0F2-4351-880C-0ECBC346E312}"/>
              </a:ext>
            </a:extLst>
          </p:cNvPr>
          <p:cNvCxnSpPr>
            <a:stCxn id="21" idx="3"/>
            <a:endCxn id="20" idx="0"/>
          </p:cNvCxnSpPr>
          <p:nvPr/>
        </p:nvCxnSpPr>
        <p:spPr>
          <a:xfrm>
            <a:off x="2554477" y="2881469"/>
            <a:ext cx="834767" cy="103116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97EA2327-AB1C-47CB-A516-695E4588DC5F}"/>
              </a:ext>
            </a:extLst>
          </p:cNvPr>
          <p:cNvPicPr>
            <a:picLocks noChangeAspect="1"/>
          </p:cNvPicPr>
          <p:nvPr/>
        </p:nvPicPr>
        <p:blipFill rotWithShape="1">
          <a:blip r:embed="rId3">
            <a:extLst>
              <a:ext uri="{28A0092B-C50C-407E-A947-70E740481C1C}">
                <a14:useLocalDpi xmlns:a14="http://schemas.microsoft.com/office/drawing/2010/main" val="0"/>
              </a:ext>
            </a:extLst>
          </a:blip>
          <a:srcRect l="14589" t="30018"/>
          <a:stretch/>
        </p:blipFill>
        <p:spPr>
          <a:xfrm>
            <a:off x="514390" y="6059817"/>
            <a:ext cx="5749504" cy="2678241"/>
          </a:xfrm>
          <a:prstGeom prst="rect">
            <a:avLst/>
          </a:prstGeom>
        </p:spPr>
      </p:pic>
      <p:cxnSp>
        <p:nvCxnSpPr>
          <p:cNvPr id="15" name="Straight Arrow Connector 14">
            <a:extLst>
              <a:ext uri="{FF2B5EF4-FFF2-40B4-BE49-F238E27FC236}">
                <a16:creationId xmlns:a16="http://schemas.microsoft.com/office/drawing/2014/main" id="{CA325DF5-BA7A-4B8E-9491-F3E1065A94F2}"/>
              </a:ext>
            </a:extLst>
          </p:cNvPr>
          <p:cNvCxnSpPr>
            <a:stCxn id="20" idx="2"/>
            <a:endCxn id="24" idx="0"/>
          </p:cNvCxnSpPr>
          <p:nvPr/>
        </p:nvCxnSpPr>
        <p:spPr>
          <a:xfrm flipH="1">
            <a:off x="3389142" y="5074312"/>
            <a:ext cx="102" cy="985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正方形/長方形 164">
            <a:extLst>
              <a:ext uri="{FF2B5EF4-FFF2-40B4-BE49-F238E27FC236}">
                <a16:creationId xmlns:a16="http://schemas.microsoft.com/office/drawing/2014/main" id="{FC9EC697-1AAB-4239-9C41-1DA947A31DA9}"/>
              </a:ext>
            </a:extLst>
          </p:cNvPr>
          <p:cNvSpPr/>
          <p:nvPr/>
        </p:nvSpPr>
        <p:spPr>
          <a:xfrm rot="16200000">
            <a:off x="1647474" y="3479509"/>
            <a:ext cx="738810" cy="220817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
        <p:nvSpPr>
          <p:cNvPr id="35" name="正方形/長方形 164">
            <a:extLst>
              <a:ext uri="{FF2B5EF4-FFF2-40B4-BE49-F238E27FC236}">
                <a16:creationId xmlns:a16="http://schemas.microsoft.com/office/drawing/2014/main" id="{3EE46614-E646-41DD-AC29-4BAB8F4C08C1}"/>
              </a:ext>
            </a:extLst>
          </p:cNvPr>
          <p:cNvSpPr/>
          <p:nvPr/>
        </p:nvSpPr>
        <p:spPr>
          <a:xfrm rot="16200000">
            <a:off x="4671445" y="3360551"/>
            <a:ext cx="765233" cy="241966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Tree>
    <p:extLst>
      <p:ext uri="{BB962C8B-B14F-4D97-AF65-F5344CB8AC3E}">
        <p14:creationId xmlns:p14="http://schemas.microsoft.com/office/powerpoint/2010/main" val="158782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217757" y="1249868"/>
            <a:ext cx="6117061" cy="261610"/>
          </a:xfrm>
          <a:prstGeom prst="rect">
            <a:avLst/>
          </a:prstGeom>
          <a:noFill/>
        </p:spPr>
        <p:txBody>
          <a:bodyPr wrap="square" rtlCol="0">
            <a:spAutoFit/>
          </a:bodyPr>
          <a:lstStyle/>
          <a:p>
            <a:pPr algn="ctr"/>
            <a:r>
              <a:rPr kumimoji="1" lang="en-US" altLang="ja-JP" sz="1100" dirty="0"/>
              <a:t>Pegasus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518685" y="6886316"/>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120966" y="6869154"/>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127170" y="6886316"/>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5.2 WMS Application</a:t>
            </a:r>
          </a:p>
        </p:txBody>
      </p:sp>
      <p:sp>
        <p:nvSpPr>
          <p:cNvPr id="47" name="Rectangle 46">
            <a:extLst>
              <a:ext uri="{FF2B5EF4-FFF2-40B4-BE49-F238E27FC236}">
                <a16:creationId xmlns:a16="http://schemas.microsoft.com/office/drawing/2014/main" id="{C7ABECC7-FF62-4379-9BAC-F550A3CC1820}"/>
              </a:ext>
            </a:extLst>
          </p:cNvPr>
          <p:cNvSpPr/>
          <p:nvPr/>
        </p:nvSpPr>
        <p:spPr>
          <a:xfrm>
            <a:off x="4378888" y="7835987"/>
            <a:ext cx="495539"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46" name="テキスト ボックス 113">
            <a:extLst>
              <a:ext uri="{FF2B5EF4-FFF2-40B4-BE49-F238E27FC236}">
                <a16:creationId xmlns:a16="http://schemas.microsoft.com/office/drawing/2014/main" id="{EE162DAC-7B03-4CD5-85AD-14901F63B914}"/>
              </a:ext>
            </a:extLst>
          </p:cNvPr>
          <p:cNvSpPr txBox="1"/>
          <p:nvPr/>
        </p:nvSpPr>
        <p:spPr>
          <a:xfrm>
            <a:off x="2554477" y="1722571"/>
            <a:ext cx="1706442" cy="261610"/>
          </a:xfrm>
          <a:prstGeom prst="rect">
            <a:avLst/>
          </a:prstGeom>
          <a:noFill/>
        </p:spPr>
        <p:txBody>
          <a:bodyPr wrap="square" rtlCol="0">
            <a:spAutoFit/>
          </a:bodyPr>
          <a:lstStyle/>
          <a:p>
            <a:pPr algn="ctr"/>
            <a:r>
              <a:rPr kumimoji="1" lang="en-US" altLang="ja-JP" sz="1100" dirty="0"/>
              <a:t>1. </a:t>
            </a:r>
            <a:r>
              <a:rPr lang="en-US" altLang="ja-JP" sz="1100" dirty="0"/>
              <a:t>Inbound</a:t>
            </a:r>
            <a:endParaRPr kumimoji="1" lang="ja-JP" altLang="en-US" sz="1100" dirty="0"/>
          </a:p>
        </p:txBody>
      </p:sp>
      <p:pic>
        <p:nvPicPr>
          <p:cNvPr id="21" name="Picture 20">
            <a:extLst>
              <a:ext uri="{FF2B5EF4-FFF2-40B4-BE49-F238E27FC236}">
                <a16:creationId xmlns:a16="http://schemas.microsoft.com/office/drawing/2014/main" id="{AF63722C-D664-45B1-B34F-F9022ECC8849}"/>
              </a:ext>
            </a:extLst>
          </p:cNvPr>
          <p:cNvPicPr>
            <a:picLocks noChangeAspect="1"/>
          </p:cNvPicPr>
          <p:nvPr/>
        </p:nvPicPr>
        <p:blipFill rotWithShape="1">
          <a:blip r:embed="rId2"/>
          <a:srcRect l="-11" r="91338" b="62148"/>
          <a:stretch/>
        </p:blipFill>
        <p:spPr>
          <a:xfrm>
            <a:off x="877731" y="1824549"/>
            <a:ext cx="874360" cy="2146626"/>
          </a:xfrm>
          <a:prstGeom prst="rect">
            <a:avLst/>
          </a:prstGeom>
        </p:spPr>
      </p:pic>
      <p:sp>
        <p:nvSpPr>
          <p:cNvPr id="22" name="正方形/長方形 164">
            <a:extLst>
              <a:ext uri="{FF2B5EF4-FFF2-40B4-BE49-F238E27FC236}">
                <a16:creationId xmlns:a16="http://schemas.microsoft.com/office/drawing/2014/main" id="{8DEBA9D8-FF9E-44B9-8601-0159B4D44418}"/>
              </a:ext>
            </a:extLst>
          </p:cNvPr>
          <p:cNvSpPr/>
          <p:nvPr/>
        </p:nvSpPr>
        <p:spPr>
          <a:xfrm rot="16200000">
            <a:off x="1201442" y="1998539"/>
            <a:ext cx="226939" cy="874359"/>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cxnSp>
        <p:nvCxnSpPr>
          <p:cNvPr id="9" name="Straight Arrow Connector 8">
            <a:extLst>
              <a:ext uri="{FF2B5EF4-FFF2-40B4-BE49-F238E27FC236}">
                <a16:creationId xmlns:a16="http://schemas.microsoft.com/office/drawing/2014/main" id="{FFB7C773-DCEA-4EA7-9E30-D77901F35F94}"/>
              </a:ext>
            </a:extLst>
          </p:cNvPr>
          <p:cNvCxnSpPr>
            <a:cxnSpLocks/>
            <a:stCxn id="20" idx="2"/>
            <a:endCxn id="23" idx="0"/>
          </p:cNvCxnSpPr>
          <p:nvPr/>
        </p:nvCxnSpPr>
        <p:spPr>
          <a:xfrm flipH="1">
            <a:off x="3463952" y="5582788"/>
            <a:ext cx="979" cy="6393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F50C7AB3-70FD-446B-B795-AD1C4A3CF7D0}"/>
              </a:ext>
            </a:extLst>
          </p:cNvPr>
          <p:cNvPicPr>
            <a:picLocks noChangeAspect="1"/>
          </p:cNvPicPr>
          <p:nvPr/>
        </p:nvPicPr>
        <p:blipFill rotWithShape="1">
          <a:blip r:embed="rId3">
            <a:extLst>
              <a:ext uri="{28A0092B-C50C-407E-A947-70E740481C1C}">
                <a14:useLocalDpi xmlns:a14="http://schemas.microsoft.com/office/drawing/2010/main" val="0"/>
              </a:ext>
            </a:extLst>
          </a:blip>
          <a:srcRect l="14236" b="73952"/>
          <a:stretch/>
        </p:blipFill>
        <p:spPr>
          <a:xfrm>
            <a:off x="474796" y="4540915"/>
            <a:ext cx="5980269" cy="1041873"/>
          </a:xfrm>
          <a:prstGeom prst="rect">
            <a:avLst/>
          </a:prstGeom>
        </p:spPr>
      </p:pic>
      <p:cxnSp>
        <p:nvCxnSpPr>
          <p:cNvPr id="7" name="Connector: Elbow 6">
            <a:extLst>
              <a:ext uri="{FF2B5EF4-FFF2-40B4-BE49-F238E27FC236}">
                <a16:creationId xmlns:a16="http://schemas.microsoft.com/office/drawing/2014/main" id="{BB2F1833-A2B6-41A6-A2E1-DD7357069A70}"/>
              </a:ext>
            </a:extLst>
          </p:cNvPr>
          <p:cNvCxnSpPr>
            <a:stCxn id="21" idx="3"/>
            <a:endCxn id="20" idx="0"/>
          </p:cNvCxnSpPr>
          <p:nvPr/>
        </p:nvCxnSpPr>
        <p:spPr>
          <a:xfrm>
            <a:off x="1752091" y="2897862"/>
            <a:ext cx="1712840" cy="164305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201B6963-6408-4F74-B947-875F689AAA8A}"/>
              </a:ext>
            </a:extLst>
          </p:cNvPr>
          <p:cNvPicPr>
            <a:picLocks noChangeAspect="1"/>
          </p:cNvPicPr>
          <p:nvPr/>
        </p:nvPicPr>
        <p:blipFill rotWithShape="1">
          <a:blip r:embed="rId3">
            <a:extLst>
              <a:ext uri="{28A0092B-C50C-407E-A947-70E740481C1C}">
                <a14:useLocalDpi xmlns:a14="http://schemas.microsoft.com/office/drawing/2010/main" val="0"/>
              </a:ext>
            </a:extLst>
          </a:blip>
          <a:srcRect l="14236" t="24990" b="6752"/>
          <a:stretch/>
        </p:blipFill>
        <p:spPr>
          <a:xfrm>
            <a:off x="473817" y="6222140"/>
            <a:ext cx="5980269" cy="2730182"/>
          </a:xfrm>
          <a:prstGeom prst="rect">
            <a:avLst/>
          </a:prstGeom>
        </p:spPr>
      </p:pic>
      <p:sp>
        <p:nvSpPr>
          <p:cNvPr id="25" name="正方形/長方形 164">
            <a:extLst>
              <a:ext uri="{FF2B5EF4-FFF2-40B4-BE49-F238E27FC236}">
                <a16:creationId xmlns:a16="http://schemas.microsoft.com/office/drawing/2014/main" id="{8D058EC0-6134-4CE6-B200-1B6FFB326820}"/>
              </a:ext>
            </a:extLst>
          </p:cNvPr>
          <p:cNvSpPr/>
          <p:nvPr/>
        </p:nvSpPr>
        <p:spPr>
          <a:xfrm rot="16200000">
            <a:off x="2315736" y="3675350"/>
            <a:ext cx="554545" cy="2824928"/>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Tree>
    <p:extLst>
      <p:ext uri="{BB962C8B-B14F-4D97-AF65-F5344CB8AC3E}">
        <p14:creationId xmlns:p14="http://schemas.microsoft.com/office/powerpoint/2010/main" val="3299502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217757" y="1249868"/>
            <a:ext cx="6117061" cy="261610"/>
          </a:xfrm>
          <a:prstGeom prst="rect">
            <a:avLst/>
          </a:prstGeom>
          <a:noFill/>
        </p:spPr>
        <p:txBody>
          <a:bodyPr wrap="square" rtlCol="0">
            <a:spAutoFit/>
          </a:bodyPr>
          <a:lstStyle/>
          <a:p>
            <a:pPr algn="ctr"/>
            <a:r>
              <a:rPr kumimoji="1" lang="en-US" altLang="ja-JP" sz="1100" dirty="0"/>
              <a:t>Pegasus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518685" y="6886316"/>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120966" y="6869154"/>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127170" y="6886316"/>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5-2 WMS Application</a:t>
            </a:r>
          </a:p>
        </p:txBody>
      </p:sp>
      <p:sp>
        <p:nvSpPr>
          <p:cNvPr id="47" name="Rectangle 46">
            <a:extLst>
              <a:ext uri="{FF2B5EF4-FFF2-40B4-BE49-F238E27FC236}">
                <a16:creationId xmlns:a16="http://schemas.microsoft.com/office/drawing/2014/main" id="{C7ABECC7-FF62-4379-9BAC-F550A3CC1820}"/>
              </a:ext>
            </a:extLst>
          </p:cNvPr>
          <p:cNvSpPr/>
          <p:nvPr/>
        </p:nvSpPr>
        <p:spPr>
          <a:xfrm>
            <a:off x="4378888" y="7835987"/>
            <a:ext cx="495539"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46" name="テキスト ボックス 113">
            <a:extLst>
              <a:ext uri="{FF2B5EF4-FFF2-40B4-BE49-F238E27FC236}">
                <a16:creationId xmlns:a16="http://schemas.microsoft.com/office/drawing/2014/main" id="{EE162DAC-7B03-4CD5-85AD-14901F63B914}"/>
              </a:ext>
            </a:extLst>
          </p:cNvPr>
          <p:cNvSpPr txBox="1"/>
          <p:nvPr/>
        </p:nvSpPr>
        <p:spPr>
          <a:xfrm>
            <a:off x="2554477" y="1722571"/>
            <a:ext cx="1706442" cy="261610"/>
          </a:xfrm>
          <a:prstGeom prst="rect">
            <a:avLst/>
          </a:prstGeom>
          <a:noFill/>
        </p:spPr>
        <p:txBody>
          <a:bodyPr wrap="square" rtlCol="0">
            <a:spAutoFit/>
          </a:bodyPr>
          <a:lstStyle/>
          <a:p>
            <a:pPr algn="ctr"/>
            <a:r>
              <a:rPr kumimoji="1" lang="en-US" altLang="ja-JP" sz="1100" dirty="0"/>
              <a:t>1. </a:t>
            </a:r>
            <a:r>
              <a:rPr lang="en-US" altLang="ja-JP" sz="1100" dirty="0"/>
              <a:t>Outbound</a:t>
            </a:r>
            <a:endParaRPr kumimoji="1" lang="ja-JP" altLang="en-US" sz="1100" dirty="0"/>
          </a:p>
        </p:txBody>
      </p:sp>
      <p:pic>
        <p:nvPicPr>
          <p:cNvPr id="21" name="Picture 20">
            <a:extLst>
              <a:ext uri="{FF2B5EF4-FFF2-40B4-BE49-F238E27FC236}">
                <a16:creationId xmlns:a16="http://schemas.microsoft.com/office/drawing/2014/main" id="{AF63722C-D664-45B1-B34F-F9022ECC8849}"/>
              </a:ext>
            </a:extLst>
          </p:cNvPr>
          <p:cNvPicPr>
            <a:picLocks noChangeAspect="1"/>
          </p:cNvPicPr>
          <p:nvPr/>
        </p:nvPicPr>
        <p:blipFill rotWithShape="1">
          <a:blip r:embed="rId2"/>
          <a:srcRect l="-11" r="91338" b="62148"/>
          <a:stretch/>
        </p:blipFill>
        <p:spPr>
          <a:xfrm>
            <a:off x="793910" y="2000852"/>
            <a:ext cx="839144" cy="2060167"/>
          </a:xfrm>
          <a:prstGeom prst="rect">
            <a:avLst/>
          </a:prstGeom>
        </p:spPr>
      </p:pic>
      <p:sp>
        <p:nvSpPr>
          <p:cNvPr id="22" name="正方形/長方形 164">
            <a:extLst>
              <a:ext uri="{FF2B5EF4-FFF2-40B4-BE49-F238E27FC236}">
                <a16:creationId xmlns:a16="http://schemas.microsoft.com/office/drawing/2014/main" id="{8DEBA9D8-FF9E-44B9-8601-0159B4D44418}"/>
              </a:ext>
            </a:extLst>
          </p:cNvPr>
          <p:cNvSpPr/>
          <p:nvPr/>
        </p:nvSpPr>
        <p:spPr>
          <a:xfrm rot="16200000">
            <a:off x="1085242" y="2464820"/>
            <a:ext cx="256482" cy="83914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cxnSp>
        <p:nvCxnSpPr>
          <p:cNvPr id="9" name="Straight Arrow Connector 8">
            <a:extLst>
              <a:ext uri="{FF2B5EF4-FFF2-40B4-BE49-F238E27FC236}">
                <a16:creationId xmlns:a16="http://schemas.microsoft.com/office/drawing/2014/main" id="{FFB7C773-DCEA-4EA7-9E30-D77901F35F94}"/>
              </a:ext>
            </a:extLst>
          </p:cNvPr>
          <p:cNvCxnSpPr>
            <a:cxnSpLocks/>
            <a:stCxn id="18" idx="2"/>
            <a:endCxn id="23" idx="0"/>
          </p:cNvCxnSpPr>
          <p:nvPr/>
        </p:nvCxnSpPr>
        <p:spPr>
          <a:xfrm>
            <a:off x="3455233" y="5218042"/>
            <a:ext cx="211" cy="746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70306E0E-47C8-49D1-BC3D-E57DB7B3AF4D}"/>
              </a:ext>
            </a:extLst>
          </p:cNvPr>
          <p:cNvPicPr>
            <a:picLocks noChangeAspect="1"/>
          </p:cNvPicPr>
          <p:nvPr/>
        </p:nvPicPr>
        <p:blipFill rotWithShape="1">
          <a:blip r:embed="rId3">
            <a:extLst>
              <a:ext uri="{28A0092B-C50C-407E-A947-70E740481C1C}">
                <a14:useLocalDpi xmlns:a14="http://schemas.microsoft.com/office/drawing/2010/main" val="0"/>
              </a:ext>
            </a:extLst>
          </a:blip>
          <a:srcRect l="13046" b="78907"/>
          <a:stretch/>
        </p:blipFill>
        <p:spPr>
          <a:xfrm>
            <a:off x="603478" y="4425285"/>
            <a:ext cx="5703509" cy="792757"/>
          </a:xfrm>
          <a:prstGeom prst="rect">
            <a:avLst/>
          </a:prstGeom>
        </p:spPr>
      </p:pic>
      <p:cxnSp>
        <p:nvCxnSpPr>
          <p:cNvPr id="7" name="Connector: Elbow 6">
            <a:extLst>
              <a:ext uri="{FF2B5EF4-FFF2-40B4-BE49-F238E27FC236}">
                <a16:creationId xmlns:a16="http://schemas.microsoft.com/office/drawing/2014/main" id="{BAA5F580-500B-47C9-AB68-AB11CA2C9618}"/>
              </a:ext>
            </a:extLst>
          </p:cNvPr>
          <p:cNvCxnSpPr>
            <a:stCxn id="22" idx="2"/>
            <a:endCxn id="18" idx="0"/>
          </p:cNvCxnSpPr>
          <p:nvPr/>
        </p:nvCxnSpPr>
        <p:spPr>
          <a:xfrm>
            <a:off x="1633055" y="2884392"/>
            <a:ext cx="1822178" cy="154089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8961826E-F665-473C-83C7-0E6F245D5948}"/>
              </a:ext>
            </a:extLst>
          </p:cNvPr>
          <p:cNvPicPr>
            <a:picLocks noChangeAspect="1"/>
          </p:cNvPicPr>
          <p:nvPr/>
        </p:nvPicPr>
        <p:blipFill rotWithShape="1">
          <a:blip r:embed="rId3">
            <a:extLst>
              <a:ext uri="{28A0092B-C50C-407E-A947-70E740481C1C}">
                <a14:useLocalDpi xmlns:a14="http://schemas.microsoft.com/office/drawing/2010/main" val="0"/>
              </a:ext>
            </a:extLst>
          </a:blip>
          <a:srcRect l="13046" t="25868" b="23343"/>
          <a:stretch/>
        </p:blipFill>
        <p:spPr>
          <a:xfrm>
            <a:off x="555943" y="5964318"/>
            <a:ext cx="5799002" cy="1940830"/>
          </a:xfrm>
          <a:prstGeom prst="rect">
            <a:avLst/>
          </a:prstGeom>
        </p:spPr>
      </p:pic>
      <p:sp>
        <p:nvSpPr>
          <p:cNvPr id="24" name="正方形/長方形 164">
            <a:extLst>
              <a:ext uri="{FF2B5EF4-FFF2-40B4-BE49-F238E27FC236}">
                <a16:creationId xmlns:a16="http://schemas.microsoft.com/office/drawing/2014/main" id="{5334C0AD-3C9F-4FB7-9A25-8CA1146BCE12}"/>
              </a:ext>
            </a:extLst>
          </p:cNvPr>
          <p:cNvSpPr/>
          <p:nvPr/>
        </p:nvSpPr>
        <p:spPr>
          <a:xfrm rot="16200000">
            <a:off x="2285609" y="3580328"/>
            <a:ext cx="450573" cy="266583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spTree>
    <p:extLst>
      <p:ext uri="{BB962C8B-B14F-4D97-AF65-F5344CB8AC3E}">
        <p14:creationId xmlns:p14="http://schemas.microsoft.com/office/powerpoint/2010/main" val="286157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5678478"/>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Document information</a:t>
            </a:r>
          </a:p>
          <a:p>
            <a:r>
              <a:rPr kumimoji="1" lang="en-US" altLang="ja-JP" sz="1100" dirty="0"/>
              <a:t>  3-1. Warehouse Management System</a:t>
            </a:r>
          </a:p>
          <a:p>
            <a:r>
              <a:rPr kumimoji="1" lang="en-US" altLang="ja-JP" sz="1100" dirty="0"/>
              <a:t>  3-2. Interface information SAP-WMS</a:t>
            </a:r>
          </a:p>
          <a:p>
            <a:r>
              <a:rPr kumimoji="1" lang="en-US" altLang="ja-JP" sz="1100" dirty="0"/>
              <a:t>  3-3. Format Inbound label (Output data)</a:t>
            </a:r>
          </a:p>
          <a:p>
            <a:r>
              <a:rPr kumimoji="1" lang="en-US" altLang="ja-JP" sz="1100" dirty="0"/>
              <a:t>  3-4. Inbound Operation Diagram</a:t>
            </a:r>
          </a:p>
          <a:p>
            <a:r>
              <a:rPr kumimoji="1" lang="en-US" altLang="ja-JP" sz="1100" dirty="0"/>
              <a:t>  3-5. Outbound Operation Diagram</a:t>
            </a:r>
          </a:p>
          <a:p>
            <a:r>
              <a:rPr kumimoji="1" lang="en-US" altLang="ja-JP" sz="1100" dirty="0"/>
              <a:t>4. Operation flow</a:t>
            </a:r>
          </a:p>
          <a:p>
            <a:r>
              <a:rPr kumimoji="1" lang="en-US" altLang="ja-JP" sz="1100" dirty="0"/>
              <a:t>  4-1. Work Flow Chart</a:t>
            </a:r>
          </a:p>
          <a:p>
            <a:r>
              <a:rPr kumimoji="1" lang="en-US" altLang="ja-JP" sz="1100" dirty="0"/>
              <a:t>        4-1-1. Data linkage with Ebisu's ERP system and Pegasus</a:t>
            </a:r>
          </a:p>
          <a:p>
            <a:r>
              <a:rPr kumimoji="1" lang="en-US" altLang="ja-JP" sz="1100" dirty="0"/>
              <a:t>        4-1-2. Warehouse Inbound process</a:t>
            </a:r>
          </a:p>
          <a:p>
            <a:r>
              <a:rPr kumimoji="1" lang="en-US" altLang="ja-JP" sz="1100" dirty="0"/>
              <a:t>        4-1-3. Outbound for production process - Preparation</a:t>
            </a:r>
          </a:p>
          <a:p>
            <a:r>
              <a:rPr kumimoji="1" lang="en-US" altLang="ja-JP" sz="1100" dirty="0"/>
              <a:t>        4-1-4. Outbound for production process - Picking</a:t>
            </a:r>
          </a:p>
          <a:p>
            <a:r>
              <a:rPr kumimoji="1" lang="en-US" altLang="ja-JP" sz="1100" dirty="0"/>
              <a:t>        4-1-5. Outbound for production process - Slicing Production</a:t>
            </a:r>
          </a:p>
          <a:p>
            <a:r>
              <a:rPr kumimoji="1" lang="en-US" altLang="ja-JP" sz="1100" dirty="0"/>
              <a:t>        4-1-6. Outbound for production process - Sorting to packing</a:t>
            </a:r>
          </a:p>
          <a:p>
            <a:r>
              <a:rPr kumimoji="1" lang="en-US" altLang="ja-JP" sz="1100" dirty="0"/>
              <a:t>        4-1-7. Outbound for production process - Stock check</a:t>
            </a:r>
          </a:p>
          <a:p>
            <a:r>
              <a:rPr kumimoji="1" lang="en-US" altLang="ja-JP" sz="1100" dirty="0"/>
              <a:t>        4-1-8. Outbound for production process - Location management</a:t>
            </a:r>
          </a:p>
          <a:p>
            <a:r>
              <a:rPr kumimoji="1" lang="en-US" altLang="ja-JP" sz="1100" dirty="0"/>
              <a:t>        4-1-9. Outbound for production process - Stocktaking</a:t>
            </a:r>
          </a:p>
          <a:p>
            <a:r>
              <a:rPr kumimoji="1" lang="en-US" altLang="ja-JP" sz="1100" dirty="0"/>
              <a:t>5. System functional specifications</a:t>
            </a:r>
          </a:p>
          <a:p>
            <a:r>
              <a:rPr kumimoji="1" lang="en-US" altLang="ja-JP" sz="1100" dirty="0"/>
              <a:t>  5-1. Handy terminal function</a:t>
            </a:r>
          </a:p>
          <a:p>
            <a:r>
              <a:rPr kumimoji="1" lang="en-US" altLang="ja-JP" sz="1100" dirty="0"/>
              <a:t>        5-1-1. Inbound</a:t>
            </a:r>
          </a:p>
          <a:p>
            <a:r>
              <a:rPr kumimoji="1" lang="en-US" altLang="ja-JP" sz="1100" dirty="0"/>
              <a:t>        5-1-2. Outbound</a:t>
            </a:r>
          </a:p>
          <a:p>
            <a:r>
              <a:rPr kumimoji="1" lang="en-US" altLang="ja-JP" sz="1100" dirty="0"/>
              <a:t>        5-1-3. Outbound - Production</a:t>
            </a:r>
          </a:p>
          <a:p>
            <a:r>
              <a:rPr kumimoji="1" lang="en-US" altLang="ja-JP" sz="1100" dirty="0"/>
              <a:t>        5-1-4. Sorting</a:t>
            </a:r>
          </a:p>
          <a:p>
            <a:r>
              <a:rPr kumimoji="1" lang="en-US" altLang="ja-JP" sz="1100" dirty="0"/>
              <a:t>        5-1-5. Stock Management – Stock Check</a:t>
            </a:r>
          </a:p>
          <a:p>
            <a:r>
              <a:rPr kumimoji="1" lang="en-US" altLang="ja-JP" sz="1100" dirty="0"/>
              <a:t>        5-1-6. Stock management – Change Location</a:t>
            </a:r>
          </a:p>
          <a:p>
            <a:r>
              <a:rPr kumimoji="1" lang="en-US" altLang="ja-JP" sz="1100" dirty="0"/>
              <a:t>  5.2 WMS Application</a:t>
            </a:r>
          </a:p>
          <a:p>
            <a:r>
              <a:rPr kumimoji="1" lang="en-US" altLang="ja-JP" sz="1100" dirty="0"/>
              <a:t>6. Q&amp;A</a:t>
            </a:r>
          </a:p>
          <a:p>
            <a:r>
              <a:rPr kumimoji="1" lang="en-US" altLang="ja-JP" sz="1100" dirty="0"/>
              <a:t>7. Sign off</a:t>
            </a:r>
          </a:p>
          <a:p>
            <a:pPr marL="228600" indent="-228600">
              <a:buAutoNum type="arabicPeriod"/>
            </a:pPr>
            <a:endParaRPr kumimoji="1" lang="en-US" altLang="ja-JP" sz="1100" dirty="0"/>
          </a:p>
          <a:p>
            <a:pPr marL="228600" indent="-228600">
              <a:buAutoNum type="arabicPeriod"/>
            </a:pPr>
            <a:endParaRPr kumimoji="1" lang="en-US" altLang="ja-JP" sz="1100" dirty="0"/>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3</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217757" y="1249868"/>
            <a:ext cx="6117061" cy="261610"/>
          </a:xfrm>
          <a:prstGeom prst="rect">
            <a:avLst/>
          </a:prstGeom>
          <a:noFill/>
        </p:spPr>
        <p:txBody>
          <a:bodyPr wrap="square" rtlCol="0">
            <a:spAutoFit/>
          </a:bodyPr>
          <a:lstStyle/>
          <a:p>
            <a:pPr algn="ctr"/>
            <a:r>
              <a:rPr kumimoji="1" lang="en-US" altLang="ja-JP" sz="1100" dirty="0"/>
              <a:t>Pegasus function / screen flow</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349167"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3" name="テキスト ボックス 43">
            <a:extLst>
              <a:ext uri="{FF2B5EF4-FFF2-40B4-BE49-F238E27FC236}">
                <a16:creationId xmlns:a16="http://schemas.microsoft.com/office/drawing/2014/main" id="{A4CC0235-5D8F-386E-37CA-80CAD4CF6B2E}"/>
              </a:ext>
            </a:extLst>
          </p:cNvPr>
          <p:cNvSpPr txBox="1"/>
          <p:nvPr/>
        </p:nvSpPr>
        <p:spPr>
          <a:xfrm>
            <a:off x="1518685" y="6886316"/>
            <a:ext cx="723264" cy="184666"/>
          </a:xfrm>
          <a:prstGeom prst="rect">
            <a:avLst/>
          </a:prstGeom>
          <a:noFill/>
        </p:spPr>
        <p:txBody>
          <a:bodyPr wrap="square" rtlCol="0">
            <a:spAutoFit/>
          </a:bodyPr>
          <a:lstStyle/>
          <a:p>
            <a:r>
              <a:rPr kumimoji="1" lang="en-US" altLang="ja-JP" sz="600" dirty="0">
                <a:solidFill>
                  <a:schemeClr val="bg1"/>
                </a:solidFill>
              </a:rPr>
              <a:t>QC Confirm</a:t>
            </a:r>
            <a:endParaRPr kumimoji="1" lang="ja-JP" altLang="en-US" sz="600" dirty="0">
              <a:solidFill>
                <a:schemeClr val="bg1"/>
              </a:solidFill>
            </a:endParaRPr>
          </a:p>
        </p:txBody>
      </p:sp>
      <p:sp>
        <p:nvSpPr>
          <p:cNvPr id="16" name="テキスト ボックス 43">
            <a:extLst>
              <a:ext uri="{FF2B5EF4-FFF2-40B4-BE49-F238E27FC236}">
                <a16:creationId xmlns:a16="http://schemas.microsoft.com/office/drawing/2014/main" id="{7F783E1E-78F2-E38F-112A-21F5583E4F1A}"/>
              </a:ext>
            </a:extLst>
          </p:cNvPr>
          <p:cNvSpPr txBox="1"/>
          <p:nvPr/>
        </p:nvSpPr>
        <p:spPr>
          <a:xfrm>
            <a:off x="3120966" y="6869154"/>
            <a:ext cx="723264" cy="184666"/>
          </a:xfrm>
          <a:prstGeom prst="rect">
            <a:avLst/>
          </a:prstGeom>
          <a:noFill/>
        </p:spPr>
        <p:txBody>
          <a:bodyPr wrap="square" rtlCol="0">
            <a:spAutoFit/>
          </a:bodyPr>
          <a:lstStyle/>
          <a:p>
            <a:r>
              <a:rPr kumimoji="1" lang="en-US" altLang="ja-JP" sz="600" dirty="0">
                <a:solidFill>
                  <a:schemeClr val="bg1"/>
                </a:solidFill>
              </a:rPr>
              <a:t>FG Repack</a:t>
            </a:r>
            <a:endParaRPr kumimoji="1" lang="ja-JP" altLang="en-US" sz="600" dirty="0">
              <a:solidFill>
                <a:schemeClr val="bg1"/>
              </a:solidFill>
            </a:endParaRPr>
          </a:p>
        </p:txBody>
      </p:sp>
      <p:sp>
        <p:nvSpPr>
          <p:cNvPr id="19" name="テキスト ボックス 43">
            <a:extLst>
              <a:ext uri="{FF2B5EF4-FFF2-40B4-BE49-F238E27FC236}">
                <a16:creationId xmlns:a16="http://schemas.microsoft.com/office/drawing/2014/main" id="{F14CBF61-FD9F-F6B5-C29F-4BBBB46B3B2D}"/>
              </a:ext>
            </a:extLst>
          </p:cNvPr>
          <p:cNvSpPr txBox="1"/>
          <p:nvPr/>
        </p:nvSpPr>
        <p:spPr>
          <a:xfrm>
            <a:off x="5127170" y="6886316"/>
            <a:ext cx="723264" cy="184666"/>
          </a:xfrm>
          <a:prstGeom prst="rect">
            <a:avLst/>
          </a:prstGeom>
          <a:noFill/>
        </p:spPr>
        <p:txBody>
          <a:bodyPr wrap="square" rtlCol="0">
            <a:spAutoFit/>
          </a:bodyPr>
          <a:lstStyle/>
          <a:p>
            <a:r>
              <a:rPr kumimoji="1" lang="en-US" altLang="ja-JP" sz="600" dirty="0">
                <a:solidFill>
                  <a:schemeClr val="bg1"/>
                </a:solidFill>
              </a:rPr>
              <a:t>FG Reprint</a:t>
            </a:r>
            <a:endParaRPr kumimoji="1" lang="ja-JP" altLang="en-US" sz="600" dirty="0">
              <a:solidFill>
                <a:schemeClr val="bg1"/>
              </a:solidFill>
            </a:endParaRPr>
          </a:p>
        </p:txBody>
      </p:sp>
      <p:sp>
        <p:nvSpPr>
          <p:cNvPr id="63" name="テキスト ボックス 17">
            <a:extLst>
              <a:ext uri="{FF2B5EF4-FFF2-40B4-BE49-F238E27FC236}">
                <a16:creationId xmlns:a16="http://schemas.microsoft.com/office/drawing/2014/main" id="{06AB3D6B-9FE7-4A8F-AFD5-621F62C0E257}"/>
              </a:ext>
            </a:extLst>
          </p:cNvPr>
          <p:cNvSpPr txBox="1"/>
          <p:nvPr/>
        </p:nvSpPr>
        <p:spPr>
          <a:xfrm>
            <a:off x="393103" y="953678"/>
            <a:ext cx="6117062" cy="261610"/>
          </a:xfrm>
          <a:prstGeom prst="rect">
            <a:avLst/>
          </a:prstGeom>
          <a:noFill/>
        </p:spPr>
        <p:txBody>
          <a:bodyPr wrap="square" rtlCol="0">
            <a:spAutoFit/>
          </a:bodyPr>
          <a:lstStyle/>
          <a:p>
            <a:r>
              <a:rPr kumimoji="1" lang="en-US" altLang="ja-JP" sz="1100" b="1" dirty="0"/>
              <a:t>5.2 WMS Application</a:t>
            </a:r>
          </a:p>
        </p:txBody>
      </p:sp>
      <p:sp>
        <p:nvSpPr>
          <p:cNvPr id="47" name="Rectangle 46">
            <a:extLst>
              <a:ext uri="{FF2B5EF4-FFF2-40B4-BE49-F238E27FC236}">
                <a16:creationId xmlns:a16="http://schemas.microsoft.com/office/drawing/2014/main" id="{C7ABECC7-FF62-4379-9BAC-F550A3CC1820}"/>
              </a:ext>
            </a:extLst>
          </p:cNvPr>
          <p:cNvSpPr/>
          <p:nvPr/>
        </p:nvSpPr>
        <p:spPr>
          <a:xfrm>
            <a:off x="4378888" y="7835987"/>
            <a:ext cx="495539" cy="30371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sp>
        <p:nvSpPr>
          <p:cNvPr id="46" name="テキスト ボックス 113">
            <a:extLst>
              <a:ext uri="{FF2B5EF4-FFF2-40B4-BE49-F238E27FC236}">
                <a16:creationId xmlns:a16="http://schemas.microsoft.com/office/drawing/2014/main" id="{EE162DAC-7B03-4CD5-85AD-14901F63B914}"/>
              </a:ext>
            </a:extLst>
          </p:cNvPr>
          <p:cNvSpPr txBox="1"/>
          <p:nvPr/>
        </p:nvSpPr>
        <p:spPr>
          <a:xfrm>
            <a:off x="2554476" y="1722571"/>
            <a:ext cx="2425027" cy="261610"/>
          </a:xfrm>
          <a:prstGeom prst="rect">
            <a:avLst/>
          </a:prstGeom>
          <a:noFill/>
        </p:spPr>
        <p:txBody>
          <a:bodyPr wrap="square" rtlCol="0">
            <a:spAutoFit/>
          </a:bodyPr>
          <a:lstStyle/>
          <a:p>
            <a:pPr algn="ctr"/>
            <a:r>
              <a:rPr kumimoji="1" lang="en-US" altLang="ja-JP" sz="1100" dirty="0"/>
              <a:t>1. </a:t>
            </a:r>
            <a:r>
              <a:rPr lang="en-US" altLang="ja-JP" sz="1100" dirty="0"/>
              <a:t>Tag Label Generate Tool</a:t>
            </a:r>
            <a:endParaRPr kumimoji="1" lang="ja-JP" altLang="en-US" sz="1100" dirty="0"/>
          </a:p>
        </p:txBody>
      </p:sp>
      <p:pic>
        <p:nvPicPr>
          <p:cNvPr id="21" name="Picture 20">
            <a:extLst>
              <a:ext uri="{FF2B5EF4-FFF2-40B4-BE49-F238E27FC236}">
                <a16:creationId xmlns:a16="http://schemas.microsoft.com/office/drawing/2014/main" id="{AF63722C-D664-45B1-B34F-F9022ECC8849}"/>
              </a:ext>
            </a:extLst>
          </p:cNvPr>
          <p:cNvPicPr>
            <a:picLocks noChangeAspect="1"/>
          </p:cNvPicPr>
          <p:nvPr/>
        </p:nvPicPr>
        <p:blipFill rotWithShape="1">
          <a:blip r:embed="rId2"/>
          <a:srcRect l="-11" r="91338" b="62148"/>
          <a:stretch/>
        </p:blipFill>
        <p:spPr>
          <a:xfrm>
            <a:off x="898455" y="2163977"/>
            <a:ext cx="772700" cy="1897042"/>
          </a:xfrm>
          <a:prstGeom prst="rect">
            <a:avLst/>
          </a:prstGeom>
        </p:spPr>
      </p:pic>
      <p:sp>
        <p:nvSpPr>
          <p:cNvPr id="22" name="正方形/長方形 164">
            <a:extLst>
              <a:ext uri="{FF2B5EF4-FFF2-40B4-BE49-F238E27FC236}">
                <a16:creationId xmlns:a16="http://schemas.microsoft.com/office/drawing/2014/main" id="{8DEBA9D8-FF9E-44B9-8601-0159B4D44418}"/>
              </a:ext>
            </a:extLst>
          </p:cNvPr>
          <p:cNvSpPr/>
          <p:nvPr/>
        </p:nvSpPr>
        <p:spPr>
          <a:xfrm rot="16200000">
            <a:off x="1159399" y="2063908"/>
            <a:ext cx="250811" cy="877245"/>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18" name="Picture 17">
            <a:extLst>
              <a:ext uri="{FF2B5EF4-FFF2-40B4-BE49-F238E27FC236}">
                <a16:creationId xmlns:a16="http://schemas.microsoft.com/office/drawing/2014/main" id="{64BB14B1-B817-4525-9526-318E2C69E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38" y="4270938"/>
            <a:ext cx="4828091" cy="2774496"/>
          </a:xfrm>
          <a:prstGeom prst="rect">
            <a:avLst/>
          </a:prstGeom>
        </p:spPr>
      </p:pic>
      <p:cxnSp>
        <p:nvCxnSpPr>
          <p:cNvPr id="5" name="Connector: Elbow 4">
            <a:extLst>
              <a:ext uri="{FF2B5EF4-FFF2-40B4-BE49-F238E27FC236}">
                <a16:creationId xmlns:a16="http://schemas.microsoft.com/office/drawing/2014/main" id="{EB2D8A6C-4F33-40F5-B166-E0C86ED0D93E}"/>
              </a:ext>
            </a:extLst>
          </p:cNvPr>
          <p:cNvCxnSpPr>
            <a:cxnSpLocks/>
            <a:stCxn id="21" idx="3"/>
            <a:endCxn id="18" idx="0"/>
          </p:cNvCxnSpPr>
          <p:nvPr/>
        </p:nvCxnSpPr>
        <p:spPr>
          <a:xfrm>
            <a:off x="1671155" y="3112498"/>
            <a:ext cx="1716129" cy="115844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23" name="図 29">
            <a:extLst>
              <a:ext uri="{FF2B5EF4-FFF2-40B4-BE49-F238E27FC236}">
                <a16:creationId xmlns:a16="http://schemas.microsoft.com/office/drawing/2014/main" id="{B2361C35-BDA3-4966-9F1C-836DE029EFD2}"/>
              </a:ext>
            </a:extLst>
          </p:cNvPr>
          <p:cNvPicPr>
            <a:picLocks noChangeAspect="1"/>
          </p:cNvPicPr>
          <p:nvPr/>
        </p:nvPicPr>
        <p:blipFill rotWithShape="1">
          <a:blip r:embed="rId4"/>
          <a:srcRect l="2545" t="1799" r="5562" b="9212"/>
          <a:stretch/>
        </p:blipFill>
        <p:spPr>
          <a:xfrm>
            <a:off x="1740086" y="7480495"/>
            <a:ext cx="3315345" cy="1611629"/>
          </a:xfrm>
          <a:prstGeom prst="rect">
            <a:avLst/>
          </a:prstGeom>
          <a:ln w="12700">
            <a:solidFill>
              <a:schemeClr val="tx1"/>
            </a:solidFill>
          </a:ln>
        </p:spPr>
      </p:pic>
      <p:sp>
        <p:nvSpPr>
          <p:cNvPr id="24" name="正方形/長方形 164">
            <a:extLst>
              <a:ext uri="{FF2B5EF4-FFF2-40B4-BE49-F238E27FC236}">
                <a16:creationId xmlns:a16="http://schemas.microsoft.com/office/drawing/2014/main" id="{8C1411D2-2770-4A59-95DF-288FAE503C23}"/>
              </a:ext>
            </a:extLst>
          </p:cNvPr>
          <p:cNvSpPr/>
          <p:nvPr/>
        </p:nvSpPr>
        <p:spPr>
          <a:xfrm rot="16200000">
            <a:off x="2096624" y="5809233"/>
            <a:ext cx="184666" cy="92958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1" dirty="0">
              <a:solidFill>
                <a:schemeClr val="tx1"/>
              </a:solidFill>
            </a:endParaRPr>
          </a:p>
        </p:txBody>
      </p:sp>
      <p:pic>
        <p:nvPicPr>
          <p:cNvPr id="25" name="図 29">
            <a:extLst>
              <a:ext uri="{FF2B5EF4-FFF2-40B4-BE49-F238E27FC236}">
                <a16:creationId xmlns:a16="http://schemas.microsoft.com/office/drawing/2014/main" id="{773162FC-F190-4D1E-BFD8-5855AA3C3037}"/>
              </a:ext>
            </a:extLst>
          </p:cNvPr>
          <p:cNvPicPr>
            <a:picLocks noChangeAspect="1"/>
          </p:cNvPicPr>
          <p:nvPr/>
        </p:nvPicPr>
        <p:blipFill rotWithShape="1">
          <a:blip r:embed="rId4"/>
          <a:srcRect l="2545" t="1799" r="5562" b="9212"/>
          <a:stretch/>
        </p:blipFill>
        <p:spPr>
          <a:xfrm>
            <a:off x="3090475" y="5034012"/>
            <a:ext cx="2399609" cy="1166479"/>
          </a:xfrm>
          <a:prstGeom prst="rect">
            <a:avLst/>
          </a:prstGeom>
          <a:ln w="12700">
            <a:solidFill>
              <a:schemeClr val="tx1"/>
            </a:solidFill>
          </a:ln>
        </p:spPr>
      </p:pic>
      <p:cxnSp>
        <p:nvCxnSpPr>
          <p:cNvPr id="10" name="Straight Arrow Connector 9">
            <a:extLst>
              <a:ext uri="{FF2B5EF4-FFF2-40B4-BE49-F238E27FC236}">
                <a16:creationId xmlns:a16="http://schemas.microsoft.com/office/drawing/2014/main" id="{581D6CE6-9067-4F4F-927C-C309BBFA69AD}"/>
              </a:ext>
            </a:extLst>
          </p:cNvPr>
          <p:cNvCxnSpPr>
            <a:stCxn id="18" idx="2"/>
            <a:endCxn id="23" idx="0"/>
          </p:cNvCxnSpPr>
          <p:nvPr/>
        </p:nvCxnSpPr>
        <p:spPr>
          <a:xfrm>
            <a:off x="3387284" y="7045434"/>
            <a:ext cx="10475" cy="435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5914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a:p>
        </p:txBody>
      </p:sp>
      <p:graphicFrame>
        <p:nvGraphicFramePr>
          <p:cNvPr id="4" name="オブジェクト 3">
            <a:extLst>
              <a:ext uri="{FF2B5EF4-FFF2-40B4-BE49-F238E27FC236}">
                <a16:creationId xmlns:a16="http://schemas.microsoft.com/office/drawing/2014/main" id="{21290CBD-22A3-4F1E-9FDB-AED3BD8BB5A0}"/>
              </a:ext>
            </a:extLst>
          </p:cNvPr>
          <p:cNvGraphicFramePr>
            <a:graphicFrameLocks noChangeAspect="1"/>
          </p:cNvGraphicFramePr>
          <p:nvPr>
            <p:extLst>
              <p:ext uri="{D42A27DB-BD31-4B8C-83A1-F6EECF244321}">
                <p14:modId xmlns:p14="http://schemas.microsoft.com/office/powerpoint/2010/main" val="3879523963"/>
              </p:ext>
            </p:extLst>
          </p:nvPr>
        </p:nvGraphicFramePr>
        <p:xfrm>
          <a:off x="406399" y="1106488"/>
          <a:ext cx="6117063" cy="1627187"/>
        </p:xfrm>
        <a:graphic>
          <a:graphicData uri="http://schemas.openxmlformats.org/presentationml/2006/ole">
            <mc:AlternateContent xmlns:mc="http://schemas.openxmlformats.org/markup-compatibility/2006">
              <mc:Choice xmlns:v="urn:schemas-microsoft-com:vml" Requires="v">
                <p:oleObj spid="_x0000_s1027" name="Worksheet" r:id="rId3" imgW="11712079" imgH="3772175" progId="Excel.Sheet.12">
                  <p:embed/>
                </p:oleObj>
              </mc:Choice>
              <mc:Fallback>
                <p:oleObj name="Worksheet" r:id="rId3" imgW="11712079" imgH="3772175" progId="Excel.Sheet.12">
                  <p:embed/>
                  <p:pic>
                    <p:nvPicPr>
                      <p:cNvPr id="4" name="オブジェクト 3">
                        <a:extLst>
                          <a:ext uri="{FF2B5EF4-FFF2-40B4-BE49-F238E27FC236}">
                            <a16:creationId xmlns:a16="http://schemas.microsoft.com/office/drawing/2014/main" id="{21290CBD-22A3-4F1E-9FDB-AED3BD8BB5A0}"/>
                          </a:ext>
                        </a:extLst>
                      </p:cNvPr>
                      <p:cNvPicPr/>
                      <p:nvPr/>
                    </p:nvPicPr>
                    <p:blipFill>
                      <a:blip r:embed="rId4"/>
                      <a:stretch>
                        <a:fillRect/>
                      </a:stretch>
                    </p:blipFill>
                    <p:spPr>
                      <a:xfrm>
                        <a:off x="406399" y="1106488"/>
                        <a:ext cx="6117063" cy="1627187"/>
                      </a:xfrm>
                      <a:prstGeom prst="rect">
                        <a:avLst/>
                      </a:prstGeom>
                    </p:spPr>
                  </p:pic>
                </p:oleObj>
              </mc:Fallback>
            </mc:AlternateContent>
          </a:graphicData>
        </a:graphic>
      </p:graphicFrame>
    </p:spTree>
    <p:extLst>
      <p:ext uri="{BB962C8B-B14F-4D97-AF65-F5344CB8AC3E}">
        <p14:creationId xmlns:p14="http://schemas.microsoft.com/office/powerpoint/2010/main" val="1355483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7. Sign off</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615827"/>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a:t>Ebisu Foods Co Ltd.</a:t>
            </a:r>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a:p>
        </p:txBody>
      </p:sp>
      <p:cxnSp>
        <p:nvCxnSpPr>
          <p:cNvPr id="5" name="直線コネクタ 4">
            <a:extLst>
              <a:ext uri="{FF2B5EF4-FFF2-40B4-BE49-F238E27FC236}">
                <a16:creationId xmlns:a16="http://schemas.microsoft.com/office/drawing/2014/main"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Goods-Reprint/Repack</a:t>
            </a:r>
          </a:p>
        </p:txBody>
      </p:sp>
      <p:sp>
        <p:nvSpPr>
          <p:cNvPr id="14" name="テキスト ボックス 13">
            <a:extLst>
              <a:ext uri="{FF2B5EF4-FFF2-40B4-BE49-F238E27FC236}">
                <a16:creationId xmlns:a16="http://schemas.microsoft.com/office/drawing/2014/main"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74A4B8-94E2-44F6-B2F7-812EBA49BC1B}"/>
              </a:ext>
            </a:extLst>
          </p:cNvPr>
          <p:cNvSpPr txBox="1"/>
          <p:nvPr/>
        </p:nvSpPr>
        <p:spPr>
          <a:xfrm>
            <a:off x="406400" y="3372966"/>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737A60-DFC6-4089-8BFA-08E793EDB353}"/>
              </a:ext>
            </a:extLst>
          </p:cNvPr>
          <p:cNvSpPr txBox="1"/>
          <p:nvPr/>
        </p:nvSpPr>
        <p:spPr>
          <a:xfrm>
            <a:off x="406400" y="3948404"/>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CC8B6FE-3581-44FC-9DEC-F1544EF8213E}"/>
              </a:ext>
            </a:extLst>
          </p:cNvPr>
          <p:cNvSpPr txBox="1"/>
          <p:nvPr/>
        </p:nvSpPr>
        <p:spPr>
          <a:xfrm>
            <a:off x="370469" y="4803435"/>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CD97158-E796-43D8-9519-A676C5C9D762}"/>
              </a:ext>
            </a:extLst>
          </p:cNvPr>
          <p:cNvSpPr txBox="1"/>
          <p:nvPr/>
        </p:nvSpPr>
        <p:spPr>
          <a:xfrm>
            <a:off x="370469" y="6356196"/>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3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35960"/>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
        <p:nvSpPr>
          <p:cNvPr id="2" name="TextBox 1">
            <a:extLst>
              <a:ext uri="{FF2B5EF4-FFF2-40B4-BE49-F238E27FC236}">
                <a16:creationId xmlns:a16="http://schemas.microsoft.com/office/drawing/2014/main" id="{A5A36603-796F-58BA-3632-8F9C5C19B060}"/>
              </a:ext>
            </a:extLst>
          </p:cNvPr>
          <p:cNvSpPr txBox="1"/>
          <p:nvPr/>
        </p:nvSpPr>
        <p:spPr>
          <a:xfrm>
            <a:off x="406400" y="1113628"/>
            <a:ext cx="6117063" cy="3539430"/>
          </a:xfrm>
          <a:prstGeom prst="rect">
            <a:avLst/>
          </a:prstGeom>
          <a:noFill/>
        </p:spPr>
        <p:txBody>
          <a:bodyPr wrap="square" rtlCol="0">
            <a:spAutoFit/>
          </a:bodyPr>
          <a:lstStyle/>
          <a:p>
            <a:r>
              <a:rPr lang="en-US" sz="1400" dirty="0"/>
              <a:t>We propose a process control system to Ebisu Foods Co Ltd. By scanning and collating the visual confirmation work with label management + handy terminal, it is possible to prevent check mistakes by workers and expect “Improvement of quality".</a:t>
            </a:r>
          </a:p>
          <a:p>
            <a:pPr marL="342900" indent="-342900">
              <a:buAutoNum type="arabicPeriod"/>
            </a:pPr>
            <a:r>
              <a:rPr lang="en-US" sz="1400" dirty="0"/>
              <a:t>Giving work instructions to workers with handy terminals, it is possible to expect “Improvement of work efficiency" and prevent dependence on individual skills.</a:t>
            </a:r>
          </a:p>
          <a:p>
            <a:pPr marL="342900" indent="-342900">
              <a:buAutoNum type="arabicPeriod"/>
            </a:pPr>
            <a:r>
              <a:rPr lang="en-US" sz="1400" dirty="0"/>
              <a:t>Creating a system, on-site managers, office managers, and people in charge of other processes will be able to grasp the work status, realizing “Visualization of work".</a:t>
            </a:r>
          </a:p>
          <a:p>
            <a:pPr marL="342900" indent="-342900">
              <a:buAutoNum type="arabicPeriod"/>
            </a:pPr>
            <a:r>
              <a:rPr lang="en-US" sz="1400" dirty="0"/>
              <a:t>Being able to view the necessary information on a PC or handy terminal, it is possible to realize “Paperless" by digitizing forms.“ Traceability management" and “FIFO” can be realized by confirming the matching result with a handy terminal.</a:t>
            </a:r>
          </a:p>
          <a:p>
            <a:pPr marL="342900" indent="-342900">
              <a:buAutoNum type="arabicPeriod"/>
            </a:pPr>
            <a:r>
              <a:rPr lang="en-US" sz="1400" dirty="0"/>
              <a:t>Since it is possible to simplify the performance input to the ERP side, “Improvement of work efficiency" can be realized.</a:t>
            </a:r>
          </a:p>
        </p:txBody>
      </p:sp>
    </p:spTree>
    <p:extLst>
      <p:ext uri="{BB962C8B-B14F-4D97-AF65-F5344CB8AC3E}">
        <p14:creationId xmlns:p14="http://schemas.microsoft.com/office/powerpoint/2010/main" val="302107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B9AD277-0462-4D03-BB22-DC7941419A59}"/>
              </a:ext>
            </a:extLst>
          </p:cNvPr>
          <p:cNvPicPr>
            <a:picLocks noChangeAspect="1"/>
          </p:cNvPicPr>
          <p:nvPr/>
        </p:nvPicPr>
        <p:blipFill>
          <a:blip r:embed="rId2"/>
          <a:stretch>
            <a:fillRect/>
          </a:stretch>
        </p:blipFill>
        <p:spPr>
          <a:xfrm>
            <a:off x="4018010" y="2511055"/>
            <a:ext cx="428254" cy="555574"/>
          </a:xfrm>
          <a:prstGeom prst="rect">
            <a:avLst/>
          </a:prstGeom>
        </p:spPr>
      </p:pic>
      <p:pic>
        <p:nvPicPr>
          <p:cNvPr id="39" name="図 54">
            <a:extLst>
              <a:ext uri="{FF2B5EF4-FFF2-40B4-BE49-F238E27FC236}">
                <a16:creationId xmlns:a16="http://schemas.microsoft.com/office/drawing/2014/main" id="{DE3F0483-CE32-47F9-A743-F38916B6090D}"/>
              </a:ext>
            </a:extLst>
          </p:cNvPr>
          <p:cNvPicPr>
            <a:picLocks noChangeAspect="1"/>
          </p:cNvPicPr>
          <p:nvPr/>
        </p:nvPicPr>
        <p:blipFill>
          <a:blip r:embed="rId3"/>
          <a:stretch>
            <a:fillRect/>
          </a:stretch>
        </p:blipFill>
        <p:spPr>
          <a:xfrm flipH="1">
            <a:off x="2393292" y="2473602"/>
            <a:ext cx="492481" cy="515979"/>
          </a:xfrm>
          <a:prstGeom prst="rect">
            <a:avLst/>
          </a:prstGeom>
        </p:spPr>
      </p:pic>
      <p:pic>
        <p:nvPicPr>
          <p:cNvPr id="38" name="Picture 37">
            <a:extLst>
              <a:ext uri="{FF2B5EF4-FFF2-40B4-BE49-F238E27FC236}">
                <a16:creationId xmlns:a16="http://schemas.microsoft.com/office/drawing/2014/main" id="{CC847393-863E-46B8-B258-B27AC5B334A5}"/>
              </a:ext>
            </a:extLst>
          </p:cNvPr>
          <p:cNvPicPr>
            <a:picLocks noChangeAspect="1"/>
          </p:cNvPicPr>
          <p:nvPr/>
        </p:nvPicPr>
        <p:blipFill>
          <a:blip r:embed="rId4"/>
          <a:stretch>
            <a:fillRect/>
          </a:stretch>
        </p:blipFill>
        <p:spPr>
          <a:xfrm>
            <a:off x="3155769" y="2550651"/>
            <a:ext cx="515978" cy="515978"/>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61610"/>
          </a:xfrm>
          <a:prstGeom prst="rect">
            <a:avLst/>
          </a:prstGeom>
          <a:noFill/>
        </p:spPr>
        <p:txBody>
          <a:bodyPr wrap="square" rtlCol="0">
            <a:spAutoFit/>
          </a:bodyPr>
          <a:lstStyle/>
          <a:p>
            <a:r>
              <a:rPr kumimoji="1" lang="en-US" altLang="ja-JP" sz="1100" dirty="0"/>
              <a:t>Regarding the Process control system, consider the following system configuration.</a:t>
            </a:r>
            <a:endParaRPr kumimoji="1" lang="ja-JP" altLang="en-US"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a:p>
        </p:txBody>
      </p:sp>
      <p:sp>
        <p:nvSpPr>
          <p:cNvPr id="10" name="テキスト ボックス 9">
            <a:extLst>
              <a:ext uri="{FF2B5EF4-FFF2-40B4-BE49-F238E27FC236}">
                <a16:creationId xmlns:a16="http://schemas.microsoft.com/office/drawing/2014/main" id="{904546D1-79EE-482E-A6BD-41EFA3E9A176}"/>
              </a:ext>
            </a:extLst>
          </p:cNvPr>
          <p:cNvSpPr txBox="1"/>
          <p:nvPr/>
        </p:nvSpPr>
        <p:spPr>
          <a:xfrm>
            <a:off x="406401" y="1368358"/>
            <a:ext cx="6117061" cy="261610"/>
          </a:xfrm>
          <a:prstGeom prst="rect">
            <a:avLst/>
          </a:prstGeom>
          <a:noFill/>
        </p:spPr>
        <p:txBody>
          <a:bodyPr wrap="square" rtlCol="0">
            <a:spAutoFit/>
          </a:bodyPr>
          <a:lstStyle/>
          <a:p>
            <a:pPr algn="ctr"/>
            <a:r>
              <a:rPr kumimoji="1" lang="en-US" altLang="ja-JP" sz="1100" dirty="0"/>
              <a:t>Overall configuration diagram image</a:t>
            </a:r>
            <a:endParaRPr kumimoji="1" lang="ja-JP" altLang="en-US" sz="1100" dirty="0">
              <a:solidFill>
                <a:srgbClr val="FF0000"/>
              </a:solidFill>
            </a:endParaRPr>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710804"/>
            <a:ext cx="6117062" cy="747059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graphicFrame>
        <p:nvGraphicFramePr>
          <p:cNvPr id="6" name="Diagram 5">
            <a:extLst>
              <a:ext uri="{FF2B5EF4-FFF2-40B4-BE49-F238E27FC236}">
                <a16:creationId xmlns:a16="http://schemas.microsoft.com/office/drawing/2014/main" id="{B1F673C6-7BE6-4599-9966-9A664FDA85EC}"/>
              </a:ext>
            </a:extLst>
          </p:cNvPr>
          <p:cNvGraphicFramePr/>
          <p:nvPr>
            <p:extLst>
              <p:ext uri="{D42A27DB-BD31-4B8C-83A1-F6EECF244321}">
                <p14:modId xmlns:p14="http://schemas.microsoft.com/office/powerpoint/2010/main" val="3473870512"/>
              </p:ext>
            </p:extLst>
          </p:nvPr>
        </p:nvGraphicFramePr>
        <p:xfrm>
          <a:off x="519829" y="1846555"/>
          <a:ext cx="5818341" cy="7368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 name="図 40">
            <a:extLst>
              <a:ext uri="{FF2B5EF4-FFF2-40B4-BE49-F238E27FC236}">
                <a16:creationId xmlns:a16="http://schemas.microsoft.com/office/drawing/2014/main" id="{BE35D868-E8C3-4B93-96F4-277A6E5D4273}"/>
              </a:ext>
            </a:extLst>
          </p:cNvPr>
          <p:cNvPicPr>
            <a:picLocks noChangeAspect="1"/>
          </p:cNvPicPr>
          <p:nvPr/>
        </p:nvPicPr>
        <p:blipFill rotWithShape="1">
          <a:blip r:embed="rId10">
            <a:extLst>
              <a:ext uri="{28A0092B-C50C-407E-A947-70E740481C1C}">
                <a14:useLocalDpi xmlns:a14="http://schemas.microsoft.com/office/drawing/2010/main" val="0"/>
              </a:ext>
            </a:extLst>
          </a:blip>
          <a:srcRect l="6186" t="11038" r="4069" b="15756"/>
          <a:stretch/>
        </p:blipFill>
        <p:spPr>
          <a:xfrm>
            <a:off x="637502" y="2500044"/>
            <a:ext cx="548442" cy="447368"/>
          </a:xfrm>
          <a:prstGeom prst="rect">
            <a:avLst/>
          </a:prstGeom>
        </p:spPr>
      </p:pic>
      <p:pic>
        <p:nvPicPr>
          <p:cNvPr id="36" name="図 70">
            <a:extLst>
              <a:ext uri="{FF2B5EF4-FFF2-40B4-BE49-F238E27FC236}">
                <a16:creationId xmlns:a16="http://schemas.microsoft.com/office/drawing/2014/main" id="{5FF1E86A-DBB7-41F7-8F62-3189EB76BE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0106" y="3384232"/>
            <a:ext cx="214084" cy="568324"/>
          </a:xfrm>
          <a:prstGeom prst="rect">
            <a:avLst/>
          </a:prstGeom>
        </p:spPr>
      </p:pic>
      <p:pic>
        <p:nvPicPr>
          <p:cNvPr id="42" name="Picture 2" descr="Why is cardboard used for packaging? - ITP Packaging">
            <a:extLst>
              <a:ext uri="{FF2B5EF4-FFF2-40B4-BE49-F238E27FC236}">
                <a16:creationId xmlns:a16="http://schemas.microsoft.com/office/drawing/2014/main" id="{CBBD7307-184B-490B-B5F6-D57C4988FA48}"/>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6563" y="2380884"/>
            <a:ext cx="736847" cy="736847"/>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C8020374-A298-4189-8E7A-AC03C90948AB}"/>
              </a:ext>
            </a:extLst>
          </p:cNvPr>
          <p:cNvGrpSpPr/>
          <p:nvPr/>
        </p:nvGrpSpPr>
        <p:grpSpPr>
          <a:xfrm>
            <a:off x="5655727" y="2689090"/>
            <a:ext cx="468474" cy="274026"/>
            <a:chOff x="4378568" y="2220982"/>
            <a:chExt cx="1488832" cy="669555"/>
          </a:xfrm>
        </p:grpSpPr>
        <p:sp>
          <p:nvSpPr>
            <p:cNvPr id="46" name="Rectangle 45">
              <a:extLst>
                <a:ext uri="{FF2B5EF4-FFF2-40B4-BE49-F238E27FC236}">
                  <a16:creationId xmlns:a16="http://schemas.microsoft.com/office/drawing/2014/main" id="{F2CC80F9-301C-44AC-9DB3-FCE1FF1B7009}"/>
                </a:ext>
              </a:extLst>
            </p:cNvPr>
            <p:cNvSpPr/>
            <p:nvPr/>
          </p:nvSpPr>
          <p:spPr>
            <a:xfrm>
              <a:off x="4378568" y="2220982"/>
              <a:ext cx="1488832" cy="648053"/>
            </a:xfrm>
            <a:prstGeom prst="rect">
              <a:avLst/>
            </a:prstGeom>
            <a:solidFill>
              <a:schemeClr val="bg1"/>
            </a:solidFill>
            <a:ln>
              <a:noFill/>
            </a:ln>
          </p:spPr>
          <p:txBody>
            <a:bodyPr lIns="45719" rIns="45719" rtlCol="0" anchor="ctr"/>
            <a:lstStyle/>
            <a:p>
              <a:pPr algn="l"/>
              <a:endParaRPr kumimoji="1" lang="th-TH" sz="1400" dirty="0"/>
            </a:p>
          </p:txBody>
        </p:sp>
        <p:pic>
          <p:nvPicPr>
            <p:cNvPr id="47" name="図 12">
              <a:extLst>
                <a:ext uri="{FF2B5EF4-FFF2-40B4-BE49-F238E27FC236}">
                  <a16:creationId xmlns:a16="http://schemas.microsoft.com/office/drawing/2014/main" id="{23013371-BC22-4ABD-A1E9-50D89C270CA9}"/>
                </a:ext>
              </a:extLst>
            </p:cNvPr>
            <p:cNvPicPr>
              <a:picLocks noChangeAspect="1"/>
            </p:cNvPicPr>
            <p:nvPr/>
          </p:nvPicPr>
          <p:blipFill>
            <a:blip r:embed="rId13"/>
            <a:stretch>
              <a:fillRect/>
            </a:stretch>
          </p:blipFill>
          <p:spPr>
            <a:xfrm>
              <a:off x="4413908" y="2242484"/>
              <a:ext cx="1418152" cy="648053"/>
            </a:xfrm>
            <a:prstGeom prst="rect">
              <a:avLst/>
            </a:prstGeom>
          </p:spPr>
        </p:pic>
      </p:grpSp>
      <p:pic>
        <p:nvPicPr>
          <p:cNvPr id="49" name="図 54">
            <a:extLst>
              <a:ext uri="{FF2B5EF4-FFF2-40B4-BE49-F238E27FC236}">
                <a16:creationId xmlns:a16="http://schemas.microsoft.com/office/drawing/2014/main" id="{24A35FD3-D6B8-44B0-BD16-2C737263DB87}"/>
              </a:ext>
            </a:extLst>
          </p:cNvPr>
          <p:cNvPicPr>
            <a:picLocks noChangeAspect="1"/>
          </p:cNvPicPr>
          <p:nvPr/>
        </p:nvPicPr>
        <p:blipFill>
          <a:blip r:embed="rId3"/>
          <a:stretch>
            <a:fillRect/>
          </a:stretch>
        </p:blipFill>
        <p:spPr>
          <a:xfrm flipH="1">
            <a:off x="4759235" y="2471066"/>
            <a:ext cx="492481" cy="515979"/>
          </a:xfrm>
          <a:prstGeom prst="rect">
            <a:avLst/>
          </a:prstGeom>
        </p:spPr>
      </p:pic>
      <p:grpSp>
        <p:nvGrpSpPr>
          <p:cNvPr id="55" name="Group 54">
            <a:extLst>
              <a:ext uri="{FF2B5EF4-FFF2-40B4-BE49-F238E27FC236}">
                <a16:creationId xmlns:a16="http://schemas.microsoft.com/office/drawing/2014/main" id="{B502E78A-A8EB-4816-B981-56743C1E88D6}"/>
              </a:ext>
            </a:extLst>
          </p:cNvPr>
          <p:cNvGrpSpPr/>
          <p:nvPr/>
        </p:nvGrpSpPr>
        <p:grpSpPr>
          <a:xfrm>
            <a:off x="1233624" y="5491905"/>
            <a:ext cx="2008636" cy="948719"/>
            <a:chOff x="601770" y="6362427"/>
            <a:chExt cx="2008636" cy="948719"/>
          </a:xfrm>
        </p:grpSpPr>
        <p:grpSp>
          <p:nvGrpSpPr>
            <p:cNvPr id="12" name="Group 11">
              <a:extLst>
                <a:ext uri="{FF2B5EF4-FFF2-40B4-BE49-F238E27FC236}">
                  <a16:creationId xmlns:a16="http://schemas.microsoft.com/office/drawing/2014/main" id="{38D80E36-C179-40C1-A97F-C642C8219817}"/>
                </a:ext>
              </a:extLst>
            </p:cNvPr>
            <p:cNvGrpSpPr/>
            <p:nvPr/>
          </p:nvGrpSpPr>
          <p:grpSpPr>
            <a:xfrm>
              <a:off x="601770" y="6362943"/>
              <a:ext cx="703567" cy="948203"/>
              <a:chOff x="674597" y="6765656"/>
              <a:chExt cx="703567" cy="948203"/>
            </a:xfrm>
          </p:grpSpPr>
          <p:pic>
            <p:nvPicPr>
              <p:cNvPr id="11" name="Picture 10">
                <a:extLst>
                  <a:ext uri="{FF2B5EF4-FFF2-40B4-BE49-F238E27FC236}">
                    <a16:creationId xmlns:a16="http://schemas.microsoft.com/office/drawing/2014/main" id="{BAA44C0B-2199-4D81-B118-4B408841E08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2668" y="7028363"/>
                <a:ext cx="685496" cy="685496"/>
              </a:xfrm>
              <a:prstGeom prst="rect">
                <a:avLst/>
              </a:prstGeom>
            </p:spPr>
          </p:pic>
          <p:sp>
            <p:nvSpPr>
              <p:cNvPr id="50" name="正方形/長方形 36">
                <a:extLst>
                  <a:ext uri="{FF2B5EF4-FFF2-40B4-BE49-F238E27FC236}">
                    <a16:creationId xmlns:a16="http://schemas.microsoft.com/office/drawing/2014/main" id="{7130A2FA-7608-4470-A19A-6D5401F8E15E}"/>
                  </a:ext>
                </a:extLst>
              </p:cNvPr>
              <p:cNvSpPr/>
              <p:nvPr/>
            </p:nvSpPr>
            <p:spPr>
              <a:xfrm>
                <a:off x="674597" y="6765656"/>
                <a:ext cx="548443" cy="166162"/>
              </a:xfrm>
              <a:prstGeom prst="rect">
                <a:avLst/>
              </a:prstGeom>
              <a:noFill/>
              <a:ln>
                <a:solidFill>
                  <a:srgbClr val="000000"/>
                </a:solidFill>
              </a:ln>
            </p:spPr>
            <p:txBody>
              <a:bodyPr lIns="45719" rIns="45719" rtlCol="0" anchor="ctr"/>
              <a:lstStyle/>
              <a:p>
                <a:pPr algn="ctr"/>
                <a:r>
                  <a:rPr kumimoji="1" lang="en-US" altLang="ja-JP" sz="1000" dirty="0"/>
                  <a:t>SAP</a:t>
                </a:r>
                <a:endParaRPr kumimoji="1" lang="ja-JP" altLang="en-US" sz="1000" dirty="0"/>
              </a:p>
            </p:txBody>
          </p:sp>
        </p:grpSp>
        <p:grpSp>
          <p:nvGrpSpPr>
            <p:cNvPr id="16" name="Group 15">
              <a:extLst>
                <a:ext uri="{FF2B5EF4-FFF2-40B4-BE49-F238E27FC236}">
                  <a16:creationId xmlns:a16="http://schemas.microsoft.com/office/drawing/2014/main" id="{D5BB6A84-A746-470C-971D-D863EE8B225D}"/>
                </a:ext>
              </a:extLst>
            </p:cNvPr>
            <p:cNvGrpSpPr/>
            <p:nvPr/>
          </p:nvGrpSpPr>
          <p:grpSpPr>
            <a:xfrm>
              <a:off x="1887321" y="6362427"/>
              <a:ext cx="723085" cy="948203"/>
              <a:chOff x="1493842" y="6765656"/>
              <a:chExt cx="723085" cy="948203"/>
            </a:xfrm>
          </p:grpSpPr>
          <p:pic>
            <p:nvPicPr>
              <p:cNvPr id="51" name="Picture 50">
                <a:extLst>
                  <a:ext uri="{FF2B5EF4-FFF2-40B4-BE49-F238E27FC236}">
                    <a16:creationId xmlns:a16="http://schemas.microsoft.com/office/drawing/2014/main" id="{6BA8D027-7377-46E3-B05A-D775E634785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1431" y="7028363"/>
                <a:ext cx="685496" cy="685496"/>
              </a:xfrm>
              <a:prstGeom prst="rect">
                <a:avLst/>
              </a:prstGeom>
            </p:spPr>
          </p:pic>
          <p:sp>
            <p:nvSpPr>
              <p:cNvPr id="52" name="正方形/長方形 36">
                <a:extLst>
                  <a:ext uri="{FF2B5EF4-FFF2-40B4-BE49-F238E27FC236}">
                    <a16:creationId xmlns:a16="http://schemas.microsoft.com/office/drawing/2014/main" id="{532DDAF2-D420-451B-81EE-FAF94CD7F152}"/>
                  </a:ext>
                </a:extLst>
              </p:cNvPr>
              <p:cNvSpPr/>
              <p:nvPr/>
            </p:nvSpPr>
            <p:spPr>
              <a:xfrm>
                <a:off x="1493842" y="6765656"/>
                <a:ext cx="548443" cy="166162"/>
              </a:xfrm>
              <a:prstGeom prst="rect">
                <a:avLst/>
              </a:prstGeom>
              <a:noFill/>
              <a:ln>
                <a:solidFill>
                  <a:srgbClr val="000000"/>
                </a:solidFill>
              </a:ln>
            </p:spPr>
            <p:txBody>
              <a:bodyPr lIns="45719" rIns="45719" rtlCol="0" anchor="ctr"/>
              <a:lstStyle/>
              <a:p>
                <a:pPr algn="ctr"/>
                <a:r>
                  <a:rPr kumimoji="1" lang="en-US" altLang="ja-JP" sz="1000" dirty="0"/>
                  <a:t>WMS</a:t>
                </a:r>
                <a:endParaRPr kumimoji="1" lang="ja-JP" altLang="en-US" sz="1000" dirty="0"/>
              </a:p>
            </p:txBody>
          </p:sp>
        </p:grpSp>
        <p:cxnSp>
          <p:nvCxnSpPr>
            <p:cNvPr id="20" name="Straight Arrow Connector 19">
              <a:extLst>
                <a:ext uri="{FF2B5EF4-FFF2-40B4-BE49-F238E27FC236}">
                  <a16:creationId xmlns:a16="http://schemas.microsoft.com/office/drawing/2014/main" id="{C955EF6E-F0BF-47EF-BC34-BCE99A77A5FE}"/>
                </a:ext>
              </a:extLst>
            </p:cNvPr>
            <p:cNvCxnSpPr>
              <a:cxnSpLocks/>
            </p:cNvCxnSpPr>
            <p:nvPr/>
          </p:nvCxnSpPr>
          <p:spPr>
            <a:xfrm flipV="1">
              <a:off x="1225531" y="6992181"/>
              <a:ext cx="619573" cy="516"/>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C39C84B-8DF8-413F-A87A-299987FE07E1}"/>
                </a:ext>
              </a:extLst>
            </p:cNvPr>
            <p:cNvCxnSpPr/>
            <p:nvPr/>
          </p:nvCxnSpPr>
          <p:spPr>
            <a:xfrm>
              <a:off x="1221644" y="6844684"/>
              <a:ext cx="619573" cy="0"/>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8A228D5C-7A66-43E1-B93F-96BC60493F17}"/>
              </a:ext>
            </a:extLst>
          </p:cNvPr>
          <p:cNvSpPr/>
          <p:nvPr/>
        </p:nvSpPr>
        <p:spPr>
          <a:xfrm>
            <a:off x="712441" y="7149105"/>
            <a:ext cx="5625729" cy="49294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600" b="1" dirty="0">
                <a:solidFill>
                  <a:schemeClr val="tx1"/>
                </a:solidFill>
                <a:latin typeface="AngsanaUPC" panose="02020603050405020304" pitchFamily="18" charset="-34"/>
                <a:cs typeface="AngsanaUPC" panose="02020603050405020304" pitchFamily="18" charset="-34"/>
              </a:rPr>
              <a:t>Create labels </a:t>
            </a:r>
            <a:r>
              <a:rPr kumimoji="1" lang="en-US" sz="1600" dirty="0">
                <a:solidFill>
                  <a:schemeClr val="tx1"/>
                </a:solidFill>
                <a:latin typeface="AngsanaUPC" panose="02020603050405020304" pitchFamily="18" charset="-34"/>
                <a:cs typeface="AngsanaUPC" panose="02020603050405020304" pitchFamily="18" charset="-34"/>
              </a:rPr>
              <a:t>: "Inbound date &amp; time", "Expiry date", "Lot No." "Item No.", "Item Name", "Qty"</a:t>
            </a:r>
          </a:p>
          <a:p>
            <a:endParaRPr kumimoji="1" lang="en-US" sz="800" b="1" dirty="0">
              <a:solidFill>
                <a:schemeClr val="tx1"/>
              </a:solidFill>
            </a:endParaRPr>
          </a:p>
        </p:txBody>
      </p:sp>
      <p:pic>
        <p:nvPicPr>
          <p:cNvPr id="58" name="Picture 57">
            <a:extLst>
              <a:ext uri="{FF2B5EF4-FFF2-40B4-BE49-F238E27FC236}">
                <a16:creationId xmlns:a16="http://schemas.microsoft.com/office/drawing/2014/main" id="{74FCDF80-F0B3-4FB5-AB74-6B8D9C68D6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68801" y="2492010"/>
            <a:ext cx="491592" cy="491592"/>
          </a:xfrm>
          <a:prstGeom prst="rect">
            <a:avLst/>
          </a:prstGeom>
        </p:spPr>
      </p:pic>
      <p:pic>
        <p:nvPicPr>
          <p:cNvPr id="34" name="図 29">
            <a:extLst>
              <a:ext uri="{FF2B5EF4-FFF2-40B4-BE49-F238E27FC236}">
                <a16:creationId xmlns:a16="http://schemas.microsoft.com/office/drawing/2014/main" id="{465E66D8-B707-41C5-A044-682522D53D0A}"/>
              </a:ext>
            </a:extLst>
          </p:cNvPr>
          <p:cNvPicPr>
            <a:picLocks noChangeAspect="1"/>
          </p:cNvPicPr>
          <p:nvPr/>
        </p:nvPicPr>
        <p:blipFill rotWithShape="1">
          <a:blip r:embed="rId16"/>
          <a:srcRect l="2545" t="1799" r="5562" b="9212"/>
          <a:stretch/>
        </p:blipFill>
        <p:spPr>
          <a:xfrm>
            <a:off x="1548169" y="2735070"/>
            <a:ext cx="356432" cy="173266"/>
          </a:xfrm>
          <a:prstGeom prst="rect">
            <a:avLst/>
          </a:prstGeom>
          <a:ln w="12700">
            <a:solidFill>
              <a:schemeClr val="tx1"/>
            </a:solidFill>
          </a:ln>
        </p:spPr>
      </p:pic>
      <p:pic>
        <p:nvPicPr>
          <p:cNvPr id="59" name="図 70">
            <a:extLst>
              <a:ext uri="{FF2B5EF4-FFF2-40B4-BE49-F238E27FC236}">
                <a16:creationId xmlns:a16="http://schemas.microsoft.com/office/drawing/2014/main" id="{9941AE73-EB1C-4054-B3D3-D634DCB73D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3275" y="2543048"/>
            <a:ext cx="191461" cy="508267"/>
          </a:xfrm>
          <a:prstGeom prst="rect">
            <a:avLst/>
          </a:prstGeom>
        </p:spPr>
      </p:pic>
      <p:pic>
        <p:nvPicPr>
          <p:cNvPr id="61" name="Picture 60">
            <a:extLst>
              <a:ext uri="{FF2B5EF4-FFF2-40B4-BE49-F238E27FC236}">
                <a16:creationId xmlns:a16="http://schemas.microsoft.com/office/drawing/2014/main" id="{427911B9-7927-4382-9D63-082483E28FA8}"/>
              </a:ext>
            </a:extLst>
          </p:cNvPr>
          <p:cNvPicPr>
            <a:picLocks noChangeAspect="1"/>
          </p:cNvPicPr>
          <p:nvPr/>
        </p:nvPicPr>
        <p:blipFill>
          <a:blip r:embed="rId17"/>
          <a:stretch>
            <a:fillRect/>
          </a:stretch>
        </p:blipFill>
        <p:spPr>
          <a:xfrm>
            <a:off x="3266197" y="2660944"/>
            <a:ext cx="321518" cy="321518"/>
          </a:xfrm>
          <a:prstGeom prst="rect">
            <a:avLst/>
          </a:prstGeom>
        </p:spPr>
      </p:pic>
      <p:pic>
        <p:nvPicPr>
          <p:cNvPr id="33" name="Picture 32">
            <a:extLst>
              <a:ext uri="{FF2B5EF4-FFF2-40B4-BE49-F238E27FC236}">
                <a16:creationId xmlns:a16="http://schemas.microsoft.com/office/drawing/2014/main" id="{7DB6DF6B-FA7A-4EC7-BDEE-E17CAAA5EC1E}"/>
              </a:ext>
            </a:extLst>
          </p:cNvPr>
          <p:cNvPicPr>
            <a:picLocks noChangeAspect="1"/>
          </p:cNvPicPr>
          <p:nvPr/>
        </p:nvPicPr>
        <p:blipFill>
          <a:blip r:embed="rId18"/>
          <a:stretch>
            <a:fillRect/>
          </a:stretch>
        </p:blipFill>
        <p:spPr>
          <a:xfrm>
            <a:off x="1965487" y="2719152"/>
            <a:ext cx="293821" cy="293821"/>
          </a:xfrm>
          <a:prstGeom prst="rect">
            <a:avLst/>
          </a:prstGeom>
        </p:spPr>
      </p:pic>
      <p:pic>
        <p:nvPicPr>
          <p:cNvPr id="65" name="図 70">
            <a:extLst>
              <a:ext uri="{FF2B5EF4-FFF2-40B4-BE49-F238E27FC236}">
                <a16:creationId xmlns:a16="http://schemas.microsoft.com/office/drawing/2014/main" id="{61EEB18E-3385-46E3-8A8A-6BA6B1BA94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6716" y="3376279"/>
            <a:ext cx="214084" cy="568324"/>
          </a:xfrm>
          <a:prstGeom prst="rect">
            <a:avLst/>
          </a:prstGeom>
        </p:spPr>
      </p:pic>
      <p:sp>
        <p:nvSpPr>
          <p:cNvPr id="69" name="Arrow: Up 68">
            <a:extLst>
              <a:ext uri="{FF2B5EF4-FFF2-40B4-BE49-F238E27FC236}">
                <a16:creationId xmlns:a16="http://schemas.microsoft.com/office/drawing/2014/main" id="{D7571946-478A-4C06-9ECD-FA4585C3481B}"/>
              </a:ext>
            </a:extLst>
          </p:cNvPr>
          <p:cNvSpPr/>
          <p:nvPr/>
        </p:nvSpPr>
        <p:spPr>
          <a:xfrm>
            <a:off x="630116" y="3319966"/>
            <a:ext cx="214085" cy="447368"/>
          </a:xfrm>
          <a:prstGeom prst="up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800" b="1" dirty="0">
              <a:solidFill>
                <a:schemeClr val="tx1"/>
              </a:solidFill>
            </a:endParaRPr>
          </a:p>
        </p:txBody>
      </p:sp>
      <p:pic>
        <p:nvPicPr>
          <p:cNvPr id="74" name="図 70">
            <a:extLst>
              <a:ext uri="{FF2B5EF4-FFF2-40B4-BE49-F238E27FC236}">
                <a16:creationId xmlns:a16="http://schemas.microsoft.com/office/drawing/2014/main" id="{EFB3EC37-4FB5-43F2-8039-120E154528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3234" y="3376279"/>
            <a:ext cx="214084" cy="568324"/>
          </a:xfrm>
          <a:prstGeom prst="rect">
            <a:avLst/>
          </a:prstGeom>
        </p:spPr>
      </p:pic>
      <p:pic>
        <p:nvPicPr>
          <p:cNvPr id="75" name="図 70">
            <a:extLst>
              <a:ext uri="{FF2B5EF4-FFF2-40B4-BE49-F238E27FC236}">
                <a16:creationId xmlns:a16="http://schemas.microsoft.com/office/drawing/2014/main" id="{AED3A60C-9199-4712-9535-F003BEE855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59752" y="3376279"/>
            <a:ext cx="214084" cy="568324"/>
          </a:xfrm>
          <a:prstGeom prst="rect">
            <a:avLst/>
          </a:prstGeom>
        </p:spPr>
      </p:pic>
      <p:cxnSp>
        <p:nvCxnSpPr>
          <p:cNvPr id="78" name="Connector: Elbow 77">
            <a:extLst>
              <a:ext uri="{FF2B5EF4-FFF2-40B4-BE49-F238E27FC236}">
                <a16:creationId xmlns:a16="http://schemas.microsoft.com/office/drawing/2014/main" id="{DC160AA9-8EB1-4244-BF34-FA11F758E6E6}"/>
              </a:ext>
            </a:extLst>
          </p:cNvPr>
          <p:cNvCxnSpPr>
            <a:cxnSpLocks/>
            <a:stCxn id="52" idx="0"/>
            <a:endCxn id="36" idx="2"/>
          </p:cNvCxnSpPr>
          <p:nvPr/>
        </p:nvCxnSpPr>
        <p:spPr>
          <a:xfrm rot="16200000" flipV="1">
            <a:off x="1135599" y="3834106"/>
            <a:ext cx="1539349" cy="1776249"/>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BC04BC55-17F8-49E4-ACEA-BB3FAB5E4E7D}"/>
              </a:ext>
            </a:extLst>
          </p:cNvPr>
          <p:cNvCxnSpPr>
            <a:cxnSpLocks/>
            <a:stCxn id="52" idx="0"/>
            <a:endCxn id="90" idx="3"/>
          </p:cNvCxnSpPr>
          <p:nvPr/>
        </p:nvCxnSpPr>
        <p:spPr>
          <a:xfrm rot="16200000" flipV="1">
            <a:off x="1581068" y="4279576"/>
            <a:ext cx="1801489" cy="623170"/>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2B95D4C-9DE7-499E-9383-2EAD78DA40A7}"/>
              </a:ext>
            </a:extLst>
          </p:cNvPr>
          <p:cNvCxnSpPr>
            <a:stCxn id="52" idx="0"/>
            <a:endCxn id="65" idx="2"/>
          </p:cNvCxnSpPr>
          <p:nvPr/>
        </p:nvCxnSpPr>
        <p:spPr>
          <a:xfrm rot="5400000" flipH="1" flipV="1">
            <a:off x="2329926" y="4408074"/>
            <a:ext cx="1547302" cy="620361"/>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C5F062CF-6760-40F5-8AC2-C86E7937234A}"/>
              </a:ext>
            </a:extLst>
          </p:cNvPr>
          <p:cNvCxnSpPr>
            <a:stCxn id="52" idx="0"/>
            <a:endCxn id="74" idx="2"/>
          </p:cNvCxnSpPr>
          <p:nvPr/>
        </p:nvCxnSpPr>
        <p:spPr>
          <a:xfrm rot="5400000" flipH="1" flipV="1">
            <a:off x="2718185" y="4019815"/>
            <a:ext cx="1547302" cy="1396879"/>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20C8A223-822D-4878-A610-6EE26AC83747}"/>
              </a:ext>
            </a:extLst>
          </p:cNvPr>
          <p:cNvCxnSpPr>
            <a:stCxn id="52" idx="0"/>
            <a:endCxn id="75" idx="2"/>
          </p:cNvCxnSpPr>
          <p:nvPr/>
        </p:nvCxnSpPr>
        <p:spPr>
          <a:xfrm rot="5400000" flipH="1" flipV="1">
            <a:off x="3106444" y="3631556"/>
            <a:ext cx="1547302" cy="2173397"/>
          </a:xfrm>
          <a:prstGeom prst="bentConnector3">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3154083A-676A-4F24-A902-82DF672A7075}"/>
              </a:ext>
            </a:extLst>
          </p:cNvPr>
          <p:cNvCxnSpPr>
            <a:cxnSpLocks/>
            <a:stCxn id="52" idx="0"/>
          </p:cNvCxnSpPr>
          <p:nvPr/>
        </p:nvCxnSpPr>
        <p:spPr>
          <a:xfrm rot="5400000" flipH="1" flipV="1">
            <a:off x="3500647" y="3216263"/>
            <a:ext cx="1568392" cy="2982892"/>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AA67F11E-64F1-4319-9F25-98943DE673F1}"/>
              </a:ext>
            </a:extLst>
          </p:cNvPr>
          <p:cNvPicPr>
            <a:picLocks noChangeAspect="1"/>
          </p:cNvPicPr>
          <p:nvPr/>
        </p:nvPicPr>
        <p:blipFill>
          <a:blip r:embed="rId18"/>
          <a:stretch>
            <a:fillRect/>
          </a:stretch>
        </p:blipFill>
        <p:spPr>
          <a:xfrm>
            <a:off x="1610775" y="3410690"/>
            <a:ext cx="559452" cy="559452"/>
          </a:xfrm>
          <a:prstGeom prst="rect">
            <a:avLst/>
          </a:prstGeom>
        </p:spPr>
      </p:pic>
      <p:grpSp>
        <p:nvGrpSpPr>
          <p:cNvPr id="98" name="Group 97">
            <a:extLst>
              <a:ext uri="{FF2B5EF4-FFF2-40B4-BE49-F238E27FC236}">
                <a16:creationId xmlns:a16="http://schemas.microsoft.com/office/drawing/2014/main" id="{5E142B3F-1D90-482B-8515-E9C5B547BB94}"/>
              </a:ext>
            </a:extLst>
          </p:cNvPr>
          <p:cNvGrpSpPr/>
          <p:nvPr/>
        </p:nvGrpSpPr>
        <p:grpSpPr>
          <a:xfrm>
            <a:off x="1803266" y="4195924"/>
            <a:ext cx="857840" cy="370055"/>
            <a:chOff x="1471502" y="3389114"/>
            <a:chExt cx="787806" cy="565228"/>
          </a:xfrm>
        </p:grpSpPr>
        <p:sp>
          <p:nvSpPr>
            <p:cNvPr id="99" name="Flowchart: Document 98">
              <a:extLst>
                <a:ext uri="{FF2B5EF4-FFF2-40B4-BE49-F238E27FC236}">
                  <a16:creationId xmlns:a16="http://schemas.microsoft.com/office/drawing/2014/main" id="{4BE38D1F-27D1-49A4-A267-4C31602442C9}"/>
                </a:ext>
              </a:extLst>
            </p:cNvPr>
            <p:cNvSpPr/>
            <p:nvPr/>
          </p:nvSpPr>
          <p:spPr>
            <a:xfrm>
              <a:off x="1471502" y="3389114"/>
              <a:ext cx="787806" cy="565228"/>
            </a:xfrm>
            <a:prstGeom prst="flowChart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Roboto" panose="02000000000000000000" pitchFamily="2" charset="0"/>
                  <a:ea typeface="Roboto" panose="02000000000000000000" pitchFamily="2" charset="0"/>
                  <a:cs typeface="Roboto" panose="02000000000000000000" pitchFamily="2" charset="0"/>
                </a:rPr>
                <a:t>Create labels</a:t>
              </a:r>
              <a:endParaRPr kumimoji="1" lang="en-US" sz="800" dirty="0">
                <a:solidFill>
                  <a:schemeClr val="tx1"/>
                </a:solidFill>
              </a:endParaRPr>
            </a:p>
          </p:txBody>
        </p:sp>
        <p:pic>
          <p:nvPicPr>
            <p:cNvPr id="100" name="グラフィックス 239" descr="バーコード">
              <a:extLst>
                <a:ext uri="{FF2B5EF4-FFF2-40B4-BE49-F238E27FC236}">
                  <a16:creationId xmlns:a16="http://schemas.microsoft.com/office/drawing/2014/main" id="{87D9950F-A347-4460-A326-42DF7E409D0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74086" y="3617407"/>
              <a:ext cx="313050" cy="313050"/>
            </a:xfrm>
            <a:prstGeom prst="rect">
              <a:avLst/>
            </a:prstGeom>
          </p:spPr>
        </p:pic>
      </p:grpSp>
      <p:pic>
        <p:nvPicPr>
          <p:cNvPr id="102" name="Picture 101">
            <a:extLst>
              <a:ext uri="{FF2B5EF4-FFF2-40B4-BE49-F238E27FC236}">
                <a16:creationId xmlns:a16="http://schemas.microsoft.com/office/drawing/2014/main" id="{FA7CD836-655F-49DA-BD37-A168A9496268}"/>
              </a:ext>
            </a:extLst>
          </p:cNvPr>
          <p:cNvPicPr>
            <a:picLocks noChangeAspect="1"/>
          </p:cNvPicPr>
          <p:nvPr/>
        </p:nvPicPr>
        <p:blipFill>
          <a:blip r:embed="rId21"/>
          <a:stretch>
            <a:fillRect/>
          </a:stretch>
        </p:blipFill>
        <p:spPr>
          <a:xfrm>
            <a:off x="2950027" y="4792559"/>
            <a:ext cx="567993" cy="567993"/>
          </a:xfrm>
          <a:prstGeom prst="rect">
            <a:avLst/>
          </a:prstGeom>
        </p:spPr>
      </p:pic>
      <p:pic>
        <p:nvPicPr>
          <p:cNvPr id="103" name="図 70">
            <a:extLst>
              <a:ext uri="{FF2B5EF4-FFF2-40B4-BE49-F238E27FC236}">
                <a16:creationId xmlns:a16="http://schemas.microsoft.com/office/drawing/2014/main" id="{2A0D8F63-B992-48D1-AAFD-7134E35BC7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5880" y="3376279"/>
            <a:ext cx="214084" cy="568324"/>
          </a:xfrm>
          <a:prstGeom prst="rect">
            <a:avLst/>
          </a:prstGeom>
        </p:spPr>
      </p:pic>
    </p:spTree>
    <p:extLst>
      <p:ext uri="{BB962C8B-B14F-4D97-AF65-F5344CB8AC3E}">
        <p14:creationId xmlns:p14="http://schemas.microsoft.com/office/powerpoint/2010/main" val="244907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5">
            <a:extLst>
              <a:ext uri="{FF2B5EF4-FFF2-40B4-BE49-F238E27FC236}">
                <a16:creationId xmlns:a16="http://schemas.microsoft.com/office/drawing/2014/main" id="{CD64C2FE-C63E-41CA-895D-07653A5576E8}"/>
              </a:ext>
            </a:extLst>
          </p:cNvPr>
          <p:cNvPicPr>
            <a:picLocks noChangeAspect="1"/>
          </p:cNvPicPr>
          <p:nvPr/>
        </p:nvPicPr>
        <p:blipFill>
          <a:blip r:embed="rId2"/>
          <a:stretch>
            <a:fillRect/>
          </a:stretch>
        </p:blipFill>
        <p:spPr>
          <a:xfrm>
            <a:off x="219587" y="1386348"/>
            <a:ext cx="6412630" cy="3391533"/>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information</a:t>
            </a:r>
          </a:p>
        </p:txBody>
      </p:sp>
      <p:sp>
        <p:nvSpPr>
          <p:cNvPr id="19" name="テキスト ボックス 28">
            <a:extLst>
              <a:ext uri="{FF2B5EF4-FFF2-40B4-BE49-F238E27FC236}">
                <a16:creationId xmlns:a16="http://schemas.microsoft.com/office/drawing/2014/main" id="{C228F861-09D1-4CA6-8DE2-8258A4DD23B9}"/>
              </a:ext>
            </a:extLst>
          </p:cNvPr>
          <p:cNvSpPr txBox="1"/>
          <p:nvPr/>
        </p:nvSpPr>
        <p:spPr>
          <a:xfrm>
            <a:off x="328341" y="1022093"/>
            <a:ext cx="5058472" cy="261610"/>
          </a:xfrm>
          <a:prstGeom prst="rect">
            <a:avLst/>
          </a:prstGeom>
          <a:noFill/>
        </p:spPr>
        <p:txBody>
          <a:bodyPr wrap="square" rtlCol="0">
            <a:spAutoFit/>
          </a:bodyPr>
          <a:lstStyle/>
          <a:p>
            <a:r>
              <a:rPr kumimoji="1" lang="en-US" altLang="ja-JP" sz="1100" b="1" dirty="0"/>
              <a:t>3-1. </a:t>
            </a:r>
            <a:r>
              <a:rPr kumimoji="1" lang="en-US" altLang="ja-JP" sz="1100" b="1" dirty="0">
                <a:latin typeface="Roboto" panose="02000000000000000000" pitchFamily="2" charset="0"/>
                <a:ea typeface="Roboto" panose="02000000000000000000" pitchFamily="2" charset="0"/>
                <a:cs typeface="Roboto" panose="02000000000000000000" pitchFamily="2" charset="0"/>
              </a:rPr>
              <a:t>Warehouse Management System</a:t>
            </a:r>
            <a:endParaRPr kumimoji="1" lang="en-US" altLang="ja-JP" sz="1100" b="1" dirty="0"/>
          </a:p>
        </p:txBody>
      </p:sp>
      <p:sp>
        <p:nvSpPr>
          <p:cNvPr id="15" name="Rectangle: Rounded Corners 14">
            <a:extLst>
              <a:ext uri="{FF2B5EF4-FFF2-40B4-BE49-F238E27FC236}">
                <a16:creationId xmlns:a16="http://schemas.microsoft.com/office/drawing/2014/main" id="{9A3BD64C-DEAF-49BB-97F4-32A60D61389E}"/>
              </a:ext>
            </a:extLst>
          </p:cNvPr>
          <p:cNvSpPr/>
          <p:nvPr/>
        </p:nvSpPr>
        <p:spPr>
          <a:xfrm>
            <a:off x="1024302" y="3710713"/>
            <a:ext cx="1260000" cy="360000"/>
          </a:xfrm>
          <a:prstGeom prst="roundRect">
            <a:avLst/>
          </a:prstGeom>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r>
              <a:rPr kumimoji="1" lang="en-US" sz="1400" dirty="0">
                <a:latin typeface="Roboto" panose="02000000000000000000" pitchFamily="2" charset="0"/>
                <a:ea typeface="Roboto" panose="02000000000000000000" pitchFamily="2" charset="0"/>
                <a:cs typeface="Roboto" panose="02000000000000000000" pitchFamily="2" charset="0"/>
              </a:rPr>
              <a:t>SORTING</a:t>
            </a:r>
            <a:endParaRPr kumimoji="1" lang="th-TH" sz="1400" dirty="0">
              <a:latin typeface="Roboto" panose="02000000000000000000" pitchFamily="2" charset="0"/>
              <a:ea typeface="Roboto" panose="02000000000000000000" pitchFamily="2" charset="0"/>
            </a:endParaRPr>
          </a:p>
        </p:txBody>
      </p:sp>
      <p:sp>
        <p:nvSpPr>
          <p:cNvPr id="18" name="Rectangle: Rounded Corners 17">
            <a:extLst>
              <a:ext uri="{FF2B5EF4-FFF2-40B4-BE49-F238E27FC236}">
                <a16:creationId xmlns:a16="http://schemas.microsoft.com/office/drawing/2014/main" id="{52D3CF95-EF41-4E7B-A91D-A0884963C59A}"/>
              </a:ext>
            </a:extLst>
          </p:cNvPr>
          <p:cNvSpPr/>
          <p:nvPr/>
        </p:nvSpPr>
        <p:spPr>
          <a:xfrm>
            <a:off x="682351" y="2509755"/>
            <a:ext cx="868200" cy="248057"/>
          </a:xfrm>
          <a:prstGeom prst="roundRect">
            <a:avLst/>
          </a:prstGeom>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r>
              <a:rPr kumimoji="1" lang="en-US" sz="1400" dirty="0">
                <a:latin typeface="Roboto" panose="02000000000000000000" pitchFamily="2" charset="0"/>
                <a:ea typeface="Roboto" panose="02000000000000000000" pitchFamily="2" charset="0"/>
                <a:cs typeface="Roboto" panose="02000000000000000000" pitchFamily="2" charset="0"/>
              </a:rPr>
              <a:t>DRY</a:t>
            </a:r>
            <a:endParaRPr kumimoji="1" lang="th-TH" sz="1400" dirty="0">
              <a:latin typeface="Roboto" panose="02000000000000000000" pitchFamily="2" charset="0"/>
              <a:ea typeface="Roboto" panose="02000000000000000000" pitchFamily="2" charset="0"/>
            </a:endParaRPr>
          </a:p>
        </p:txBody>
      </p:sp>
      <p:sp>
        <p:nvSpPr>
          <p:cNvPr id="20" name="Rectangle: Rounded Corners 19">
            <a:extLst>
              <a:ext uri="{FF2B5EF4-FFF2-40B4-BE49-F238E27FC236}">
                <a16:creationId xmlns:a16="http://schemas.microsoft.com/office/drawing/2014/main" id="{77FB68AE-6808-4CED-8333-FC15B8D15EE4}"/>
              </a:ext>
            </a:extLst>
          </p:cNvPr>
          <p:cNvSpPr/>
          <p:nvPr/>
        </p:nvSpPr>
        <p:spPr>
          <a:xfrm>
            <a:off x="1942351" y="2514502"/>
            <a:ext cx="868200" cy="248057"/>
          </a:xfrm>
          <a:prstGeom prst="roundRect">
            <a:avLst/>
          </a:prstGeom>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r>
              <a:rPr kumimoji="1" lang="en-US" sz="1400" dirty="0">
                <a:latin typeface="Roboto" panose="02000000000000000000" pitchFamily="2" charset="0"/>
                <a:ea typeface="Roboto" panose="02000000000000000000" pitchFamily="2" charset="0"/>
                <a:cs typeface="Roboto" panose="02000000000000000000" pitchFamily="2" charset="0"/>
              </a:rPr>
              <a:t>COLD</a:t>
            </a:r>
            <a:endParaRPr kumimoji="1" lang="th-TH" sz="1400" dirty="0">
              <a:latin typeface="Roboto" panose="02000000000000000000" pitchFamily="2" charset="0"/>
              <a:ea typeface="Roboto" panose="02000000000000000000" pitchFamily="2" charset="0"/>
            </a:endParaRPr>
          </a:p>
        </p:txBody>
      </p:sp>
      <p:sp>
        <p:nvSpPr>
          <p:cNvPr id="21" name="Rectangle: Rounded Corners 20">
            <a:extLst>
              <a:ext uri="{FF2B5EF4-FFF2-40B4-BE49-F238E27FC236}">
                <a16:creationId xmlns:a16="http://schemas.microsoft.com/office/drawing/2014/main" id="{9D02B2CF-EECF-4DA4-8756-D5EEFBAEBD64}"/>
              </a:ext>
            </a:extLst>
          </p:cNvPr>
          <p:cNvSpPr/>
          <p:nvPr/>
        </p:nvSpPr>
        <p:spPr>
          <a:xfrm>
            <a:off x="4126813" y="2597422"/>
            <a:ext cx="1260000" cy="360000"/>
          </a:xfrm>
          <a:prstGeom prst="roundRect">
            <a:avLst/>
          </a:prstGeom>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r>
              <a:rPr kumimoji="1" lang="en-US" sz="1400" dirty="0">
                <a:latin typeface="Roboto" panose="02000000000000000000" pitchFamily="2" charset="0"/>
                <a:ea typeface="Roboto" panose="02000000000000000000" pitchFamily="2" charset="0"/>
                <a:cs typeface="Roboto" panose="02000000000000000000" pitchFamily="2" charset="0"/>
              </a:rPr>
              <a:t>FROZEN</a:t>
            </a:r>
            <a:endParaRPr kumimoji="1" lang="th-TH" sz="1400" dirty="0">
              <a:latin typeface="Roboto" panose="02000000000000000000" pitchFamily="2" charset="0"/>
              <a:ea typeface="Roboto" panose="02000000000000000000" pitchFamily="2" charset="0"/>
            </a:endParaRPr>
          </a:p>
        </p:txBody>
      </p:sp>
      <p:graphicFrame>
        <p:nvGraphicFramePr>
          <p:cNvPr id="33" name="Table 32">
            <a:extLst>
              <a:ext uri="{FF2B5EF4-FFF2-40B4-BE49-F238E27FC236}">
                <a16:creationId xmlns:a16="http://schemas.microsoft.com/office/drawing/2014/main" id="{F3F6909E-C2EA-4F98-9262-A925BA80DB8D}"/>
              </a:ext>
            </a:extLst>
          </p:cNvPr>
          <p:cNvGraphicFramePr>
            <a:graphicFrameLocks noGrp="1"/>
          </p:cNvGraphicFramePr>
          <p:nvPr>
            <p:extLst>
              <p:ext uri="{D42A27DB-BD31-4B8C-83A1-F6EECF244321}">
                <p14:modId xmlns:p14="http://schemas.microsoft.com/office/powerpoint/2010/main" val="2284574658"/>
              </p:ext>
            </p:extLst>
          </p:nvPr>
        </p:nvGraphicFramePr>
        <p:xfrm>
          <a:off x="328341" y="5174724"/>
          <a:ext cx="6195122" cy="2466244"/>
        </p:xfrm>
        <a:graphic>
          <a:graphicData uri="http://schemas.openxmlformats.org/drawingml/2006/table">
            <a:tbl>
              <a:tblPr>
                <a:tableStyleId>{5DA37D80-6434-44D0-A028-1B22A696006F}</a:tableStyleId>
              </a:tblPr>
              <a:tblGrid>
                <a:gridCol w="1079320">
                  <a:extLst>
                    <a:ext uri="{9D8B030D-6E8A-4147-A177-3AD203B41FA5}">
                      <a16:colId xmlns:a16="http://schemas.microsoft.com/office/drawing/2014/main" val="2692723205"/>
                    </a:ext>
                  </a:extLst>
                </a:gridCol>
                <a:gridCol w="1790092">
                  <a:extLst>
                    <a:ext uri="{9D8B030D-6E8A-4147-A177-3AD203B41FA5}">
                      <a16:colId xmlns:a16="http://schemas.microsoft.com/office/drawing/2014/main" val="1865326553"/>
                    </a:ext>
                  </a:extLst>
                </a:gridCol>
                <a:gridCol w="2105990">
                  <a:extLst>
                    <a:ext uri="{9D8B030D-6E8A-4147-A177-3AD203B41FA5}">
                      <a16:colId xmlns:a16="http://schemas.microsoft.com/office/drawing/2014/main" val="1575871335"/>
                    </a:ext>
                  </a:extLst>
                </a:gridCol>
                <a:gridCol w="1219720">
                  <a:extLst>
                    <a:ext uri="{9D8B030D-6E8A-4147-A177-3AD203B41FA5}">
                      <a16:colId xmlns:a16="http://schemas.microsoft.com/office/drawing/2014/main" val="473292807"/>
                    </a:ext>
                  </a:extLst>
                </a:gridCol>
              </a:tblGrid>
              <a:tr h="310594">
                <a:tc>
                  <a:txBody>
                    <a:bodyPr/>
                    <a:lstStyle/>
                    <a:p>
                      <a:pPr algn="ctr" fontAlgn="ctr"/>
                      <a:r>
                        <a:rPr lang="en-US" sz="1200" b="1" u="none" strike="noStrike" dirty="0">
                          <a:effectLst/>
                          <a:latin typeface="AngsanaUPC" panose="02020603050405020304" pitchFamily="18" charset="-34"/>
                          <a:ea typeface="Roboto" panose="02000000000000000000" pitchFamily="2" charset="0"/>
                          <a:cs typeface="AngsanaUPC" panose="02020603050405020304" pitchFamily="18" charset="-34"/>
                        </a:rPr>
                        <a:t>No. of Format Design</a:t>
                      </a:r>
                      <a:endParaRPr lang="en-US" sz="1200" b="1" i="0" u="none" strike="noStrike" dirty="0">
                        <a:solidFill>
                          <a:srgbClr val="FFFFFF"/>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solidFill>
                      <a:schemeClr val="tx2">
                        <a:lumMod val="40000"/>
                        <a:lumOff val="60000"/>
                      </a:schemeClr>
                    </a:solidFill>
                  </a:tcPr>
                </a:tc>
                <a:tc>
                  <a:txBody>
                    <a:bodyPr/>
                    <a:lstStyle/>
                    <a:p>
                      <a:pPr algn="ctr" fontAlgn="ctr"/>
                      <a:r>
                        <a:rPr lang="en-US" sz="1200" b="1" u="none" strike="noStrike" dirty="0">
                          <a:effectLst/>
                          <a:latin typeface="AngsanaUPC" panose="02020603050405020304" pitchFamily="18" charset="-34"/>
                          <a:ea typeface="Roboto" panose="02000000000000000000" pitchFamily="2" charset="0"/>
                          <a:cs typeface="AngsanaUPC" panose="02020603050405020304" pitchFamily="18" charset="-34"/>
                        </a:rPr>
                        <a:t>SAP Process</a:t>
                      </a:r>
                      <a:endParaRPr lang="en-US" sz="1200" b="1" i="0" u="none" strike="noStrike" dirty="0">
                        <a:solidFill>
                          <a:srgbClr val="FFFFFF"/>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solidFill>
                      <a:schemeClr val="tx2">
                        <a:lumMod val="40000"/>
                        <a:lumOff val="60000"/>
                      </a:schemeClr>
                    </a:solidFill>
                  </a:tcPr>
                </a:tc>
                <a:tc>
                  <a:txBody>
                    <a:bodyPr/>
                    <a:lstStyle/>
                    <a:p>
                      <a:pPr algn="ctr" fontAlgn="ctr"/>
                      <a:r>
                        <a:rPr lang="en-US" sz="1200" b="1" u="none" strike="noStrike" dirty="0">
                          <a:effectLst/>
                          <a:latin typeface="AngsanaUPC" panose="02020603050405020304" pitchFamily="18" charset="-34"/>
                          <a:ea typeface="Roboto" panose="02000000000000000000" pitchFamily="2" charset="0"/>
                          <a:cs typeface="AngsanaUPC" panose="02020603050405020304" pitchFamily="18" charset="-34"/>
                        </a:rPr>
                        <a:t>WMS Process </a:t>
                      </a:r>
                      <a:endParaRPr lang="en-US" sz="1200" b="1" i="0" u="none" strike="noStrike" dirty="0">
                        <a:solidFill>
                          <a:srgbClr val="FFFFFF"/>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solidFill>
                      <a:schemeClr val="tx2">
                        <a:lumMod val="40000"/>
                        <a:lumOff val="60000"/>
                      </a:schemeClr>
                    </a:solidFill>
                  </a:tcPr>
                </a:tc>
                <a:tc>
                  <a:txBody>
                    <a:bodyPr/>
                    <a:lstStyle/>
                    <a:p>
                      <a:pPr algn="ctr" fontAlgn="ctr"/>
                      <a:r>
                        <a:rPr lang="en-US" sz="1200" b="1" u="none" strike="noStrike" dirty="0">
                          <a:effectLst/>
                          <a:latin typeface="AngsanaUPC" panose="02020603050405020304" pitchFamily="18" charset="-34"/>
                          <a:ea typeface="Roboto" panose="02000000000000000000" pitchFamily="2" charset="0"/>
                          <a:cs typeface="AngsanaUPC" panose="02020603050405020304" pitchFamily="18" charset="-34"/>
                        </a:rPr>
                        <a:t>Inventory Update </a:t>
                      </a:r>
                      <a:endParaRPr lang="en-US" sz="1200" b="1" i="0" u="none" strike="noStrike" dirty="0">
                        <a:solidFill>
                          <a:srgbClr val="FFFFFF"/>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2425169657"/>
                  </a:ext>
                </a:extLst>
              </a:tr>
              <a:tr h="179780">
                <a:tc>
                  <a:txBody>
                    <a:bodyPr/>
                    <a:lstStyle/>
                    <a:p>
                      <a:pPr algn="ctr" fontAlgn="ctr"/>
                      <a:r>
                        <a:rPr lang="th-TH" sz="1200" b="0" i="0" u="none" strike="noStrike" dirty="0">
                          <a:effectLst/>
                          <a:latin typeface="AngsanaUPC" panose="02020603050405020304" pitchFamily="18" charset="-34"/>
                          <a:ea typeface="Roboto" panose="02000000000000000000" pitchFamily="2" charset="0"/>
                          <a:cs typeface="AngsanaUPC" panose="02020603050405020304" pitchFamily="18" charset="-34"/>
                        </a:rPr>
                        <a:t>1</a:t>
                      </a:r>
                      <a:endParaRPr lang="th-TH"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Purchase Order (PO)</a:t>
                      </a:r>
                      <a:endParaRPr lang="en-US"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Inbound schedule/PO</a:t>
                      </a:r>
                      <a:endParaRPr lang="en-US"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IN</a:t>
                      </a:r>
                      <a:endParaRPr lang="en-US"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extLst>
                  <a:ext uri="{0D108BD9-81ED-4DB2-BD59-A6C34878D82A}">
                    <a16:rowId xmlns:a16="http://schemas.microsoft.com/office/drawing/2014/main" val="1362281903"/>
                  </a:ext>
                </a:extLst>
              </a:tr>
              <a:tr h="179780">
                <a:tc>
                  <a:txBody>
                    <a:bodyPr/>
                    <a:lstStyle/>
                    <a:p>
                      <a:pPr algn="ctr" fontAlgn="ctr"/>
                      <a:r>
                        <a:rPr lang="th-TH" sz="1200" b="0" i="0" u="none" strike="noStrike" dirty="0">
                          <a:effectLst/>
                          <a:latin typeface="AngsanaUPC" panose="02020603050405020304" pitchFamily="18" charset="-34"/>
                          <a:ea typeface="Roboto" panose="02000000000000000000" pitchFamily="2" charset="0"/>
                          <a:cs typeface="AngsanaUPC" panose="02020603050405020304" pitchFamily="18" charset="-34"/>
                        </a:rPr>
                        <a:t>1</a:t>
                      </a: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.1</a:t>
                      </a:r>
                      <a:endParaRPr lang="th-TH"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Claim to maker</a:t>
                      </a:r>
                      <a:endParaRPr lang="en-US"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Outbound update /PO</a:t>
                      </a:r>
                      <a:endParaRPr lang="en-US"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OUT</a:t>
                      </a:r>
                      <a:endParaRPr lang="en-US"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extLst>
                  <a:ext uri="{0D108BD9-81ED-4DB2-BD59-A6C34878D82A}">
                    <a16:rowId xmlns:a16="http://schemas.microsoft.com/office/drawing/2014/main" val="892271720"/>
                  </a:ext>
                </a:extLst>
              </a:tr>
              <a:tr h="179780">
                <a:tc>
                  <a:txBody>
                    <a:bodyPr/>
                    <a:lstStyle/>
                    <a:p>
                      <a:pPr algn="ctr" fontAlgn="ctr"/>
                      <a:r>
                        <a:rPr lang="th-TH" sz="1200" b="0" i="0" u="none" strike="noStrike" dirty="0">
                          <a:effectLst/>
                          <a:latin typeface="AngsanaUPC" panose="02020603050405020304" pitchFamily="18" charset="-34"/>
                          <a:ea typeface="Roboto" panose="02000000000000000000" pitchFamily="2" charset="0"/>
                          <a:cs typeface="AngsanaUPC" panose="02020603050405020304" pitchFamily="18" charset="-34"/>
                        </a:rPr>
                        <a:t>1</a:t>
                      </a: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.2</a:t>
                      </a:r>
                      <a:endParaRPr lang="th-TH"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dirty="0">
                          <a:effectLst/>
                          <a:latin typeface="AngsanaUPC" panose="02020603050405020304" pitchFamily="18" charset="-34"/>
                          <a:ea typeface="Roboto" panose="02000000000000000000" pitchFamily="2" charset="0"/>
                          <a:cs typeface="AngsanaUPC" panose="02020603050405020304" pitchFamily="18" charset="-34"/>
                        </a:rPr>
                        <a:t>Maker return back</a:t>
                      </a:r>
                      <a:endParaRPr lang="en-US" sz="1200" b="0" i="0" u="none" strike="noStrike" dirty="0">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a:effectLst/>
                          <a:latin typeface="AngsanaUPC" panose="02020603050405020304" pitchFamily="18" charset="-34"/>
                          <a:ea typeface="Roboto" panose="02000000000000000000" pitchFamily="2" charset="0"/>
                          <a:cs typeface="AngsanaUPC" panose="02020603050405020304" pitchFamily="18" charset="-34"/>
                        </a:rPr>
                        <a:t>Inbound update/PO</a:t>
                      </a:r>
                      <a:endParaRPr lang="en-US" sz="1200" b="0" i="0" u="none" strike="noStrike">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algn="ctr" fontAlgn="ctr"/>
                      <a:r>
                        <a:rPr lang="en-US" sz="1200" b="0" i="0" u="none" strike="noStrike">
                          <a:effectLst/>
                          <a:latin typeface="AngsanaUPC" panose="02020603050405020304" pitchFamily="18" charset="-34"/>
                          <a:ea typeface="Roboto" panose="02000000000000000000" pitchFamily="2" charset="0"/>
                          <a:cs typeface="AngsanaUPC" panose="02020603050405020304" pitchFamily="18" charset="-34"/>
                        </a:rPr>
                        <a:t>IN</a:t>
                      </a:r>
                      <a:endParaRPr lang="en-US" sz="1200" b="0" i="0" u="none" strike="noStrike">
                        <a:solidFill>
                          <a:srgbClr val="305496"/>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extLst>
                  <a:ext uri="{0D108BD9-81ED-4DB2-BD59-A6C34878D82A}">
                    <a16:rowId xmlns:a16="http://schemas.microsoft.com/office/drawing/2014/main" val="3311767272"/>
                  </a:ext>
                </a:extLst>
              </a:tr>
              <a:tr h="179780">
                <a:tc>
                  <a:txBody>
                    <a:bodyPr/>
                    <a:lstStyle/>
                    <a:p>
                      <a:pPr marL="0" algn="ctr" defTabSz="914400" rtl="0" eaLnBrk="1" fontAlgn="ctr" latinLnBrk="0" hangingPunct="1"/>
                      <a:r>
                        <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2</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Sell order ( SO)</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Outbound schedule/SO</a:t>
                      </a:r>
                    </a:p>
                  </a:txBody>
                  <a:tcPr marL="9525" marR="9525" marT="9525" marB="0" anchor="ctr"/>
                </a:tc>
                <a:tc>
                  <a:txBody>
                    <a:bodyPr/>
                    <a:lstStyle/>
                    <a:p>
                      <a:pPr marL="0" algn="ctr" defTabSz="914400" rtl="0" eaLnBrk="1" fontAlgn="ctr" latinLnBrk="0" hangingPunct="1"/>
                      <a:endPar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extLst>
                  <a:ext uri="{0D108BD9-81ED-4DB2-BD59-A6C34878D82A}">
                    <a16:rowId xmlns:a16="http://schemas.microsoft.com/office/drawing/2014/main" val="3735094878"/>
                  </a:ext>
                </a:extLst>
              </a:tr>
              <a:tr h="203270">
                <a:tc>
                  <a:txBody>
                    <a:bodyPr/>
                    <a:lstStyle/>
                    <a:p>
                      <a:pPr marL="0" algn="ctr" defTabSz="914400" rtl="0" eaLnBrk="1" fontAlgn="ctr" latinLnBrk="0" hangingPunct="1"/>
                      <a:r>
                        <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2</a:t>
                      </a:r>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.1</a:t>
                      </a:r>
                      <a:endPar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Customer return</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Inbound schedule/Customer return</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IN</a:t>
                      </a:r>
                    </a:p>
                  </a:txBody>
                  <a:tcPr marL="9525" marR="9525" marT="9525" marB="0" anchor="ctr"/>
                </a:tc>
                <a:extLst>
                  <a:ext uri="{0D108BD9-81ED-4DB2-BD59-A6C34878D82A}">
                    <a16:rowId xmlns:a16="http://schemas.microsoft.com/office/drawing/2014/main" val="485351633"/>
                  </a:ext>
                </a:extLst>
              </a:tr>
              <a:tr h="179780">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2.2</a:t>
                      </a:r>
                      <a:endPar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Delivery (DO)</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Update/SO</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OUT</a:t>
                      </a:r>
                    </a:p>
                  </a:txBody>
                  <a:tcPr marL="9525" marR="9525" marT="9525" marB="0" anchor="ctr"/>
                </a:tc>
                <a:extLst>
                  <a:ext uri="{0D108BD9-81ED-4DB2-BD59-A6C34878D82A}">
                    <a16:rowId xmlns:a16="http://schemas.microsoft.com/office/drawing/2014/main" val="2560955211"/>
                  </a:ext>
                </a:extLst>
              </a:tr>
              <a:tr h="179780">
                <a:tc>
                  <a:txBody>
                    <a:bodyPr/>
                    <a:lstStyle/>
                    <a:p>
                      <a:pPr marL="0" algn="ctr" defTabSz="914400" rtl="0" eaLnBrk="1" fontAlgn="ctr" latinLnBrk="0" hangingPunct="1"/>
                      <a:r>
                        <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3</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Production Order</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Production schedule</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IN/OUT</a:t>
                      </a:r>
                    </a:p>
                  </a:txBody>
                  <a:tcPr marL="9525" marR="9525" marT="9525" marB="0" anchor="ctr"/>
                </a:tc>
                <a:extLst>
                  <a:ext uri="{0D108BD9-81ED-4DB2-BD59-A6C34878D82A}">
                    <a16:rowId xmlns:a16="http://schemas.microsoft.com/office/drawing/2014/main" val="2809682756"/>
                  </a:ext>
                </a:extLst>
              </a:tr>
              <a:tr h="179780">
                <a:tc>
                  <a:txBody>
                    <a:bodyPr/>
                    <a:lstStyle/>
                    <a:p>
                      <a:pPr marL="0" algn="ctr" defTabSz="914400" rtl="0" eaLnBrk="1" fontAlgn="ctr" latinLnBrk="0" hangingPunct="1"/>
                      <a:r>
                        <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4</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W/H transfer</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Stock transfer</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IN/OUT</a:t>
                      </a:r>
                    </a:p>
                  </a:txBody>
                  <a:tcPr marL="9525" marR="9525" marT="9525" marB="0" anchor="ctr"/>
                </a:tc>
                <a:extLst>
                  <a:ext uri="{0D108BD9-81ED-4DB2-BD59-A6C34878D82A}">
                    <a16:rowId xmlns:a16="http://schemas.microsoft.com/office/drawing/2014/main" val="3974828335"/>
                  </a:ext>
                </a:extLst>
              </a:tr>
              <a:tr h="179780">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4.1</a:t>
                      </a:r>
                      <a:endPar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Stock Count</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Stock Update In/Out</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IN/OUT</a:t>
                      </a:r>
                    </a:p>
                  </a:txBody>
                  <a:tcPr marL="9525" marR="9525" marT="9525" marB="0" anchor="ctr"/>
                </a:tc>
                <a:extLst>
                  <a:ext uri="{0D108BD9-81ED-4DB2-BD59-A6C34878D82A}">
                    <a16:rowId xmlns:a16="http://schemas.microsoft.com/office/drawing/2014/main" val="3104528074"/>
                  </a:ext>
                </a:extLst>
              </a:tr>
              <a:tr h="136693">
                <a:tc>
                  <a:txBody>
                    <a:bodyPr/>
                    <a:lstStyle/>
                    <a:p>
                      <a:pPr marL="0" algn="ctr" defTabSz="914400" rtl="0" eaLnBrk="1" fontAlgn="ctr" latinLnBrk="0" hangingPunct="1"/>
                      <a:r>
                        <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5</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Issue/Receive Request</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Issue/Receive</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IN/OUT</a:t>
                      </a:r>
                    </a:p>
                  </a:txBody>
                  <a:tcPr marL="9525" marR="9525" marT="9525" marB="0" anchor="ctr"/>
                </a:tc>
                <a:extLst>
                  <a:ext uri="{0D108BD9-81ED-4DB2-BD59-A6C34878D82A}">
                    <a16:rowId xmlns:a16="http://schemas.microsoft.com/office/drawing/2014/main" val="1532657637"/>
                  </a:ext>
                </a:extLst>
              </a:tr>
              <a:tr h="220735">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6</a:t>
                      </a:r>
                      <a:endParaRPr kumimoji="1" lang="th-TH"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endParaRP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Item Master/Supplier/Customer/Employee</a:t>
                      </a:r>
                    </a:p>
                  </a:txBody>
                  <a:tcPr marL="9525" marR="9525" marT="9525" marB="0" anchor="ctr"/>
                </a:tc>
                <a:tc>
                  <a:txBody>
                    <a:bodyPr/>
                    <a:lstStyle/>
                    <a:p>
                      <a:pPr marL="0" algn="ctr" defTabSz="914400" rtl="0" eaLnBrk="1" fontAlgn="ctr" latinLnBrk="0" hangingPunct="1"/>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Item Master/Supplier/Customer/Employee</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0" i="0" u="none" strike="noStrike" kern="1200" dirty="0">
                          <a:solidFill>
                            <a:schemeClr val="tx1"/>
                          </a:solidFill>
                          <a:effectLst/>
                          <a:latin typeface="AngsanaUPC" panose="02020603050405020304" pitchFamily="18" charset="-34"/>
                          <a:ea typeface="Roboto" panose="02000000000000000000" pitchFamily="2" charset="0"/>
                          <a:cs typeface="AngsanaUPC" panose="02020603050405020304" pitchFamily="18" charset="-34"/>
                        </a:rPr>
                        <a:t>IN/OUT</a:t>
                      </a:r>
                    </a:p>
                  </a:txBody>
                  <a:tcPr marL="9525" marR="9525" marT="9525" marB="0" anchor="ctr"/>
                </a:tc>
                <a:extLst>
                  <a:ext uri="{0D108BD9-81ED-4DB2-BD59-A6C34878D82A}">
                    <a16:rowId xmlns:a16="http://schemas.microsoft.com/office/drawing/2014/main" val="2935906109"/>
                  </a:ext>
                </a:extLst>
              </a:tr>
            </a:tbl>
          </a:graphicData>
        </a:graphic>
      </p:graphicFrame>
      <p:sp>
        <p:nvSpPr>
          <p:cNvPr id="34" name="テキスト ボックス 28">
            <a:extLst>
              <a:ext uri="{FF2B5EF4-FFF2-40B4-BE49-F238E27FC236}">
                <a16:creationId xmlns:a16="http://schemas.microsoft.com/office/drawing/2014/main" id="{541BBCF8-FC91-4885-9BE2-DF3A4346E066}"/>
              </a:ext>
            </a:extLst>
          </p:cNvPr>
          <p:cNvSpPr txBox="1"/>
          <p:nvPr/>
        </p:nvSpPr>
        <p:spPr>
          <a:xfrm>
            <a:off x="328341" y="4880526"/>
            <a:ext cx="5058472" cy="261610"/>
          </a:xfrm>
          <a:prstGeom prst="rect">
            <a:avLst/>
          </a:prstGeom>
          <a:noFill/>
        </p:spPr>
        <p:txBody>
          <a:bodyPr wrap="square" rtlCol="0">
            <a:spAutoFit/>
          </a:bodyPr>
          <a:lstStyle/>
          <a:p>
            <a:r>
              <a:rPr kumimoji="1" lang="en-US" altLang="ja-JP" sz="1100" b="1" dirty="0"/>
              <a:t>3-2. </a:t>
            </a:r>
            <a:r>
              <a:rPr lang="en-US" altLang="ja-JP" sz="1100" b="1" dirty="0"/>
              <a:t>Interface information SAP-WMS</a:t>
            </a:r>
            <a:endParaRPr kumimoji="1" lang="en-US" altLang="ja-JP" sz="1100" b="1" dirty="0"/>
          </a:p>
        </p:txBody>
      </p:sp>
      <p:grpSp>
        <p:nvGrpSpPr>
          <p:cNvPr id="35" name="Group 34">
            <a:extLst>
              <a:ext uri="{FF2B5EF4-FFF2-40B4-BE49-F238E27FC236}">
                <a16:creationId xmlns:a16="http://schemas.microsoft.com/office/drawing/2014/main" id="{CD94F866-D376-4457-B26D-8B0B3C59C6E4}"/>
              </a:ext>
            </a:extLst>
          </p:cNvPr>
          <p:cNvGrpSpPr/>
          <p:nvPr/>
        </p:nvGrpSpPr>
        <p:grpSpPr>
          <a:xfrm>
            <a:off x="328341" y="7838400"/>
            <a:ext cx="6195122" cy="917353"/>
            <a:chOff x="388307" y="4353546"/>
            <a:chExt cx="11384593" cy="1901691"/>
          </a:xfrm>
        </p:grpSpPr>
        <p:sp>
          <p:nvSpPr>
            <p:cNvPr id="36" name="Rectangle: Rounded Corners 35">
              <a:extLst>
                <a:ext uri="{FF2B5EF4-FFF2-40B4-BE49-F238E27FC236}">
                  <a16:creationId xmlns:a16="http://schemas.microsoft.com/office/drawing/2014/main" id="{55F90C2C-D3B0-4447-BC3F-13700DE61290}"/>
                </a:ext>
              </a:extLst>
            </p:cNvPr>
            <p:cNvSpPr/>
            <p:nvPr/>
          </p:nvSpPr>
          <p:spPr>
            <a:xfrm>
              <a:off x="991473" y="5721532"/>
              <a:ext cx="3341543" cy="360000"/>
            </a:xfrm>
            <a:prstGeom prst="roundRect">
              <a:avLst/>
            </a:prstGeom>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WMS - INBOUND</a:t>
              </a:r>
              <a:endParaRPr kumimoji="1" lang="th-TH" sz="500" dirty="0">
                <a:latin typeface="Roboto" panose="02000000000000000000" pitchFamily="2" charset="0"/>
                <a:ea typeface="Roboto" panose="02000000000000000000" pitchFamily="2" charset="0"/>
                <a:cs typeface="+mj-cs"/>
              </a:endParaRPr>
            </a:p>
          </p:txBody>
        </p:sp>
        <p:sp>
          <p:nvSpPr>
            <p:cNvPr id="37" name="Rectangle: Rounded Corners 36">
              <a:extLst>
                <a:ext uri="{FF2B5EF4-FFF2-40B4-BE49-F238E27FC236}">
                  <a16:creationId xmlns:a16="http://schemas.microsoft.com/office/drawing/2014/main" id="{508E443A-C5FA-4865-A304-8DDBCBBAD0F1}"/>
                </a:ext>
              </a:extLst>
            </p:cNvPr>
            <p:cNvSpPr/>
            <p:nvPr/>
          </p:nvSpPr>
          <p:spPr>
            <a:xfrm>
              <a:off x="8161765" y="5721532"/>
              <a:ext cx="3343559" cy="360000"/>
            </a:xfrm>
            <a:prstGeom prst="roundRect">
              <a:avLst/>
            </a:prstGeom>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WMS - OUTBOUND</a:t>
              </a:r>
              <a:endParaRPr kumimoji="1" lang="th-TH" sz="500" dirty="0">
                <a:latin typeface="Roboto" panose="02000000000000000000" pitchFamily="2" charset="0"/>
                <a:ea typeface="Roboto" panose="02000000000000000000" pitchFamily="2" charset="0"/>
                <a:cs typeface="+mj-cs"/>
              </a:endParaRPr>
            </a:p>
          </p:txBody>
        </p:sp>
        <p:sp>
          <p:nvSpPr>
            <p:cNvPr id="38" name="Rectangle: Rounded Corners 37">
              <a:extLst>
                <a:ext uri="{FF2B5EF4-FFF2-40B4-BE49-F238E27FC236}">
                  <a16:creationId xmlns:a16="http://schemas.microsoft.com/office/drawing/2014/main" id="{EBC5D429-5157-4D5F-A01F-F38FB3BBDD81}"/>
                </a:ext>
              </a:extLst>
            </p:cNvPr>
            <p:cNvSpPr/>
            <p:nvPr/>
          </p:nvSpPr>
          <p:spPr>
            <a:xfrm>
              <a:off x="5229512" y="5721532"/>
              <a:ext cx="2133025" cy="360000"/>
            </a:xfrm>
            <a:prstGeom prst="roundRect">
              <a:avLst/>
            </a:prstGeom>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WMS - PRODUCTION</a:t>
              </a:r>
              <a:endParaRPr kumimoji="1" lang="th-TH" sz="500" dirty="0">
                <a:latin typeface="Roboto" panose="02000000000000000000" pitchFamily="2" charset="0"/>
                <a:ea typeface="Roboto" panose="02000000000000000000" pitchFamily="2" charset="0"/>
                <a:cs typeface="+mj-cs"/>
              </a:endParaRPr>
            </a:p>
          </p:txBody>
        </p:sp>
        <p:sp>
          <p:nvSpPr>
            <p:cNvPr id="39" name="Rectangle: Rounded Corners 38">
              <a:extLst>
                <a:ext uri="{FF2B5EF4-FFF2-40B4-BE49-F238E27FC236}">
                  <a16:creationId xmlns:a16="http://schemas.microsoft.com/office/drawing/2014/main" id="{E7D52C05-22DB-40E2-B92A-C9BE64C5EA35}"/>
                </a:ext>
              </a:extLst>
            </p:cNvPr>
            <p:cNvSpPr/>
            <p:nvPr/>
          </p:nvSpPr>
          <p:spPr>
            <a:xfrm>
              <a:off x="991474" y="4565831"/>
              <a:ext cx="799526"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1.PO</a:t>
              </a:r>
              <a:endParaRPr kumimoji="1" lang="th-TH" sz="500" dirty="0">
                <a:latin typeface="Roboto" panose="02000000000000000000" pitchFamily="2" charset="0"/>
                <a:ea typeface="Roboto" panose="02000000000000000000" pitchFamily="2" charset="0"/>
                <a:cs typeface="+mj-cs"/>
              </a:endParaRPr>
            </a:p>
          </p:txBody>
        </p:sp>
        <p:sp>
          <p:nvSpPr>
            <p:cNvPr id="40" name="Rectangle: Rounded Corners 39">
              <a:extLst>
                <a:ext uri="{FF2B5EF4-FFF2-40B4-BE49-F238E27FC236}">
                  <a16:creationId xmlns:a16="http://schemas.microsoft.com/office/drawing/2014/main" id="{4BE332CB-21EE-4E17-8947-0680D8409F68}"/>
                </a:ext>
              </a:extLst>
            </p:cNvPr>
            <p:cNvSpPr/>
            <p:nvPr/>
          </p:nvSpPr>
          <p:spPr>
            <a:xfrm>
              <a:off x="1839485" y="4565828"/>
              <a:ext cx="799526"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1.2 Return</a:t>
              </a:r>
              <a:endParaRPr kumimoji="1" lang="th-TH" sz="500" dirty="0">
                <a:latin typeface="Roboto" panose="02000000000000000000" pitchFamily="2" charset="0"/>
                <a:ea typeface="Roboto" panose="02000000000000000000" pitchFamily="2" charset="0"/>
                <a:cs typeface="+mj-cs"/>
              </a:endParaRPr>
            </a:p>
          </p:txBody>
        </p:sp>
        <p:sp>
          <p:nvSpPr>
            <p:cNvPr id="41" name="Rectangle: Rounded Corners 40">
              <a:extLst>
                <a:ext uri="{FF2B5EF4-FFF2-40B4-BE49-F238E27FC236}">
                  <a16:creationId xmlns:a16="http://schemas.microsoft.com/office/drawing/2014/main" id="{45159918-9EC6-44DF-A109-F2B3ECE05024}"/>
                </a:ext>
              </a:extLst>
            </p:cNvPr>
            <p:cNvSpPr/>
            <p:nvPr/>
          </p:nvSpPr>
          <p:spPr>
            <a:xfrm>
              <a:off x="2687496" y="4565828"/>
              <a:ext cx="799526"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2.1 Return</a:t>
              </a:r>
              <a:endParaRPr kumimoji="1" lang="th-TH" sz="500" dirty="0">
                <a:latin typeface="Roboto" panose="02000000000000000000" pitchFamily="2" charset="0"/>
                <a:ea typeface="Roboto" panose="02000000000000000000" pitchFamily="2" charset="0"/>
                <a:cs typeface="+mj-cs"/>
              </a:endParaRPr>
            </a:p>
          </p:txBody>
        </p:sp>
        <p:cxnSp>
          <p:nvCxnSpPr>
            <p:cNvPr id="42" name="Connector: Elbow 41">
              <a:extLst>
                <a:ext uri="{FF2B5EF4-FFF2-40B4-BE49-F238E27FC236}">
                  <a16:creationId xmlns:a16="http://schemas.microsoft.com/office/drawing/2014/main" id="{6A018FE7-0DD1-4799-80CE-63D67896A97C}"/>
                </a:ext>
              </a:extLst>
            </p:cNvPr>
            <p:cNvCxnSpPr>
              <a:cxnSpLocks/>
              <a:stCxn id="39" idx="2"/>
              <a:endCxn id="36" idx="0"/>
            </p:cNvCxnSpPr>
            <p:nvPr/>
          </p:nvCxnSpPr>
          <p:spPr>
            <a:xfrm rot="16200000" flipH="1">
              <a:off x="1628891" y="4688177"/>
              <a:ext cx="795701" cy="1271008"/>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43" name="Connector: Elbow 42">
              <a:extLst>
                <a:ext uri="{FF2B5EF4-FFF2-40B4-BE49-F238E27FC236}">
                  <a16:creationId xmlns:a16="http://schemas.microsoft.com/office/drawing/2014/main" id="{E16E3170-E4AD-456C-B2DE-3396A163BAE4}"/>
                </a:ext>
              </a:extLst>
            </p:cNvPr>
            <p:cNvCxnSpPr>
              <a:cxnSpLocks/>
              <a:endCxn id="36" idx="0"/>
            </p:cNvCxnSpPr>
            <p:nvPr/>
          </p:nvCxnSpPr>
          <p:spPr>
            <a:xfrm rot="5400000">
              <a:off x="2475250" y="5112821"/>
              <a:ext cx="795706" cy="421716"/>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44" name="Rectangle: Rounded Corners 43">
              <a:extLst>
                <a:ext uri="{FF2B5EF4-FFF2-40B4-BE49-F238E27FC236}">
                  <a16:creationId xmlns:a16="http://schemas.microsoft.com/office/drawing/2014/main" id="{4C4BD03C-8B2C-4DA0-A1E3-6514A7F16A12}"/>
                </a:ext>
              </a:extLst>
            </p:cNvPr>
            <p:cNvSpPr/>
            <p:nvPr/>
          </p:nvSpPr>
          <p:spPr>
            <a:xfrm>
              <a:off x="5229512" y="4565828"/>
              <a:ext cx="2133024"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3.Production Order</a:t>
              </a:r>
              <a:endParaRPr kumimoji="1" lang="th-TH" sz="500" dirty="0">
                <a:latin typeface="Roboto" panose="02000000000000000000" pitchFamily="2" charset="0"/>
                <a:ea typeface="Roboto" panose="02000000000000000000" pitchFamily="2" charset="0"/>
                <a:cs typeface="+mj-cs"/>
              </a:endParaRPr>
            </a:p>
          </p:txBody>
        </p:sp>
        <p:cxnSp>
          <p:nvCxnSpPr>
            <p:cNvPr id="45" name="Straight Arrow Connector 44">
              <a:extLst>
                <a:ext uri="{FF2B5EF4-FFF2-40B4-BE49-F238E27FC236}">
                  <a16:creationId xmlns:a16="http://schemas.microsoft.com/office/drawing/2014/main" id="{445349D6-8E6C-48C9-A68B-7E04E56B7212}"/>
                </a:ext>
              </a:extLst>
            </p:cNvPr>
            <p:cNvCxnSpPr>
              <a:cxnSpLocks/>
              <a:stCxn id="44" idx="2"/>
              <a:endCxn id="38" idx="0"/>
            </p:cNvCxnSpPr>
            <p:nvPr/>
          </p:nvCxnSpPr>
          <p:spPr>
            <a:xfrm>
              <a:off x="6296024" y="4925828"/>
              <a:ext cx="1" cy="795704"/>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46" name="Rectangle: Rounded Corners 45">
              <a:extLst>
                <a:ext uri="{FF2B5EF4-FFF2-40B4-BE49-F238E27FC236}">
                  <a16:creationId xmlns:a16="http://schemas.microsoft.com/office/drawing/2014/main" id="{4339BFAA-0016-4FC6-B2DD-CFB40B4DF2B0}"/>
                </a:ext>
              </a:extLst>
            </p:cNvPr>
            <p:cNvSpPr/>
            <p:nvPr/>
          </p:nvSpPr>
          <p:spPr>
            <a:xfrm>
              <a:off x="8391003" y="4565831"/>
              <a:ext cx="570287"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2.2.DO</a:t>
              </a:r>
              <a:endParaRPr kumimoji="1" lang="th-TH" sz="500" dirty="0">
                <a:latin typeface="Roboto" panose="02000000000000000000" pitchFamily="2" charset="0"/>
                <a:ea typeface="Roboto" panose="02000000000000000000" pitchFamily="2" charset="0"/>
                <a:cs typeface="+mj-cs"/>
              </a:endParaRPr>
            </a:p>
          </p:txBody>
        </p:sp>
        <p:sp>
          <p:nvSpPr>
            <p:cNvPr id="47" name="Rectangle: Rounded Corners 46">
              <a:extLst>
                <a:ext uri="{FF2B5EF4-FFF2-40B4-BE49-F238E27FC236}">
                  <a16:creationId xmlns:a16="http://schemas.microsoft.com/office/drawing/2014/main" id="{402FCE27-9F51-464F-A4D1-1D8C158F9013}"/>
                </a:ext>
              </a:extLst>
            </p:cNvPr>
            <p:cNvSpPr/>
            <p:nvPr/>
          </p:nvSpPr>
          <p:spPr>
            <a:xfrm>
              <a:off x="9009776" y="4565828"/>
              <a:ext cx="799526"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1.1.Claim</a:t>
              </a:r>
              <a:endParaRPr kumimoji="1" lang="th-TH" sz="500" dirty="0">
                <a:latin typeface="Roboto" panose="02000000000000000000" pitchFamily="2" charset="0"/>
                <a:ea typeface="Roboto" panose="02000000000000000000" pitchFamily="2" charset="0"/>
                <a:cs typeface="+mj-cs"/>
              </a:endParaRPr>
            </a:p>
          </p:txBody>
        </p:sp>
        <p:sp>
          <p:nvSpPr>
            <p:cNvPr id="48" name="Rectangle: Rounded Corners 47">
              <a:extLst>
                <a:ext uri="{FF2B5EF4-FFF2-40B4-BE49-F238E27FC236}">
                  <a16:creationId xmlns:a16="http://schemas.microsoft.com/office/drawing/2014/main" id="{031B666B-80F3-4507-8130-CA5AF99E2538}"/>
                </a:ext>
              </a:extLst>
            </p:cNvPr>
            <p:cNvSpPr/>
            <p:nvPr/>
          </p:nvSpPr>
          <p:spPr>
            <a:xfrm>
              <a:off x="9857787" y="4565828"/>
              <a:ext cx="799526"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5.Issue</a:t>
              </a:r>
              <a:endParaRPr kumimoji="1" lang="th-TH" sz="500" dirty="0">
                <a:latin typeface="Roboto" panose="02000000000000000000" pitchFamily="2" charset="0"/>
                <a:ea typeface="Roboto" panose="02000000000000000000" pitchFamily="2" charset="0"/>
                <a:cs typeface="+mj-cs"/>
              </a:endParaRPr>
            </a:p>
          </p:txBody>
        </p:sp>
        <p:cxnSp>
          <p:nvCxnSpPr>
            <p:cNvPr id="49" name="Connector: Elbow 48">
              <a:extLst>
                <a:ext uri="{FF2B5EF4-FFF2-40B4-BE49-F238E27FC236}">
                  <a16:creationId xmlns:a16="http://schemas.microsoft.com/office/drawing/2014/main" id="{6ECBC5D0-8D26-45DF-A6E1-958E0059C8F7}"/>
                </a:ext>
              </a:extLst>
            </p:cNvPr>
            <p:cNvCxnSpPr>
              <a:cxnSpLocks/>
              <a:stCxn id="46" idx="2"/>
              <a:endCxn id="37" idx="0"/>
            </p:cNvCxnSpPr>
            <p:nvPr/>
          </p:nvCxnSpPr>
          <p:spPr>
            <a:xfrm rot="16200000" flipH="1">
              <a:off x="8856996" y="4744982"/>
              <a:ext cx="795701" cy="1157398"/>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50" name="Connector: Elbow 49">
              <a:extLst>
                <a:ext uri="{FF2B5EF4-FFF2-40B4-BE49-F238E27FC236}">
                  <a16:creationId xmlns:a16="http://schemas.microsoft.com/office/drawing/2014/main" id="{74DB6675-C224-49A7-8652-D518D639756E}"/>
                </a:ext>
              </a:extLst>
            </p:cNvPr>
            <p:cNvCxnSpPr>
              <a:cxnSpLocks/>
              <a:stCxn id="48" idx="2"/>
              <a:endCxn id="37" idx="0"/>
            </p:cNvCxnSpPr>
            <p:nvPr/>
          </p:nvCxnSpPr>
          <p:spPr>
            <a:xfrm rot="5400000">
              <a:off x="9647696" y="5111678"/>
              <a:ext cx="795704" cy="424005"/>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51" name="Rectangle: Rounded Corners 50">
              <a:extLst>
                <a:ext uri="{FF2B5EF4-FFF2-40B4-BE49-F238E27FC236}">
                  <a16:creationId xmlns:a16="http://schemas.microsoft.com/office/drawing/2014/main" id="{3EE63C03-3522-4EC2-B1E4-FDFE1F11B172}"/>
                </a:ext>
              </a:extLst>
            </p:cNvPr>
            <p:cNvSpPr/>
            <p:nvPr/>
          </p:nvSpPr>
          <p:spPr>
            <a:xfrm>
              <a:off x="10705798" y="4565828"/>
              <a:ext cx="799526"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4.Transfer</a:t>
              </a:r>
              <a:endParaRPr kumimoji="1" lang="th-TH" sz="500" dirty="0">
                <a:latin typeface="Roboto" panose="02000000000000000000" pitchFamily="2" charset="0"/>
                <a:ea typeface="Roboto" panose="02000000000000000000" pitchFamily="2" charset="0"/>
                <a:cs typeface="+mj-cs"/>
              </a:endParaRPr>
            </a:p>
          </p:txBody>
        </p:sp>
        <p:sp>
          <p:nvSpPr>
            <p:cNvPr id="52" name="Rectangle: Rounded Corners 51">
              <a:extLst>
                <a:ext uri="{FF2B5EF4-FFF2-40B4-BE49-F238E27FC236}">
                  <a16:creationId xmlns:a16="http://schemas.microsoft.com/office/drawing/2014/main" id="{40087868-D1A0-48B3-90B2-8368301DC89D}"/>
                </a:ext>
              </a:extLst>
            </p:cNvPr>
            <p:cNvSpPr/>
            <p:nvPr/>
          </p:nvSpPr>
          <p:spPr>
            <a:xfrm>
              <a:off x="3533490" y="4565828"/>
              <a:ext cx="799526"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4.Transfer</a:t>
              </a:r>
              <a:endParaRPr kumimoji="1" lang="th-TH" sz="500" dirty="0">
                <a:latin typeface="Roboto" panose="02000000000000000000" pitchFamily="2" charset="0"/>
                <a:ea typeface="Roboto" panose="02000000000000000000" pitchFamily="2" charset="0"/>
                <a:cs typeface="+mj-cs"/>
              </a:endParaRPr>
            </a:p>
          </p:txBody>
        </p:sp>
        <p:cxnSp>
          <p:nvCxnSpPr>
            <p:cNvPr id="53" name="Connector: Elbow 52">
              <a:extLst>
                <a:ext uri="{FF2B5EF4-FFF2-40B4-BE49-F238E27FC236}">
                  <a16:creationId xmlns:a16="http://schemas.microsoft.com/office/drawing/2014/main" id="{D9D485EE-5371-4069-AC54-9C6516A46B6E}"/>
                </a:ext>
              </a:extLst>
            </p:cNvPr>
            <p:cNvCxnSpPr>
              <a:cxnSpLocks/>
              <a:stCxn id="52" idx="2"/>
              <a:endCxn id="36" idx="0"/>
            </p:cNvCxnSpPr>
            <p:nvPr/>
          </p:nvCxnSpPr>
          <p:spPr>
            <a:xfrm rot="5400000">
              <a:off x="2899897" y="4688176"/>
              <a:ext cx="795704" cy="1271008"/>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54" name="Connector: Elbow 53">
              <a:extLst>
                <a:ext uri="{FF2B5EF4-FFF2-40B4-BE49-F238E27FC236}">
                  <a16:creationId xmlns:a16="http://schemas.microsoft.com/office/drawing/2014/main" id="{5DEDACCB-ADAF-4562-A68F-E503FB53A726}"/>
                </a:ext>
              </a:extLst>
            </p:cNvPr>
            <p:cNvCxnSpPr>
              <a:cxnSpLocks/>
              <a:stCxn id="51" idx="2"/>
              <a:endCxn id="37" idx="0"/>
            </p:cNvCxnSpPr>
            <p:nvPr/>
          </p:nvCxnSpPr>
          <p:spPr>
            <a:xfrm rot="5400000">
              <a:off x="10071701" y="4687672"/>
              <a:ext cx="795704" cy="1272016"/>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55" name="Connector: Elbow 54">
              <a:extLst>
                <a:ext uri="{FF2B5EF4-FFF2-40B4-BE49-F238E27FC236}">
                  <a16:creationId xmlns:a16="http://schemas.microsoft.com/office/drawing/2014/main" id="{A7355F8E-8470-41A7-A04D-1225A4D1D7A6}"/>
                </a:ext>
              </a:extLst>
            </p:cNvPr>
            <p:cNvCxnSpPr>
              <a:stCxn id="47" idx="2"/>
              <a:endCxn id="37" idx="0"/>
            </p:cNvCxnSpPr>
            <p:nvPr/>
          </p:nvCxnSpPr>
          <p:spPr>
            <a:xfrm rot="16200000" flipH="1">
              <a:off x="9223690" y="5111677"/>
              <a:ext cx="795704" cy="424006"/>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56" name="Connector: Elbow 55">
              <a:extLst>
                <a:ext uri="{FF2B5EF4-FFF2-40B4-BE49-F238E27FC236}">
                  <a16:creationId xmlns:a16="http://schemas.microsoft.com/office/drawing/2014/main" id="{88ECF854-74A1-4669-9C2D-325C284F9BDC}"/>
                </a:ext>
              </a:extLst>
            </p:cNvPr>
            <p:cNvCxnSpPr>
              <a:cxnSpLocks/>
              <a:stCxn id="40" idx="2"/>
              <a:endCxn id="36" idx="0"/>
            </p:cNvCxnSpPr>
            <p:nvPr/>
          </p:nvCxnSpPr>
          <p:spPr>
            <a:xfrm rot="16200000" flipH="1">
              <a:off x="2052894" y="5112181"/>
              <a:ext cx="795704" cy="422997"/>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57" name="Rectangle 56">
              <a:extLst>
                <a:ext uri="{FF2B5EF4-FFF2-40B4-BE49-F238E27FC236}">
                  <a16:creationId xmlns:a16="http://schemas.microsoft.com/office/drawing/2014/main" id="{160D3BDE-42FA-4DD1-B000-1CBB57A08B1C}"/>
                </a:ext>
              </a:extLst>
            </p:cNvPr>
            <p:cNvSpPr/>
            <p:nvPr/>
          </p:nvSpPr>
          <p:spPr>
            <a:xfrm>
              <a:off x="734000" y="4353546"/>
              <a:ext cx="11038900" cy="1159724"/>
            </a:xfrm>
            <a:prstGeom prst="rect">
              <a:avLst/>
            </a:prstGeom>
            <a:noFill/>
            <a:ln/>
          </p:spPr>
          <p:style>
            <a:lnRef idx="2">
              <a:schemeClr val="accent5"/>
            </a:lnRef>
            <a:fillRef idx="1">
              <a:schemeClr val="lt1"/>
            </a:fillRef>
            <a:effectRef idx="0">
              <a:schemeClr val="accent5"/>
            </a:effectRef>
            <a:fontRef idx="minor">
              <a:schemeClr val="dk1"/>
            </a:fontRef>
          </p:style>
          <p:txBody>
            <a:bodyPr lIns="45719" rIns="45719" rtlCol="0" anchor="ctr"/>
            <a:lstStyle/>
            <a:p>
              <a:pPr algn="l"/>
              <a:endParaRPr kumimoji="1" lang="th-TH" sz="500" dirty="0">
                <a:cs typeface="+mj-cs"/>
              </a:endParaRPr>
            </a:p>
          </p:txBody>
        </p:sp>
        <p:sp>
          <p:nvSpPr>
            <p:cNvPr id="58" name="Rectangle 57">
              <a:extLst>
                <a:ext uri="{FF2B5EF4-FFF2-40B4-BE49-F238E27FC236}">
                  <a16:creationId xmlns:a16="http://schemas.microsoft.com/office/drawing/2014/main" id="{A662E93C-52F5-4195-9E62-B405ACEF1810}"/>
                </a:ext>
              </a:extLst>
            </p:cNvPr>
            <p:cNvSpPr/>
            <p:nvPr/>
          </p:nvSpPr>
          <p:spPr>
            <a:xfrm>
              <a:off x="734000" y="5522795"/>
              <a:ext cx="11038900" cy="732442"/>
            </a:xfrm>
            <a:prstGeom prst="rect">
              <a:avLst/>
            </a:prstGeom>
            <a:noFill/>
            <a:ln>
              <a:solidFill>
                <a:schemeClr val="bg2">
                  <a:lumMod val="25000"/>
                </a:schemeClr>
              </a:solidFill>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endParaRPr kumimoji="1" lang="th-TH" sz="500" dirty="0">
                <a:solidFill>
                  <a:schemeClr val="lt1"/>
                </a:solidFill>
                <a:latin typeface="Roboto" panose="02000000000000000000" pitchFamily="2" charset="0"/>
                <a:ea typeface="Roboto" panose="02000000000000000000" pitchFamily="2" charset="0"/>
                <a:cs typeface="+mj-cs"/>
              </a:endParaRPr>
            </a:p>
          </p:txBody>
        </p:sp>
        <p:sp>
          <p:nvSpPr>
            <p:cNvPr id="59" name="Rectangle: Rounded Corners 58">
              <a:extLst>
                <a:ext uri="{FF2B5EF4-FFF2-40B4-BE49-F238E27FC236}">
                  <a16:creationId xmlns:a16="http://schemas.microsoft.com/office/drawing/2014/main" id="{A2A33D0C-3BF5-4065-9FAB-50B32AF8A3C9}"/>
                </a:ext>
              </a:extLst>
            </p:cNvPr>
            <p:cNvSpPr/>
            <p:nvPr/>
          </p:nvSpPr>
          <p:spPr>
            <a:xfrm rot="16200000">
              <a:off x="202086" y="5709015"/>
              <a:ext cx="732442" cy="360000"/>
            </a:xfrm>
            <a:prstGeom prst="roundRect">
              <a:avLst>
                <a:gd name="adj" fmla="val 0"/>
              </a:avLst>
            </a:prstGeom>
            <a:ln>
              <a:solidFill>
                <a:schemeClr val="tx1">
                  <a:lumMod val="75000"/>
                </a:schemeClr>
              </a:solidFill>
            </a:ln>
          </p:spPr>
          <p:style>
            <a:lnRef idx="3">
              <a:schemeClr val="lt1"/>
            </a:lnRef>
            <a:fillRef idx="1">
              <a:schemeClr val="accent2"/>
            </a:fillRef>
            <a:effectRef idx="1">
              <a:schemeClr val="accent2"/>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WMS</a:t>
              </a:r>
              <a:endParaRPr kumimoji="1" lang="th-TH" sz="500" dirty="0">
                <a:latin typeface="Roboto" panose="02000000000000000000" pitchFamily="2" charset="0"/>
                <a:ea typeface="Roboto" panose="02000000000000000000" pitchFamily="2" charset="0"/>
                <a:cs typeface="+mj-cs"/>
              </a:endParaRPr>
            </a:p>
          </p:txBody>
        </p:sp>
        <p:sp>
          <p:nvSpPr>
            <p:cNvPr id="60" name="Rectangle: Rounded Corners 59">
              <a:extLst>
                <a:ext uri="{FF2B5EF4-FFF2-40B4-BE49-F238E27FC236}">
                  <a16:creationId xmlns:a16="http://schemas.microsoft.com/office/drawing/2014/main" id="{EE142357-F9A4-48F3-96CD-3C6129D5C207}"/>
                </a:ext>
              </a:extLst>
            </p:cNvPr>
            <p:cNvSpPr/>
            <p:nvPr/>
          </p:nvSpPr>
          <p:spPr>
            <a:xfrm rot="16200000">
              <a:off x="-10900" y="4753408"/>
              <a:ext cx="1159724" cy="360000"/>
            </a:xfrm>
            <a:prstGeom prst="roundRect">
              <a:avLst>
                <a:gd name="adj" fmla="val 0"/>
              </a:avLst>
            </a:prstGeom>
            <a:ln>
              <a:solidFill>
                <a:srgbClr val="9CC3E5"/>
              </a:solidFill>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SAP</a:t>
              </a:r>
              <a:endParaRPr kumimoji="1" lang="th-TH" sz="500" dirty="0">
                <a:latin typeface="Roboto" panose="02000000000000000000" pitchFamily="2" charset="0"/>
                <a:ea typeface="Roboto" panose="02000000000000000000" pitchFamily="2" charset="0"/>
                <a:cs typeface="+mj-cs"/>
              </a:endParaRPr>
            </a:p>
          </p:txBody>
        </p:sp>
        <p:sp>
          <p:nvSpPr>
            <p:cNvPr id="61" name="Rectangle: Rounded Corners 60">
              <a:extLst>
                <a:ext uri="{FF2B5EF4-FFF2-40B4-BE49-F238E27FC236}">
                  <a16:creationId xmlns:a16="http://schemas.microsoft.com/office/drawing/2014/main" id="{869D6D2C-4966-4F06-8E2A-BE783385DFC7}"/>
                </a:ext>
              </a:extLst>
            </p:cNvPr>
            <p:cNvSpPr/>
            <p:nvPr/>
          </p:nvSpPr>
          <p:spPr>
            <a:xfrm>
              <a:off x="7834518" y="4565826"/>
              <a:ext cx="532243" cy="360000"/>
            </a:xfrm>
            <a:prstGeom prst="roundRect">
              <a:avLst/>
            </a:prstGeom>
            <a:ln/>
          </p:spPr>
          <p:style>
            <a:lnRef idx="3">
              <a:schemeClr val="lt1"/>
            </a:lnRef>
            <a:fillRef idx="1">
              <a:schemeClr val="accent5"/>
            </a:fillRef>
            <a:effectRef idx="1">
              <a:schemeClr val="accent5"/>
            </a:effectRef>
            <a:fontRef idx="minor">
              <a:schemeClr val="lt1"/>
            </a:fontRef>
          </p:style>
          <p:txBody>
            <a:bodyPr lIns="45719" rIns="45719" rtlCol="0" anchor="ctr"/>
            <a:lstStyle/>
            <a:p>
              <a:pPr algn="ctr"/>
              <a:r>
                <a:rPr kumimoji="1" lang="en-US" sz="500" dirty="0">
                  <a:latin typeface="Roboto" panose="02000000000000000000" pitchFamily="2" charset="0"/>
                  <a:ea typeface="Roboto" panose="02000000000000000000" pitchFamily="2" charset="0"/>
                  <a:cs typeface="+mj-cs"/>
                </a:rPr>
                <a:t>2.SO</a:t>
              </a:r>
              <a:endParaRPr kumimoji="1" lang="th-TH" sz="500" dirty="0">
                <a:latin typeface="Roboto" panose="02000000000000000000" pitchFamily="2" charset="0"/>
                <a:ea typeface="Roboto" panose="02000000000000000000" pitchFamily="2" charset="0"/>
                <a:cs typeface="+mj-cs"/>
              </a:endParaRPr>
            </a:p>
          </p:txBody>
        </p:sp>
        <p:cxnSp>
          <p:nvCxnSpPr>
            <p:cNvPr id="62" name="Connector: Elbow 61">
              <a:extLst>
                <a:ext uri="{FF2B5EF4-FFF2-40B4-BE49-F238E27FC236}">
                  <a16:creationId xmlns:a16="http://schemas.microsoft.com/office/drawing/2014/main" id="{DE8C9657-F65E-4510-87E8-D985BA10DB29}"/>
                </a:ext>
              </a:extLst>
            </p:cNvPr>
            <p:cNvCxnSpPr>
              <a:stCxn id="61" idx="2"/>
              <a:endCxn id="37" idx="0"/>
            </p:cNvCxnSpPr>
            <p:nvPr/>
          </p:nvCxnSpPr>
          <p:spPr>
            <a:xfrm rot="16200000" flipH="1">
              <a:off x="8569239" y="4457226"/>
              <a:ext cx="795706" cy="1732905"/>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18184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information</a:t>
            </a:r>
          </a:p>
        </p:txBody>
      </p:sp>
      <p:sp>
        <p:nvSpPr>
          <p:cNvPr id="19" name="テキスト ボックス 28">
            <a:extLst>
              <a:ext uri="{FF2B5EF4-FFF2-40B4-BE49-F238E27FC236}">
                <a16:creationId xmlns:a16="http://schemas.microsoft.com/office/drawing/2014/main" id="{C228F861-09D1-4CA6-8DE2-8258A4DD23B9}"/>
              </a:ext>
            </a:extLst>
          </p:cNvPr>
          <p:cNvSpPr txBox="1"/>
          <p:nvPr/>
        </p:nvSpPr>
        <p:spPr>
          <a:xfrm>
            <a:off x="328341" y="1022093"/>
            <a:ext cx="5058472" cy="261610"/>
          </a:xfrm>
          <a:prstGeom prst="rect">
            <a:avLst/>
          </a:prstGeom>
          <a:noFill/>
        </p:spPr>
        <p:txBody>
          <a:bodyPr wrap="square" rtlCol="0">
            <a:spAutoFit/>
          </a:bodyPr>
          <a:lstStyle/>
          <a:p>
            <a:r>
              <a:rPr kumimoji="1" lang="en-US" altLang="ja-JP" sz="1100" b="1" dirty="0"/>
              <a:t>3-3.</a:t>
            </a:r>
            <a:r>
              <a:rPr lang="en-US" altLang="ja-JP" sz="1100" b="1" dirty="0">
                <a:solidFill>
                  <a:schemeClr val="tx1"/>
                </a:solidFill>
              </a:rPr>
              <a:t> </a:t>
            </a:r>
            <a:r>
              <a:rPr lang="en-US" altLang="ja-JP" sz="1100" b="1" dirty="0"/>
              <a:t>Format Inbound label (Output data)</a:t>
            </a:r>
            <a:endParaRPr lang="en-US" altLang="ja-JP" sz="1100" b="1" dirty="0">
              <a:solidFill>
                <a:schemeClr val="tx1"/>
              </a:solidFill>
            </a:endParaRPr>
          </a:p>
        </p:txBody>
      </p:sp>
      <p:graphicFrame>
        <p:nvGraphicFramePr>
          <p:cNvPr id="14" name="Table 13">
            <a:extLst>
              <a:ext uri="{FF2B5EF4-FFF2-40B4-BE49-F238E27FC236}">
                <a16:creationId xmlns:a16="http://schemas.microsoft.com/office/drawing/2014/main" id="{D342BC6D-6145-2B5C-07A9-8C65D9F4DC54}"/>
              </a:ext>
            </a:extLst>
          </p:cNvPr>
          <p:cNvGraphicFramePr>
            <a:graphicFrameLocks noGrp="1"/>
          </p:cNvGraphicFramePr>
          <p:nvPr>
            <p:extLst>
              <p:ext uri="{D42A27DB-BD31-4B8C-83A1-F6EECF244321}">
                <p14:modId xmlns:p14="http://schemas.microsoft.com/office/powerpoint/2010/main" val="3963782818"/>
              </p:ext>
            </p:extLst>
          </p:nvPr>
        </p:nvGraphicFramePr>
        <p:xfrm>
          <a:off x="432803" y="5335957"/>
          <a:ext cx="6143466" cy="2041939"/>
        </p:xfrm>
        <a:graphic>
          <a:graphicData uri="http://schemas.openxmlformats.org/drawingml/2006/table">
            <a:tbl>
              <a:tblPr firstRow="1" bandRow="1">
                <a:tableStyleId>{5C22544A-7EE6-4342-B048-85BDC9FD1C3A}</a:tableStyleId>
              </a:tblPr>
              <a:tblGrid>
                <a:gridCol w="433908">
                  <a:extLst>
                    <a:ext uri="{9D8B030D-6E8A-4147-A177-3AD203B41FA5}">
                      <a16:colId xmlns:a16="http://schemas.microsoft.com/office/drawing/2014/main" val="20000"/>
                    </a:ext>
                  </a:extLst>
                </a:gridCol>
                <a:gridCol w="1406581">
                  <a:extLst>
                    <a:ext uri="{9D8B030D-6E8A-4147-A177-3AD203B41FA5}">
                      <a16:colId xmlns:a16="http://schemas.microsoft.com/office/drawing/2014/main" val="20001"/>
                    </a:ext>
                  </a:extLst>
                </a:gridCol>
                <a:gridCol w="4302977">
                  <a:extLst>
                    <a:ext uri="{9D8B030D-6E8A-4147-A177-3AD203B41FA5}">
                      <a16:colId xmlns:a16="http://schemas.microsoft.com/office/drawing/2014/main" val="20002"/>
                    </a:ext>
                  </a:extLst>
                </a:gridCol>
              </a:tblGrid>
              <a:tr h="257682">
                <a:tc>
                  <a:txBody>
                    <a:bodyPr/>
                    <a:lstStyle/>
                    <a:p>
                      <a:r>
                        <a:rPr lang="en-US" sz="1050" dirty="0"/>
                        <a:t>No</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tc>
                  <a:txBody>
                    <a:bodyPr/>
                    <a:lstStyle/>
                    <a:p>
                      <a:r>
                        <a:rPr lang="en-US" sz="1050" dirty="0"/>
                        <a:t>Item</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tc>
                  <a:txBody>
                    <a:bodyPr/>
                    <a:lstStyle/>
                    <a:p>
                      <a:r>
                        <a:rPr lang="en-US" sz="1050" dirty="0"/>
                        <a:t>Ebisu Barcode Value</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extLst>
                  <a:ext uri="{0D108BD9-81ED-4DB2-BD59-A6C34878D82A}">
                    <a16:rowId xmlns:a16="http://schemas.microsoft.com/office/drawing/2014/main" val="10000"/>
                  </a:ext>
                </a:extLst>
              </a:tr>
              <a:tr h="288914">
                <a:tc>
                  <a:txBody>
                    <a:bodyPr/>
                    <a:lstStyle/>
                    <a:p>
                      <a:r>
                        <a:rPr lang="en-US" sz="1050" dirty="0"/>
                        <a:t>0</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tc>
                  <a:txBody>
                    <a:bodyPr/>
                    <a:lstStyle/>
                    <a:p>
                      <a:r>
                        <a:rPr lang="en-US" sz="1050" dirty="0"/>
                        <a:t>Inbound date</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L="121920" marR="121920" marT="60960" marB="60960"/>
                </a:tc>
                <a:tc>
                  <a:txBody>
                    <a:bodyPr/>
                    <a:lstStyle/>
                    <a:p>
                      <a:r>
                        <a:rPr kumimoji="1" lang="en-US" sz="1050" b="0" kern="1200" dirty="0">
                          <a:solidFill>
                            <a:schemeClr val="tx1"/>
                          </a:solidFill>
                          <a:effectLst/>
                          <a:latin typeface="+mn-lt"/>
                          <a:ea typeface="+mn-ea"/>
                          <a:cs typeface="+mn-cs"/>
                        </a:rPr>
                        <a:t>31-10-2022</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extLst>
                  <a:ext uri="{0D108BD9-81ED-4DB2-BD59-A6C34878D82A}">
                    <a16:rowId xmlns:a16="http://schemas.microsoft.com/office/drawing/2014/main" val="2720462312"/>
                  </a:ext>
                </a:extLst>
              </a:tr>
              <a:tr h="284331">
                <a:tc>
                  <a:txBody>
                    <a:bodyPr/>
                    <a:lstStyle/>
                    <a:p>
                      <a:r>
                        <a:rPr lang="en-US" sz="1050" dirty="0"/>
                        <a:t>1</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tc>
                  <a:txBody>
                    <a:bodyPr/>
                    <a:lstStyle/>
                    <a:p>
                      <a:r>
                        <a:rPr lang="en-US" sz="1050" dirty="0"/>
                        <a:t>Expiry date</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L="121920" marR="121920" marT="60960" marB="60960"/>
                </a:tc>
                <a:tc>
                  <a:txBody>
                    <a:bodyPr/>
                    <a:lstStyle/>
                    <a:p>
                      <a:r>
                        <a:rPr kumimoji="1" lang="en-US" sz="1050" b="0" kern="1200" dirty="0">
                          <a:solidFill>
                            <a:schemeClr val="tx1"/>
                          </a:solidFill>
                          <a:effectLst/>
                          <a:latin typeface="+mn-lt"/>
                          <a:ea typeface="+mn-ea"/>
                          <a:cs typeface="+mn-cs"/>
                        </a:rPr>
                        <a:t>31-10-2022</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extLst>
                  <a:ext uri="{0D108BD9-81ED-4DB2-BD59-A6C34878D82A}">
                    <a16:rowId xmlns:a16="http://schemas.microsoft.com/office/drawing/2014/main" val="847083445"/>
                  </a:ext>
                </a:extLst>
              </a:tr>
              <a:tr h="288914">
                <a:tc>
                  <a:txBody>
                    <a:bodyPr/>
                    <a:lstStyle/>
                    <a:p>
                      <a:r>
                        <a:rPr lang="en-US" sz="1050" dirty="0"/>
                        <a:t>2</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tc>
                  <a:txBody>
                    <a:bodyPr/>
                    <a:lstStyle/>
                    <a:p>
                      <a:r>
                        <a:rPr lang="en-US" sz="1050" dirty="0"/>
                        <a:t>Lot No.</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L="121920" marR="121920" marT="60960" marB="60960"/>
                </a:tc>
                <a:tc>
                  <a:txBody>
                    <a:bodyPr/>
                    <a:lstStyle/>
                    <a:p>
                      <a:r>
                        <a:rPr kumimoji="1" lang="en-US" sz="1050" b="0" kern="1200" dirty="0">
                          <a:solidFill>
                            <a:schemeClr val="tx1"/>
                          </a:solidFill>
                          <a:effectLst/>
                        </a:rPr>
                        <a:t>20221031-0001</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extLst>
                  <a:ext uri="{0D108BD9-81ED-4DB2-BD59-A6C34878D82A}">
                    <a16:rowId xmlns:a16="http://schemas.microsoft.com/office/drawing/2014/main" val="3574016886"/>
                  </a:ext>
                </a:extLst>
              </a:tr>
              <a:tr h="316592">
                <a:tc>
                  <a:txBody>
                    <a:bodyPr/>
                    <a:lstStyle/>
                    <a:p>
                      <a:r>
                        <a:rPr lang="en-US" sz="1050" dirty="0"/>
                        <a:t>3</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tc>
                  <a:txBody>
                    <a:bodyPr/>
                    <a:lstStyle/>
                    <a:p>
                      <a:r>
                        <a:rPr lang="en-US" sz="1050" dirty="0"/>
                        <a:t>Item No.</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L="121920" marR="121920" marT="60960" marB="60960"/>
                </a:tc>
                <a:tc>
                  <a:txBody>
                    <a:bodyPr/>
                    <a:lstStyle/>
                    <a:p>
                      <a:r>
                        <a:rPr kumimoji="1" lang="en-US" sz="1050" b="0" kern="1200" dirty="0">
                          <a:solidFill>
                            <a:schemeClr val="tx1"/>
                          </a:solidFill>
                          <a:effectLst/>
                        </a:rPr>
                        <a:t>1</a:t>
                      </a:r>
                      <a:r>
                        <a:rPr kumimoji="1" lang="en-US" sz="1050" b="0" kern="1200" dirty="0">
                          <a:solidFill>
                            <a:schemeClr val="tx1"/>
                          </a:solidFill>
                          <a:effectLst/>
                          <a:latin typeface="+mn-lt"/>
                          <a:ea typeface="+mn-ea"/>
                          <a:cs typeface="+mn-cs"/>
                        </a:rPr>
                        <a:t>64400-59B-0033</a:t>
                      </a:r>
                      <a:endParaRPr kumimoji="1" lang="en-US" sz="1050" kern="1200" dirty="0">
                        <a:effectLst/>
                        <a:latin typeface="Calibri" panose="020F0502020204030204" pitchFamily="34" charset="0"/>
                        <a:cs typeface="Calibri" panose="020F0502020204030204" pitchFamily="34" charset="0"/>
                      </a:endParaRPr>
                    </a:p>
                  </a:txBody>
                  <a:tcPr marT="45721" marB="45721"/>
                </a:tc>
                <a:extLst>
                  <a:ext uri="{0D108BD9-81ED-4DB2-BD59-A6C34878D82A}">
                    <a16:rowId xmlns:a16="http://schemas.microsoft.com/office/drawing/2014/main" val="1901798250"/>
                  </a:ext>
                </a:extLst>
              </a:tr>
              <a:tr h="316592">
                <a:tc>
                  <a:txBody>
                    <a:bodyPr/>
                    <a:lstStyle/>
                    <a:p>
                      <a:r>
                        <a:rPr lang="en-US" sz="1050" dirty="0"/>
                        <a:t>4</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tc>
                  <a:txBody>
                    <a:bodyPr/>
                    <a:lstStyle/>
                    <a:p>
                      <a:r>
                        <a:rPr lang="en-US" sz="1050" dirty="0"/>
                        <a:t>Item Name</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L="121920" marR="121920" marT="60960" marB="60960"/>
                </a:tc>
                <a:tc>
                  <a:txBody>
                    <a:bodyPr/>
                    <a:lstStyle/>
                    <a:p>
                      <a:r>
                        <a:rPr kumimoji="1" lang="en-US" sz="1050" b="0" kern="1200" dirty="0">
                          <a:solidFill>
                            <a:schemeClr val="tx1"/>
                          </a:solidFill>
                          <a:effectLst/>
                          <a:latin typeface="+mn-lt"/>
                          <a:ea typeface="+mn-ea"/>
                          <a:cs typeface="+mn-cs"/>
                        </a:rPr>
                        <a:t>Kikkoman soy sauce 400ml</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extLst>
                  <a:ext uri="{0D108BD9-81ED-4DB2-BD59-A6C34878D82A}">
                    <a16:rowId xmlns:a16="http://schemas.microsoft.com/office/drawing/2014/main" val="91897227"/>
                  </a:ext>
                </a:extLst>
              </a:tr>
              <a:tr h="288914">
                <a:tc>
                  <a:txBody>
                    <a:bodyPr/>
                    <a:lstStyle/>
                    <a:p>
                      <a:r>
                        <a:rPr lang="en-US" sz="1050" dirty="0"/>
                        <a:t>5</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tc>
                  <a:txBody>
                    <a:bodyPr/>
                    <a:lstStyle/>
                    <a:p>
                      <a:r>
                        <a:rPr lang="en-US" sz="1050" dirty="0"/>
                        <a:t>Qty</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L="121920" marR="121920" marT="60960" marB="60960"/>
                </a:tc>
                <a:tc>
                  <a:txBody>
                    <a:bodyPr/>
                    <a:lstStyle/>
                    <a:p>
                      <a:r>
                        <a:rPr kumimoji="1" lang="en-US" sz="1050" b="0" kern="1200" dirty="0">
                          <a:solidFill>
                            <a:schemeClr val="tx1"/>
                          </a:solidFill>
                          <a:effectLst/>
                        </a:rPr>
                        <a:t>100</a:t>
                      </a:r>
                      <a:endParaRPr lang="en-US" sz="1050" dirty="0">
                        <a:latin typeface="Calibri" panose="020F0502020204030204" pitchFamily="34" charset="0"/>
                        <a:ea typeface="Tahoma" panose="020B0604030504040204" pitchFamily="34" charset="0"/>
                        <a:cs typeface="Calibri" panose="020F0502020204030204" pitchFamily="34" charset="0"/>
                      </a:endParaRPr>
                    </a:p>
                  </a:txBody>
                  <a:tcPr marT="45721" marB="45721"/>
                </a:tc>
                <a:extLst>
                  <a:ext uri="{0D108BD9-81ED-4DB2-BD59-A6C34878D82A}">
                    <a16:rowId xmlns:a16="http://schemas.microsoft.com/office/drawing/2014/main" val="3066310693"/>
                  </a:ext>
                </a:extLst>
              </a:tr>
            </a:tbl>
          </a:graphicData>
        </a:graphic>
      </p:graphicFrame>
      <p:sp>
        <p:nvSpPr>
          <p:cNvPr id="16" name="テキスト ボックス 28">
            <a:extLst>
              <a:ext uri="{FF2B5EF4-FFF2-40B4-BE49-F238E27FC236}">
                <a16:creationId xmlns:a16="http://schemas.microsoft.com/office/drawing/2014/main" id="{4D367F0C-C255-B12B-64FC-031E45B43D1B}"/>
              </a:ext>
            </a:extLst>
          </p:cNvPr>
          <p:cNvSpPr txBox="1"/>
          <p:nvPr/>
        </p:nvSpPr>
        <p:spPr>
          <a:xfrm>
            <a:off x="2089750" y="3673324"/>
            <a:ext cx="2222489" cy="261610"/>
          </a:xfrm>
          <a:prstGeom prst="rect">
            <a:avLst/>
          </a:prstGeom>
          <a:noFill/>
        </p:spPr>
        <p:txBody>
          <a:bodyPr wrap="square" rtlCol="0">
            <a:spAutoFit/>
          </a:bodyPr>
          <a:lstStyle/>
          <a:p>
            <a:pPr algn="ctr"/>
            <a:r>
              <a:rPr lang="en-US" altLang="ja-JP" sz="1100" b="1" dirty="0">
                <a:solidFill>
                  <a:schemeClr val="tx1"/>
                </a:solidFill>
              </a:rPr>
              <a:t> Inbound label</a:t>
            </a:r>
          </a:p>
        </p:txBody>
      </p:sp>
      <p:graphicFrame>
        <p:nvGraphicFramePr>
          <p:cNvPr id="20" name="Table 19">
            <a:extLst>
              <a:ext uri="{FF2B5EF4-FFF2-40B4-BE49-F238E27FC236}">
                <a16:creationId xmlns:a16="http://schemas.microsoft.com/office/drawing/2014/main" id="{07A6DC86-BAC7-42C6-945B-B385636FBCAD}"/>
              </a:ext>
            </a:extLst>
          </p:cNvPr>
          <p:cNvGraphicFramePr>
            <a:graphicFrameLocks noGrp="1"/>
          </p:cNvGraphicFramePr>
          <p:nvPr>
            <p:extLst>
              <p:ext uri="{D42A27DB-BD31-4B8C-83A1-F6EECF244321}">
                <p14:modId xmlns:p14="http://schemas.microsoft.com/office/powerpoint/2010/main" val="94147520"/>
              </p:ext>
            </p:extLst>
          </p:nvPr>
        </p:nvGraphicFramePr>
        <p:xfrm>
          <a:off x="406400" y="4264381"/>
          <a:ext cx="6169871" cy="611324"/>
        </p:xfrm>
        <a:graphic>
          <a:graphicData uri="http://schemas.openxmlformats.org/drawingml/2006/table">
            <a:tbl>
              <a:tblPr firstRow="1" bandRow="1">
                <a:tableStyleId>{5C22544A-7EE6-4342-B048-85BDC9FD1C3A}</a:tableStyleId>
              </a:tblPr>
              <a:tblGrid>
                <a:gridCol w="1381843">
                  <a:extLst>
                    <a:ext uri="{9D8B030D-6E8A-4147-A177-3AD203B41FA5}">
                      <a16:colId xmlns:a16="http://schemas.microsoft.com/office/drawing/2014/main" val="2273166857"/>
                    </a:ext>
                  </a:extLst>
                </a:gridCol>
                <a:gridCol w="4788028">
                  <a:extLst>
                    <a:ext uri="{9D8B030D-6E8A-4147-A177-3AD203B41FA5}">
                      <a16:colId xmlns:a16="http://schemas.microsoft.com/office/drawing/2014/main" val="2139665487"/>
                    </a:ext>
                  </a:extLst>
                </a:gridCol>
              </a:tblGrid>
              <a:tr h="611324">
                <a:tc>
                  <a:txBody>
                    <a:bodyPr/>
                    <a:lstStyle/>
                    <a:p>
                      <a:pPr algn="ctr"/>
                      <a:endParaRPr lang="en-US" sz="1000" b="0" dirty="0">
                        <a:solidFill>
                          <a:schemeClr val="tx1"/>
                        </a:solidFill>
                        <a:latin typeface="+mj-lt"/>
                        <a:cs typeface="Calibri" panose="020F0502020204030204" pitchFamily="34" charset="0"/>
                      </a:endParaRPr>
                    </a:p>
                    <a:p>
                      <a:pPr algn="ctr"/>
                      <a:r>
                        <a:rPr lang="en-US" sz="1000" b="0" dirty="0">
                          <a:solidFill>
                            <a:schemeClr val="tx1"/>
                          </a:solidFill>
                          <a:latin typeface="+mj-lt"/>
                          <a:cs typeface="Calibri" panose="020F0502020204030204" pitchFamily="34" charset="0"/>
                        </a:rPr>
                        <a:t>QR Code for</a:t>
                      </a:r>
                      <a:r>
                        <a:rPr lang="en-US" sz="1000" b="0" baseline="0" dirty="0">
                          <a:solidFill>
                            <a:schemeClr val="tx1"/>
                          </a:solidFill>
                          <a:latin typeface="+mj-lt"/>
                          <a:cs typeface="Calibri" panose="020F0502020204030204" pitchFamily="34" charset="0"/>
                        </a:rPr>
                        <a:t> Offline</a:t>
                      </a:r>
                    </a:p>
                  </a:txBody>
                  <a:tcPr marT="45721" marB="45721">
                    <a:solidFill>
                      <a:schemeClr val="accent1">
                        <a:lumMod val="20000"/>
                        <a:lumOff val="80000"/>
                      </a:schemeClr>
                    </a:solidFill>
                  </a:tcPr>
                </a:tc>
                <a:tc>
                  <a:txBody>
                    <a:bodyPr/>
                    <a:lstStyle/>
                    <a:p>
                      <a:endParaRPr kumimoji="1" lang="th-TH" sz="1000" b="0" kern="1200" dirty="0">
                        <a:solidFill>
                          <a:schemeClr val="tx1"/>
                        </a:solidFill>
                        <a:effectLst/>
                        <a:latin typeface="+mj-lt"/>
                        <a:ea typeface="+mn-ea"/>
                        <a:cs typeface="+mn-cs"/>
                      </a:endParaRPr>
                    </a:p>
                    <a:p>
                      <a:r>
                        <a:rPr kumimoji="1" lang="en-US" sz="1000" b="0" kern="1200" dirty="0">
                          <a:solidFill>
                            <a:schemeClr val="tx1"/>
                          </a:solidFill>
                          <a:effectLst/>
                          <a:latin typeface="+mj-lt"/>
                          <a:ea typeface="+mn-ea"/>
                          <a:cs typeface="+mn-cs"/>
                        </a:rPr>
                        <a:t>31-10-2022, 31-10-2022, 22021031-0001,164400-59B-0033, Kikkoman soy sauce 400ml,100</a:t>
                      </a:r>
                    </a:p>
                  </a:txBody>
                  <a:tcPr marT="45721" marB="45721">
                    <a:solidFill>
                      <a:schemeClr val="accent1">
                        <a:lumMod val="20000"/>
                        <a:lumOff val="80000"/>
                      </a:schemeClr>
                    </a:solidFill>
                  </a:tcPr>
                </a:tc>
                <a:extLst>
                  <a:ext uri="{0D108BD9-81ED-4DB2-BD59-A6C34878D82A}">
                    <a16:rowId xmlns:a16="http://schemas.microsoft.com/office/drawing/2014/main" val="2854825191"/>
                  </a:ext>
                </a:extLst>
              </a:tr>
            </a:tbl>
          </a:graphicData>
        </a:graphic>
      </p:graphicFrame>
      <p:pic>
        <p:nvPicPr>
          <p:cNvPr id="21" name="図 29">
            <a:extLst>
              <a:ext uri="{FF2B5EF4-FFF2-40B4-BE49-F238E27FC236}">
                <a16:creationId xmlns:a16="http://schemas.microsoft.com/office/drawing/2014/main" id="{D6260789-B6F4-492D-AD52-2517A44C2557}"/>
              </a:ext>
            </a:extLst>
          </p:cNvPr>
          <p:cNvPicPr>
            <a:picLocks noChangeAspect="1"/>
          </p:cNvPicPr>
          <p:nvPr/>
        </p:nvPicPr>
        <p:blipFill rotWithShape="1">
          <a:blip r:embed="rId2"/>
          <a:srcRect l="2545" t="1799" r="5562" b="9212"/>
          <a:stretch/>
        </p:blipFill>
        <p:spPr>
          <a:xfrm>
            <a:off x="1152455" y="1694772"/>
            <a:ext cx="4097078" cy="1991638"/>
          </a:xfrm>
          <a:prstGeom prst="rect">
            <a:avLst/>
          </a:prstGeom>
          <a:ln w="12700">
            <a:solidFill>
              <a:schemeClr val="tx1"/>
            </a:solidFill>
          </a:ln>
        </p:spPr>
      </p:pic>
    </p:spTree>
    <p:extLst>
      <p:ext uri="{BB962C8B-B14F-4D97-AF65-F5344CB8AC3E}">
        <p14:creationId xmlns:p14="http://schemas.microsoft.com/office/powerpoint/2010/main" val="313898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information</a:t>
            </a:r>
          </a:p>
        </p:txBody>
      </p:sp>
      <p:sp>
        <p:nvSpPr>
          <p:cNvPr id="19" name="テキスト ボックス 28">
            <a:extLst>
              <a:ext uri="{FF2B5EF4-FFF2-40B4-BE49-F238E27FC236}">
                <a16:creationId xmlns:a16="http://schemas.microsoft.com/office/drawing/2014/main" id="{C228F861-09D1-4CA6-8DE2-8258A4DD23B9}"/>
              </a:ext>
            </a:extLst>
          </p:cNvPr>
          <p:cNvSpPr txBox="1"/>
          <p:nvPr/>
        </p:nvSpPr>
        <p:spPr>
          <a:xfrm>
            <a:off x="556516" y="4901864"/>
            <a:ext cx="5058472" cy="261610"/>
          </a:xfrm>
          <a:prstGeom prst="rect">
            <a:avLst/>
          </a:prstGeom>
          <a:noFill/>
        </p:spPr>
        <p:txBody>
          <a:bodyPr wrap="square" rtlCol="0">
            <a:spAutoFit/>
          </a:bodyPr>
          <a:lstStyle/>
          <a:p>
            <a:r>
              <a:rPr kumimoji="1" lang="en-US" altLang="ja-JP" sz="1100" b="1" dirty="0"/>
              <a:t>3-5. Outbound Operation Diagram</a:t>
            </a:r>
            <a:endParaRPr lang="en-US" altLang="ja-JP" sz="1100" b="1" dirty="0">
              <a:solidFill>
                <a:schemeClr val="tx1"/>
              </a:solidFill>
            </a:endParaRPr>
          </a:p>
        </p:txBody>
      </p:sp>
      <p:grpSp>
        <p:nvGrpSpPr>
          <p:cNvPr id="9" name="Group 8">
            <a:extLst>
              <a:ext uri="{FF2B5EF4-FFF2-40B4-BE49-F238E27FC236}">
                <a16:creationId xmlns:a16="http://schemas.microsoft.com/office/drawing/2014/main" id="{58A00E6D-8BED-4D60-AAFD-D5EEE51D6DBA}"/>
              </a:ext>
            </a:extLst>
          </p:cNvPr>
          <p:cNvGrpSpPr/>
          <p:nvPr/>
        </p:nvGrpSpPr>
        <p:grpSpPr>
          <a:xfrm>
            <a:off x="254327" y="1354366"/>
            <a:ext cx="6321942" cy="2839351"/>
            <a:chOff x="135840" y="848513"/>
            <a:chExt cx="11920320" cy="5353731"/>
          </a:xfrm>
        </p:grpSpPr>
        <p:sp>
          <p:nvSpPr>
            <p:cNvPr id="10" name="Rectangle: Rounded Corners 9">
              <a:extLst>
                <a:ext uri="{FF2B5EF4-FFF2-40B4-BE49-F238E27FC236}">
                  <a16:creationId xmlns:a16="http://schemas.microsoft.com/office/drawing/2014/main" id="{3243BB58-776A-4385-96F4-1E36F22BA9B3}"/>
                </a:ext>
              </a:extLst>
            </p:cNvPr>
            <p:cNvSpPr/>
            <p:nvPr/>
          </p:nvSpPr>
          <p:spPr>
            <a:xfrm>
              <a:off x="135840" y="1426947"/>
              <a:ext cx="144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Inbound</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11" name="Rectangle: Rounded Corners 10">
              <a:extLst>
                <a:ext uri="{FF2B5EF4-FFF2-40B4-BE49-F238E27FC236}">
                  <a16:creationId xmlns:a16="http://schemas.microsoft.com/office/drawing/2014/main" id="{0F0750F6-BFA4-415F-B2B9-73B8D8A6C230}"/>
                </a:ext>
              </a:extLst>
            </p:cNvPr>
            <p:cNvSpPr/>
            <p:nvPr/>
          </p:nvSpPr>
          <p:spPr>
            <a:xfrm>
              <a:off x="135840" y="2511198"/>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PO From SAP</a:t>
              </a:r>
              <a:endParaRPr lang="th-TH" sz="600" dirty="0">
                <a:solidFill>
                  <a:schemeClr val="accent5">
                    <a:lumMod val="75000"/>
                  </a:schemeClr>
                </a:solidFill>
                <a:latin typeface="Roboto" panose="02000000000000000000" pitchFamily="2" charset="0"/>
                <a:ea typeface="Roboto" panose="02000000000000000000" pitchFamily="2" charset="0"/>
              </a:endParaRPr>
            </a:p>
          </p:txBody>
        </p:sp>
        <p:grpSp>
          <p:nvGrpSpPr>
            <p:cNvPr id="12" name="Group 11">
              <a:extLst>
                <a:ext uri="{FF2B5EF4-FFF2-40B4-BE49-F238E27FC236}">
                  <a16:creationId xmlns:a16="http://schemas.microsoft.com/office/drawing/2014/main" id="{EB6FD03D-A79B-4FF8-BA54-14484FAB85D8}"/>
                </a:ext>
              </a:extLst>
            </p:cNvPr>
            <p:cNvGrpSpPr/>
            <p:nvPr/>
          </p:nvGrpSpPr>
          <p:grpSpPr>
            <a:xfrm>
              <a:off x="1035840" y="1980465"/>
              <a:ext cx="11020320" cy="2987971"/>
              <a:chOff x="1035840" y="1980465"/>
              <a:chExt cx="11020320" cy="2987971"/>
            </a:xfrm>
          </p:grpSpPr>
          <p:sp>
            <p:nvSpPr>
              <p:cNvPr id="15" name="Rectangle: Rounded Corners 14">
                <a:extLst>
                  <a:ext uri="{FF2B5EF4-FFF2-40B4-BE49-F238E27FC236}">
                    <a16:creationId xmlns:a16="http://schemas.microsoft.com/office/drawing/2014/main" id="{CC73E58F-0D9C-4ECF-BB98-C822AC188F93}"/>
                  </a:ext>
                </a:extLst>
              </p:cNvPr>
              <p:cNvSpPr/>
              <p:nvPr/>
            </p:nvSpPr>
            <p:spPr>
              <a:xfrm>
                <a:off x="1411965" y="1980465"/>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From Supplier</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18" name="Rectangle: Rounded Corners 17">
                <a:extLst>
                  <a:ext uri="{FF2B5EF4-FFF2-40B4-BE49-F238E27FC236}">
                    <a16:creationId xmlns:a16="http://schemas.microsoft.com/office/drawing/2014/main" id="{906853DF-E5F8-486C-A078-FB795FB5D816}"/>
                  </a:ext>
                </a:extLst>
              </p:cNvPr>
              <p:cNvSpPr/>
              <p:nvPr/>
            </p:nvSpPr>
            <p:spPr>
              <a:xfrm>
                <a:off x="2669040" y="2861932"/>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Create label</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22" name="Rectangle: Rounded Corners 21">
                <a:extLst>
                  <a:ext uri="{FF2B5EF4-FFF2-40B4-BE49-F238E27FC236}">
                    <a16:creationId xmlns:a16="http://schemas.microsoft.com/office/drawing/2014/main" id="{F83E18D4-E0FA-4440-B657-EBCFA5ABB78B}"/>
                  </a:ext>
                </a:extLst>
              </p:cNvPr>
              <p:cNvSpPr/>
              <p:nvPr/>
            </p:nvSpPr>
            <p:spPr>
              <a:xfrm>
                <a:off x="2669040" y="3444100"/>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HT. Scan Product</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23" name="Connector: Elbow 22">
                <a:extLst>
                  <a:ext uri="{FF2B5EF4-FFF2-40B4-BE49-F238E27FC236}">
                    <a16:creationId xmlns:a16="http://schemas.microsoft.com/office/drawing/2014/main" id="{150B7DD3-719A-4A7C-9810-31A94B1D244C}"/>
                  </a:ext>
                </a:extLst>
              </p:cNvPr>
              <p:cNvCxnSpPr>
                <a:stCxn id="15" idx="2"/>
                <a:endCxn id="18" idx="1"/>
              </p:cNvCxnSpPr>
              <p:nvPr/>
            </p:nvCxnSpPr>
            <p:spPr>
              <a:xfrm rot="16200000" flipH="1">
                <a:off x="2139769" y="2512660"/>
                <a:ext cx="701467" cy="357075"/>
              </a:xfrm>
              <a:prstGeom prst="bentConnector2">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24" name="Connector: Elbow 23">
                <a:extLst>
                  <a:ext uri="{FF2B5EF4-FFF2-40B4-BE49-F238E27FC236}">
                    <a16:creationId xmlns:a16="http://schemas.microsoft.com/office/drawing/2014/main" id="{958F9494-CC6F-4814-989F-9F7EF061477B}"/>
                  </a:ext>
                </a:extLst>
              </p:cNvPr>
              <p:cNvCxnSpPr>
                <a:stCxn id="15" idx="2"/>
                <a:endCxn id="11" idx="3"/>
              </p:cNvCxnSpPr>
              <p:nvPr/>
            </p:nvCxnSpPr>
            <p:spPr>
              <a:xfrm rot="5400000">
                <a:off x="1948537" y="2327769"/>
                <a:ext cx="350733" cy="376125"/>
              </a:xfrm>
              <a:prstGeom prst="bentConnector2">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25" name="Connector: Elbow 24">
                <a:extLst>
                  <a:ext uri="{FF2B5EF4-FFF2-40B4-BE49-F238E27FC236}">
                    <a16:creationId xmlns:a16="http://schemas.microsoft.com/office/drawing/2014/main" id="{AD04914D-8B24-439E-9A9B-E959C5C47CEC}"/>
                  </a:ext>
                </a:extLst>
              </p:cNvPr>
              <p:cNvCxnSpPr>
                <a:stCxn id="15" idx="2"/>
                <a:endCxn id="22" idx="1"/>
              </p:cNvCxnSpPr>
              <p:nvPr/>
            </p:nvCxnSpPr>
            <p:spPr>
              <a:xfrm rot="16200000" flipH="1">
                <a:off x="1848685" y="2803744"/>
                <a:ext cx="1283635" cy="357075"/>
              </a:xfrm>
              <a:prstGeom prst="bentConnector2">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26" name="Rectangle: Rounded Corners 25">
                <a:extLst>
                  <a:ext uri="{FF2B5EF4-FFF2-40B4-BE49-F238E27FC236}">
                    <a16:creationId xmlns:a16="http://schemas.microsoft.com/office/drawing/2014/main" id="{5C4562DC-A1D7-4A82-93A4-8502E7DB49AA}"/>
                  </a:ext>
                </a:extLst>
              </p:cNvPr>
              <p:cNvSpPr/>
              <p:nvPr/>
            </p:nvSpPr>
            <p:spPr>
              <a:xfrm>
                <a:off x="2669040" y="4026268"/>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Move to Store</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27" name="Connector: Elbow 26">
                <a:extLst>
                  <a:ext uri="{FF2B5EF4-FFF2-40B4-BE49-F238E27FC236}">
                    <a16:creationId xmlns:a16="http://schemas.microsoft.com/office/drawing/2014/main" id="{C53A5216-2F53-407B-BD8B-6DF43AEF0618}"/>
                  </a:ext>
                </a:extLst>
              </p:cNvPr>
              <p:cNvCxnSpPr>
                <a:stCxn id="15" idx="2"/>
                <a:endCxn id="26" idx="1"/>
              </p:cNvCxnSpPr>
              <p:nvPr/>
            </p:nvCxnSpPr>
            <p:spPr>
              <a:xfrm rot="16200000" flipH="1">
                <a:off x="1557601" y="3094828"/>
                <a:ext cx="1865803" cy="357075"/>
              </a:xfrm>
              <a:prstGeom prst="bentConnector2">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28" name="Rectangle: Rounded Corners 27">
                <a:extLst>
                  <a:ext uri="{FF2B5EF4-FFF2-40B4-BE49-F238E27FC236}">
                    <a16:creationId xmlns:a16="http://schemas.microsoft.com/office/drawing/2014/main" id="{96CD3EA9-129F-4D54-BB14-57682123FC43}"/>
                  </a:ext>
                </a:extLst>
              </p:cNvPr>
              <p:cNvSpPr/>
              <p:nvPr/>
            </p:nvSpPr>
            <p:spPr>
              <a:xfrm>
                <a:off x="2669040" y="4608436"/>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Update to ERP/PO</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29" name="Connector: Elbow 28">
                <a:extLst>
                  <a:ext uri="{FF2B5EF4-FFF2-40B4-BE49-F238E27FC236}">
                    <a16:creationId xmlns:a16="http://schemas.microsoft.com/office/drawing/2014/main" id="{C8DB6F7E-C316-49FE-AC37-4BC4400B651A}"/>
                  </a:ext>
                </a:extLst>
              </p:cNvPr>
              <p:cNvCxnSpPr>
                <a:stCxn id="15" idx="2"/>
                <a:endCxn id="28" idx="1"/>
              </p:cNvCxnSpPr>
              <p:nvPr/>
            </p:nvCxnSpPr>
            <p:spPr>
              <a:xfrm rot="16200000" flipH="1">
                <a:off x="1266517" y="3385912"/>
                <a:ext cx="2447971" cy="357075"/>
              </a:xfrm>
              <a:prstGeom prst="bentConnector2">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30" name="Connector: Elbow 29">
                <a:extLst>
                  <a:ext uri="{FF2B5EF4-FFF2-40B4-BE49-F238E27FC236}">
                    <a16:creationId xmlns:a16="http://schemas.microsoft.com/office/drawing/2014/main" id="{CAED72FA-C9AD-434F-86CB-2EE7B32E38B7}"/>
                  </a:ext>
                </a:extLst>
              </p:cNvPr>
              <p:cNvCxnSpPr>
                <a:stCxn id="28" idx="2"/>
                <a:endCxn id="11" idx="2"/>
              </p:cNvCxnSpPr>
              <p:nvPr/>
            </p:nvCxnSpPr>
            <p:spPr>
              <a:xfrm rot="5400000" flipH="1">
                <a:off x="1253821" y="2653217"/>
                <a:ext cx="2097238" cy="2533200"/>
              </a:xfrm>
              <a:prstGeom prst="bentConnector3">
                <a:avLst>
                  <a:gd name="adj1" fmla="val -10900"/>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31" name="Rectangle: Rounded Corners 30">
                <a:extLst>
                  <a:ext uri="{FF2B5EF4-FFF2-40B4-BE49-F238E27FC236}">
                    <a16:creationId xmlns:a16="http://schemas.microsoft.com/office/drawing/2014/main" id="{C6B907AF-3076-419F-9832-829F9B4EBA0E}"/>
                  </a:ext>
                </a:extLst>
              </p:cNvPr>
              <p:cNvSpPr/>
              <p:nvPr/>
            </p:nvSpPr>
            <p:spPr>
              <a:xfrm>
                <a:off x="5016000" y="4026268"/>
                <a:ext cx="108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Cold</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32" name="Rectangle: Rounded Corners 31">
                <a:extLst>
                  <a:ext uri="{FF2B5EF4-FFF2-40B4-BE49-F238E27FC236}">
                    <a16:creationId xmlns:a16="http://schemas.microsoft.com/office/drawing/2014/main" id="{2B503308-AB45-411D-BAAC-9696F08AF1F9}"/>
                  </a:ext>
                </a:extLst>
              </p:cNvPr>
              <p:cNvSpPr/>
              <p:nvPr/>
            </p:nvSpPr>
            <p:spPr>
              <a:xfrm>
                <a:off x="5016000" y="3444100"/>
                <a:ext cx="108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Frozen</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33" name="Rectangle: Rounded Corners 32">
                <a:extLst>
                  <a:ext uri="{FF2B5EF4-FFF2-40B4-BE49-F238E27FC236}">
                    <a16:creationId xmlns:a16="http://schemas.microsoft.com/office/drawing/2014/main" id="{1D3925BF-DC07-4A94-ABF1-09305E1635DB}"/>
                  </a:ext>
                </a:extLst>
              </p:cNvPr>
              <p:cNvSpPr/>
              <p:nvPr/>
            </p:nvSpPr>
            <p:spPr>
              <a:xfrm>
                <a:off x="5016000" y="4608436"/>
                <a:ext cx="108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Dry</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34" name="Straight Connector 33">
                <a:extLst>
                  <a:ext uri="{FF2B5EF4-FFF2-40B4-BE49-F238E27FC236}">
                    <a16:creationId xmlns:a16="http://schemas.microsoft.com/office/drawing/2014/main" id="{2FB83F56-BD13-4289-96CD-23CAFA3A8249}"/>
                  </a:ext>
                </a:extLst>
              </p:cNvPr>
              <p:cNvCxnSpPr>
                <a:cxnSpLocks/>
              </p:cNvCxnSpPr>
              <p:nvPr/>
            </p:nvCxnSpPr>
            <p:spPr>
              <a:xfrm>
                <a:off x="4469040" y="4206267"/>
                <a:ext cx="546960" cy="0"/>
              </a:xfrm>
              <a:prstGeom prst="line">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cxnSp>
            <p:nvCxnSpPr>
              <p:cNvPr id="35" name="Connector: Elbow 34">
                <a:extLst>
                  <a:ext uri="{FF2B5EF4-FFF2-40B4-BE49-F238E27FC236}">
                    <a16:creationId xmlns:a16="http://schemas.microsoft.com/office/drawing/2014/main" id="{3C18F137-DD96-429F-AAFA-9283B19AEC93}"/>
                  </a:ext>
                </a:extLst>
              </p:cNvPr>
              <p:cNvCxnSpPr>
                <a:stCxn id="26" idx="3"/>
                <a:endCxn id="32" idx="1"/>
              </p:cNvCxnSpPr>
              <p:nvPr/>
            </p:nvCxnSpPr>
            <p:spPr>
              <a:xfrm flipV="1">
                <a:off x="4469040" y="3624100"/>
                <a:ext cx="546960" cy="582168"/>
              </a:xfrm>
              <a:prstGeom prst="bentConnector3">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cxnSp>
            <p:nvCxnSpPr>
              <p:cNvPr id="36" name="Connector: Elbow 35">
                <a:extLst>
                  <a:ext uri="{FF2B5EF4-FFF2-40B4-BE49-F238E27FC236}">
                    <a16:creationId xmlns:a16="http://schemas.microsoft.com/office/drawing/2014/main" id="{D472BC7B-3CC7-45AC-BFAF-FE45A02B0889}"/>
                  </a:ext>
                </a:extLst>
              </p:cNvPr>
              <p:cNvCxnSpPr>
                <a:stCxn id="26" idx="3"/>
                <a:endCxn id="33" idx="1"/>
              </p:cNvCxnSpPr>
              <p:nvPr/>
            </p:nvCxnSpPr>
            <p:spPr>
              <a:xfrm>
                <a:off x="4469040" y="4206268"/>
                <a:ext cx="546960" cy="582168"/>
              </a:xfrm>
              <a:prstGeom prst="bentConnector3">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sp>
            <p:nvSpPr>
              <p:cNvPr id="37" name="Rectangle: Rounded Corners 36">
                <a:extLst>
                  <a:ext uri="{FF2B5EF4-FFF2-40B4-BE49-F238E27FC236}">
                    <a16:creationId xmlns:a16="http://schemas.microsoft.com/office/drawing/2014/main" id="{3C13FC19-54BF-47FC-B3FD-91BC8816CCBA}"/>
                  </a:ext>
                </a:extLst>
              </p:cNvPr>
              <p:cNvSpPr/>
              <p:nvPr/>
            </p:nvSpPr>
            <p:spPr>
              <a:xfrm>
                <a:off x="7372125" y="1980465"/>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From Production</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38" name="Rectangle: Rounded Corners 37">
                <a:extLst>
                  <a:ext uri="{FF2B5EF4-FFF2-40B4-BE49-F238E27FC236}">
                    <a16:creationId xmlns:a16="http://schemas.microsoft.com/office/drawing/2014/main" id="{7D2DD337-657E-4515-9C8A-BD03589B8C3F}"/>
                  </a:ext>
                </a:extLst>
              </p:cNvPr>
              <p:cNvSpPr/>
              <p:nvPr/>
            </p:nvSpPr>
            <p:spPr>
              <a:xfrm>
                <a:off x="6331788" y="2511198"/>
                <a:ext cx="1564211"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PD From SAP</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39" name="Rectangle: Rounded Corners 38">
                <a:extLst>
                  <a:ext uri="{FF2B5EF4-FFF2-40B4-BE49-F238E27FC236}">
                    <a16:creationId xmlns:a16="http://schemas.microsoft.com/office/drawing/2014/main" id="{9213D638-FC62-4ADF-9CE8-8655E0A4A4DA}"/>
                  </a:ext>
                </a:extLst>
              </p:cNvPr>
              <p:cNvSpPr/>
              <p:nvPr/>
            </p:nvSpPr>
            <p:spPr>
              <a:xfrm>
                <a:off x="8629200" y="2861932"/>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Create label</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40" name="Rectangle: Rounded Corners 39">
                <a:extLst>
                  <a:ext uri="{FF2B5EF4-FFF2-40B4-BE49-F238E27FC236}">
                    <a16:creationId xmlns:a16="http://schemas.microsoft.com/office/drawing/2014/main" id="{733DB52A-63F9-4197-A605-AB7D951679AC}"/>
                  </a:ext>
                </a:extLst>
              </p:cNvPr>
              <p:cNvSpPr/>
              <p:nvPr/>
            </p:nvSpPr>
            <p:spPr>
              <a:xfrm>
                <a:off x="8629200" y="3444100"/>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HT. Scan FG</a:t>
                </a:r>
                <a:endParaRPr lang="th-TH" sz="600" dirty="0">
                  <a:solidFill>
                    <a:schemeClr val="accent6">
                      <a:lumMod val="75000"/>
                    </a:schemeClr>
                  </a:solidFill>
                  <a:latin typeface="Roboto" panose="02000000000000000000" pitchFamily="2" charset="0"/>
                  <a:ea typeface="Roboto" panose="02000000000000000000" pitchFamily="2" charset="0"/>
                </a:endParaRPr>
              </a:p>
            </p:txBody>
          </p:sp>
          <p:cxnSp>
            <p:nvCxnSpPr>
              <p:cNvPr id="41" name="Connector: Elbow 40">
                <a:extLst>
                  <a:ext uri="{FF2B5EF4-FFF2-40B4-BE49-F238E27FC236}">
                    <a16:creationId xmlns:a16="http://schemas.microsoft.com/office/drawing/2014/main" id="{A57D03B2-5735-44D6-AA1B-2A4666FA5F96}"/>
                  </a:ext>
                </a:extLst>
              </p:cNvPr>
              <p:cNvCxnSpPr>
                <a:stCxn id="37" idx="2"/>
                <a:endCxn id="39" idx="1"/>
              </p:cNvCxnSpPr>
              <p:nvPr/>
            </p:nvCxnSpPr>
            <p:spPr>
              <a:xfrm rot="16200000" flipH="1">
                <a:off x="8099929" y="2512660"/>
                <a:ext cx="701467" cy="357075"/>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42" name="Connector: Elbow 41">
                <a:extLst>
                  <a:ext uri="{FF2B5EF4-FFF2-40B4-BE49-F238E27FC236}">
                    <a16:creationId xmlns:a16="http://schemas.microsoft.com/office/drawing/2014/main" id="{DEF0DAB3-06D2-4F17-9A1E-D639CF1E2958}"/>
                  </a:ext>
                </a:extLst>
              </p:cNvPr>
              <p:cNvCxnSpPr>
                <a:cxnSpLocks/>
                <a:stCxn id="37" idx="2"/>
                <a:endCxn id="38" idx="3"/>
              </p:cNvCxnSpPr>
              <p:nvPr/>
            </p:nvCxnSpPr>
            <p:spPr>
              <a:xfrm rot="5400000">
                <a:off x="7908696" y="2327768"/>
                <a:ext cx="350733" cy="376126"/>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43" name="Connector: Elbow 42">
                <a:extLst>
                  <a:ext uri="{FF2B5EF4-FFF2-40B4-BE49-F238E27FC236}">
                    <a16:creationId xmlns:a16="http://schemas.microsoft.com/office/drawing/2014/main" id="{3C6A14A1-92EA-4058-833D-FDDB7FA30C6C}"/>
                  </a:ext>
                </a:extLst>
              </p:cNvPr>
              <p:cNvCxnSpPr>
                <a:stCxn id="37" idx="2"/>
                <a:endCxn id="40" idx="1"/>
              </p:cNvCxnSpPr>
              <p:nvPr/>
            </p:nvCxnSpPr>
            <p:spPr>
              <a:xfrm rot="16200000" flipH="1">
                <a:off x="7808845" y="2803744"/>
                <a:ext cx="1283635" cy="357075"/>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44" name="Rectangle: Rounded Corners 43">
                <a:extLst>
                  <a:ext uri="{FF2B5EF4-FFF2-40B4-BE49-F238E27FC236}">
                    <a16:creationId xmlns:a16="http://schemas.microsoft.com/office/drawing/2014/main" id="{3153A60A-695D-4D42-B0FD-9336F81A71BB}"/>
                  </a:ext>
                </a:extLst>
              </p:cNvPr>
              <p:cNvSpPr/>
              <p:nvPr/>
            </p:nvSpPr>
            <p:spPr>
              <a:xfrm>
                <a:off x="8629200" y="4026268"/>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Move to Store</a:t>
                </a:r>
                <a:endParaRPr lang="th-TH" sz="600" dirty="0">
                  <a:solidFill>
                    <a:schemeClr val="accent6">
                      <a:lumMod val="75000"/>
                    </a:schemeClr>
                  </a:solidFill>
                  <a:latin typeface="Roboto" panose="02000000000000000000" pitchFamily="2" charset="0"/>
                  <a:ea typeface="Roboto" panose="02000000000000000000" pitchFamily="2" charset="0"/>
                </a:endParaRPr>
              </a:p>
            </p:txBody>
          </p:sp>
          <p:cxnSp>
            <p:nvCxnSpPr>
              <p:cNvPr id="45" name="Connector: Elbow 44">
                <a:extLst>
                  <a:ext uri="{FF2B5EF4-FFF2-40B4-BE49-F238E27FC236}">
                    <a16:creationId xmlns:a16="http://schemas.microsoft.com/office/drawing/2014/main" id="{9CB5C257-3CED-46D8-A949-85973D87AF91}"/>
                  </a:ext>
                </a:extLst>
              </p:cNvPr>
              <p:cNvCxnSpPr>
                <a:stCxn id="37" idx="2"/>
                <a:endCxn id="44" idx="1"/>
              </p:cNvCxnSpPr>
              <p:nvPr/>
            </p:nvCxnSpPr>
            <p:spPr>
              <a:xfrm rot="16200000" flipH="1">
                <a:off x="7517761" y="3094828"/>
                <a:ext cx="1865803" cy="357075"/>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46" name="Rectangle: Rounded Corners 45">
                <a:extLst>
                  <a:ext uri="{FF2B5EF4-FFF2-40B4-BE49-F238E27FC236}">
                    <a16:creationId xmlns:a16="http://schemas.microsoft.com/office/drawing/2014/main" id="{EB912851-6F10-41FB-A9F4-70B8F97EB14D}"/>
                  </a:ext>
                </a:extLst>
              </p:cNvPr>
              <p:cNvSpPr/>
              <p:nvPr/>
            </p:nvSpPr>
            <p:spPr>
              <a:xfrm>
                <a:off x="8629200" y="4608436"/>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Update to ERP/PD</a:t>
                </a:r>
                <a:endParaRPr lang="th-TH" sz="600" dirty="0">
                  <a:solidFill>
                    <a:schemeClr val="accent6">
                      <a:lumMod val="75000"/>
                    </a:schemeClr>
                  </a:solidFill>
                  <a:latin typeface="Roboto" panose="02000000000000000000" pitchFamily="2" charset="0"/>
                  <a:ea typeface="Roboto" panose="02000000000000000000" pitchFamily="2" charset="0"/>
                </a:endParaRPr>
              </a:p>
            </p:txBody>
          </p:sp>
          <p:cxnSp>
            <p:nvCxnSpPr>
              <p:cNvPr id="47" name="Connector: Elbow 46">
                <a:extLst>
                  <a:ext uri="{FF2B5EF4-FFF2-40B4-BE49-F238E27FC236}">
                    <a16:creationId xmlns:a16="http://schemas.microsoft.com/office/drawing/2014/main" id="{9D890A91-7686-43C7-9925-CFC1DD2010FE}"/>
                  </a:ext>
                </a:extLst>
              </p:cNvPr>
              <p:cNvCxnSpPr>
                <a:stCxn id="37" idx="2"/>
                <a:endCxn id="46" idx="1"/>
              </p:cNvCxnSpPr>
              <p:nvPr/>
            </p:nvCxnSpPr>
            <p:spPr>
              <a:xfrm rot="16200000" flipH="1">
                <a:off x="7226677" y="3385912"/>
                <a:ext cx="2447971" cy="357075"/>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48" name="Connector: Elbow 47">
                <a:extLst>
                  <a:ext uri="{FF2B5EF4-FFF2-40B4-BE49-F238E27FC236}">
                    <a16:creationId xmlns:a16="http://schemas.microsoft.com/office/drawing/2014/main" id="{2626A05D-F474-42A8-AE8A-5A38EF318701}"/>
                  </a:ext>
                </a:extLst>
              </p:cNvPr>
              <p:cNvCxnSpPr>
                <a:cxnSpLocks/>
                <a:stCxn id="46" idx="2"/>
                <a:endCxn id="38" idx="2"/>
              </p:cNvCxnSpPr>
              <p:nvPr/>
            </p:nvCxnSpPr>
            <p:spPr>
              <a:xfrm rot="5400000" flipH="1">
                <a:off x="7272928" y="2712164"/>
                <a:ext cx="2097238" cy="2415306"/>
              </a:xfrm>
              <a:prstGeom prst="bentConnector3">
                <a:avLst>
                  <a:gd name="adj1" fmla="val -10900"/>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49" name="Rectangle: Rounded Corners 48">
                <a:extLst>
                  <a:ext uri="{FF2B5EF4-FFF2-40B4-BE49-F238E27FC236}">
                    <a16:creationId xmlns:a16="http://schemas.microsoft.com/office/drawing/2014/main" id="{5126F59C-31BA-4190-B7C6-C0C291328E3E}"/>
                  </a:ext>
                </a:extLst>
              </p:cNvPr>
              <p:cNvSpPr/>
              <p:nvPr/>
            </p:nvSpPr>
            <p:spPr>
              <a:xfrm>
                <a:off x="10976160" y="4026268"/>
                <a:ext cx="108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Cold</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50" name="Rectangle: Rounded Corners 49">
                <a:extLst>
                  <a:ext uri="{FF2B5EF4-FFF2-40B4-BE49-F238E27FC236}">
                    <a16:creationId xmlns:a16="http://schemas.microsoft.com/office/drawing/2014/main" id="{8F70D0A2-FBB5-49B8-A4CC-CCB7FB4FCB9C}"/>
                  </a:ext>
                </a:extLst>
              </p:cNvPr>
              <p:cNvSpPr/>
              <p:nvPr/>
            </p:nvSpPr>
            <p:spPr>
              <a:xfrm>
                <a:off x="10976160" y="3444100"/>
                <a:ext cx="108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Frozen</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51" name="Rectangle: Rounded Corners 50">
                <a:extLst>
                  <a:ext uri="{FF2B5EF4-FFF2-40B4-BE49-F238E27FC236}">
                    <a16:creationId xmlns:a16="http://schemas.microsoft.com/office/drawing/2014/main" id="{A12CA147-F169-446E-BD6C-F549EDFA6A7A}"/>
                  </a:ext>
                </a:extLst>
              </p:cNvPr>
              <p:cNvSpPr/>
              <p:nvPr/>
            </p:nvSpPr>
            <p:spPr>
              <a:xfrm>
                <a:off x="10976160" y="4608436"/>
                <a:ext cx="108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Dry</a:t>
                </a:r>
                <a:endParaRPr lang="th-TH" sz="600" dirty="0">
                  <a:solidFill>
                    <a:schemeClr val="accent6">
                      <a:lumMod val="75000"/>
                    </a:schemeClr>
                  </a:solidFill>
                  <a:latin typeface="Roboto" panose="02000000000000000000" pitchFamily="2" charset="0"/>
                  <a:ea typeface="Roboto" panose="02000000000000000000" pitchFamily="2" charset="0"/>
                </a:endParaRPr>
              </a:p>
            </p:txBody>
          </p:sp>
          <p:cxnSp>
            <p:nvCxnSpPr>
              <p:cNvPr id="52" name="Straight Connector 51">
                <a:extLst>
                  <a:ext uri="{FF2B5EF4-FFF2-40B4-BE49-F238E27FC236}">
                    <a16:creationId xmlns:a16="http://schemas.microsoft.com/office/drawing/2014/main" id="{487EBAA4-31FF-4D22-93A3-58E53AAEA8BC}"/>
                  </a:ext>
                </a:extLst>
              </p:cNvPr>
              <p:cNvCxnSpPr>
                <a:stCxn id="44" idx="3"/>
                <a:endCxn id="49" idx="1"/>
              </p:cNvCxnSpPr>
              <p:nvPr/>
            </p:nvCxnSpPr>
            <p:spPr>
              <a:xfrm>
                <a:off x="10429200" y="4206268"/>
                <a:ext cx="546960" cy="0"/>
              </a:xfrm>
              <a:prstGeom prst="line">
                <a:avLst/>
              </a:prstGeom>
              <a:ln w="19050">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982E1F1C-60A2-48E8-BF82-D308AE7BA035}"/>
                  </a:ext>
                </a:extLst>
              </p:cNvPr>
              <p:cNvCxnSpPr>
                <a:stCxn id="44" idx="3"/>
                <a:endCxn id="50" idx="1"/>
              </p:cNvCxnSpPr>
              <p:nvPr/>
            </p:nvCxnSpPr>
            <p:spPr>
              <a:xfrm flipV="1">
                <a:off x="10429200" y="3624100"/>
                <a:ext cx="546960" cy="582168"/>
              </a:xfrm>
              <a:prstGeom prst="bentConnector3">
                <a:avLst/>
              </a:prstGeom>
              <a:ln w="19050">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027A6C36-8E01-4D9D-96B0-E52ED4E1CB7E}"/>
                  </a:ext>
                </a:extLst>
              </p:cNvPr>
              <p:cNvCxnSpPr>
                <a:stCxn id="44" idx="3"/>
                <a:endCxn id="51" idx="1"/>
              </p:cNvCxnSpPr>
              <p:nvPr/>
            </p:nvCxnSpPr>
            <p:spPr>
              <a:xfrm>
                <a:off x="10429200" y="4206268"/>
                <a:ext cx="546960" cy="582168"/>
              </a:xfrm>
              <a:prstGeom prst="bentConnector3">
                <a:avLst/>
              </a:prstGeom>
              <a:ln w="19050">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B492212F-590C-41CC-9EDB-4C6F78132CCC}"/>
                </a:ext>
              </a:extLst>
            </p:cNvPr>
            <p:cNvCxnSpPr/>
            <p:nvPr/>
          </p:nvCxnSpPr>
          <p:spPr>
            <a:xfrm>
              <a:off x="6202392" y="848513"/>
              <a:ext cx="0" cy="5353731"/>
            </a:xfrm>
            <a:prstGeom prst="line">
              <a:avLst/>
            </a:prstGeom>
            <a:ln w="28575">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55" name="テキスト ボックス 28">
            <a:extLst>
              <a:ext uri="{FF2B5EF4-FFF2-40B4-BE49-F238E27FC236}">
                <a16:creationId xmlns:a16="http://schemas.microsoft.com/office/drawing/2014/main" id="{B05E230E-1DB2-4E50-8992-9CC1E3603563}"/>
              </a:ext>
            </a:extLst>
          </p:cNvPr>
          <p:cNvSpPr txBox="1"/>
          <p:nvPr/>
        </p:nvSpPr>
        <p:spPr>
          <a:xfrm>
            <a:off x="480741" y="1174493"/>
            <a:ext cx="5058472" cy="261610"/>
          </a:xfrm>
          <a:prstGeom prst="rect">
            <a:avLst/>
          </a:prstGeom>
          <a:noFill/>
        </p:spPr>
        <p:txBody>
          <a:bodyPr wrap="square" rtlCol="0">
            <a:spAutoFit/>
          </a:bodyPr>
          <a:lstStyle/>
          <a:p>
            <a:r>
              <a:rPr kumimoji="1" lang="en-US" altLang="ja-JP" sz="1100" b="1" dirty="0"/>
              <a:t>3-4. Inbound Operation Diagram</a:t>
            </a:r>
            <a:endParaRPr lang="en-US" altLang="ja-JP" sz="1100" b="1" dirty="0">
              <a:solidFill>
                <a:schemeClr val="tx1"/>
              </a:solidFill>
            </a:endParaRPr>
          </a:p>
        </p:txBody>
      </p:sp>
      <p:grpSp>
        <p:nvGrpSpPr>
          <p:cNvPr id="56" name="Group 55">
            <a:extLst>
              <a:ext uri="{FF2B5EF4-FFF2-40B4-BE49-F238E27FC236}">
                <a16:creationId xmlns:a16="http://schemas.microsoft.com/office/drawing/2014/main" id="{08FD8043-7404-40B4-B97B-9396A517C678}"/>
              </a:ext>
            </a:extLst>
          </p:cNvPr>
          <p:cNvGrpSpPr/>
          <p:nvPr/>
        </p:nvGrpSpPr>
        <p:grpSpPr>
          <a:xfrm>
            <a:off x="234661" y="5466944"/>
            <a:ext cx="6341608" cy="2085920"/>
            <a:chOff x="184160" y="788277"/>
            <a:chExt cx="11855876" cy="5353731"/>
          </a:xfrm>
        </p:grpSpPr>
        <p:sp>
          <p:nvSpPr>
            <p:cNvPr id="57" name="Rectangle: Rounded Corners 56">
              <a:extLst>
                <a:ext uri="{FF2B5EF4-FFF2-40B4-BE49-F238E27FC236}">
                  <a16:creationId xmlns:a16="http://schemas.microsoft.com/office/drawing/2014/main" id="{A82960F7-2159-44D7-9B2E-1FC1552E17F2}"/>
                </a:ext>
              </a:extLst>
            </p:cNvPr>
            <p:cNvSpPr/>
            <p:nvPr/>
          </p:nvSpPr>
          <p:spPr>
            <a:xfrm>
              <a:off x="10960036" y="2318467"/>
              <a:ext cx="108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Cold</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58" name="Rectangle: Rounded Corners 57">
              <a:extLst>
                <a:ext uri="{FF2B5EF4-FFF2-40B4-BE49-F238E27FC236}">
                  <a16:creationId xmlns:a16="http://schemas.microsoft.com/office/drawing/2014/main" id="{6F456D10-95B3-4157-B8C0-4E3A469B790E}"/>
                </a:ext>
              </a:extLst>
            </p:cNvPr>
            <p:cNvSpPr/>
            <p:nvPr/>
          </p:nvSpPr>
          <p:spPr>
            <a:xfrm>
              <a:off x="10960036" y="1736299"/>
              <a:ext cx="108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Frozen</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59" name="Rectangle: Rounded Corners 58">
              <a:extLst>
                <a:ext uri="{FF2B5EF4-FFF2-40B4-BE49-F238E27FC236}">
                  <a16:creationId xmlns:a16="http://schemas.microsoft.com/office/drawing/2014/main" id="{C90B1F3D-D337-4B18-A5A9-D159A02ECBB2}"/>
                </a:ext>
              </a:extLst>
            </p:cNvPr>
            <p:cNvSpPr/>
            <p:nvPr/>
          </p:nvSpPr>
          <p:spPr>
            <a:xfrm>
              <a:off x="10960036" y="2900635"/>
              <a:ext cx="108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Dry</a:t>
              </a:r>
              <a:endParaRPr lang="th-TH" sz="600" dirty="0">
                <a:solidFill>
                  <a:schemeClr val="accent6">
                    <a:lumMod val="75000"/>
                  </a:schemeClr>
                </a:solidFill>
                <a:latin typeface="Roboto" panose="02000000000000000000" pitchFamily="2" charset="0"/>
                <a:ea typeface="Roboto" panose="02000000000000000000" pitchFamily="2" charset="0"/>
              </a:endParaRPr>
            </a:p>
          </p:txBody>
        </p:sp>
        <p:grpSp>
          <p:nvGrpSpPr>
            <p:cNvPr id="60" name="Group 59">
              <a:extLst>
                <a:ext uri="{FF2B5EF4-FFF2-40B4-BE49-F238E27FC236}">
                  <a16:creationId xmlns:a16="http://schemas.microsoft.com/office/drawing/2014/main" id="{3EBB761F-3B23-422C-AAAF-1D9F7548A407}"/>
                </a:ext>
              </a:extLst>
            </p:cNvPr>
            <p:cNvGrpSpPr/>
            <p:nvPr/>
          </p:nvGrpSpPr>
          <p:grpSpPr>
            <a:xfrm>
              <a:off x="184160" y="788277"/>
              <a:ext cx="10775876" cy="5353731"/>
              <a:chOff x="184160" y="788277"/>
              <a:chExt cx="10775876" cy="5353731"/>
            </a:xfrm>
          </p:grpSpPr>
          <p:sp>
            <p:nvSpPr>
              <p:cNvPr id="61" name="Rectangle: Rounded Corners 60">
                <a:extLst>
                  <a:ext uri="{FF2B5EF4-FFF2-40B4-BE49-F238E27FC236}">
                    <a16:creationId xmlns:a16="http://schemas.microsoft.com/office/drawing/2014/main" id="{DAA0A1FA-8B62-4C2C-AB41-B6B648B18143}"/>
                  </a:ext>
                </a:extLst>
              </p:cNvPr>
              <p:cNvSpPr/>
              <p:nvPr/>
            </p:nvSpPr>
            <p:spPr>
              <a:xfrm>
                <a:off x="184160" y="788277"/>
                <a:ext cx="144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Outbound</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62" name="Rectangle: Rounded Corners 61">
                <a:extLst>
                  <a:ext uri="{FF2B5EF4-FFF2-40B4-BE49-F238E27FC236}">
                    <a16:creationId xmlns:a16="http://schemas.microsoft.com/office/drawing/2014/main" id="{9964FEE8-01A8-4B75-B067-705F7C127F4E}"/>
                  </a:ext>
                </a:extLst>
              </p:cNvPr>
              <p:cNvSpPr/>
              <p:nvPr/>
            </p:nvSpPr>
            <p:spPr>
              <a:xfrm>
                <a:off x="1411965" y="1437001"/>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To Customer</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63" name="Rectangle: Rounded Corners 62">
                <a:extLst>
                  <a:ext uri="{FF2B5EF4-FFF2-40B4-BE49-F238E27FC236}">
                    <a16:creationId xmlns:a16="http://schemas.microsoft.com/office/drawing/2014/main" id="{B2154977-9387-4D59-854B-18C735074B48}"/>
                  </a:ext>
                </a:extLst>
              </p:cNvPr>
              <p:cNvSpPr/>
              <p:nvPr/>
            </p:nvSpPr>
            <p:spPr>
              <a:xfrm>
                <a:off x="511964" y="1967734"/>
                <a:ext cx="144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SO rom SAP </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64" name="Rectangle: Rounded Corners 63">
                <a:extLst>
                  <a:ext uri="{FF2B5EF4-FFF2-40B4-BE49-F238E27FC236}">
                    <a16:creationId xmlns:a16="http://schemas.microsoft.com/office/drawing/2014/main" id="{48FE5284-DAD5-462B-8E2E-75A41605F4FF}"/>
                  </a:ext>
                </a:extLst>
              </p:cNvPr>
              <p:cNvSpPr/>
              <p:nvPr/>
            </p:nvSpPr>
            <p:spPr>
              <a:xfrm>
                <a:off x="2669040" y="2318468"/>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Batch Picking FG</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65" name="Rectangle: Rounded Corners 64">
                <a:extLst>
                  <a:ext uri="{FF2B5EF4-FFF2-40B4-BE49-F238E27FC236}">
                    <a16:creationId xmlns:a16="http://schemas.microsoft.com/office/drawing/2014/main" id="{7F0D7EC8-4008-4D02-B66E-4F836B8CB67A}"/>
                  </a:ext>
                </a:extLst>
              </p:cNvPr>
              <p:cNvSpPr/>
              <p:nvPr/>
            </p:nvSpPr>
            <p:spPr>
              <a:xfrm>
                <a:off x="2669040" y="2900636"/>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Move to Packing</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66" name="Connector: Elbow 65">
                <a:extLst>
                  <a:ext uri="{FF2B5EF4-FFF2-40B4-BE49-F238E27FC236}">
                    <a16:creationId xmlns:a16="http://schemas.microsoft.com/office/drawing/2014/main" id="{EBA4E6F8-E85A-40EC-A5E8-15E99D155185}"/>
                  </a:ext>
                </a:extLst>
              </p:cNvPr>
              <p:cNvCxnSpPr>
                <a:stCxn id="62" idx="2"/>
                <a:endCxn id="64" idx="1"/>
              </p:cNvCxnSpPr>
              <p:nvPr/>
            </p:nvCxnSpPr>
            <p:spPr>
              <a:xfrm rot="16200000" flipH="1">
                <a:off x="2139769" y="1969196"/>
                <a:ext cx="701467" cy="357075"/>
              </a:xfrm>
              <a:prstGeom prst="bentConnector2">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67" name="Connector: Elbow 66">
                <a:extLst>
                  <a:ext uri="{FF2B5EF4-FFF2-40B4-BE49-F238E27FC236}">
                    <a16:creationId xmlns:a16="http://schemas.microsoft.com/office/drawing/2014/main" id="{F5B9C583-B26C-4DD9-B5F3-CCA052430DAC}"/>
                  </a:ext>
                </a:extLst>
              </p:cNvPr>
              <p:cNvCxnSpPr>
                <a:stCxn id="62" idx="2"/>
                <a:endCxn id="63" idx="3"/>
              </p:cNvCxnSpPr>
              <p:nvPr/>
            </p:nvCxnSpPr>
            <p:spPr>
              <a:xfrm rot="5400000">
                <a:off x="1956599" y="1792367"/>
                <a:ext cx="350733" cy="360001"/>
              </a:xfrm>
              <a:prstGeom prst="bentConnector2">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68" name="Connector: Elbow 67">
                <a:extLst>
                  <a:ext uri="{FF2B5EF4-FFF2-40B4-BE49-F238E27FC236}">
                    <a16:creationId xmlns:a16="http://schemas.microsoft.com/office/drawing/2014/main" id="{CDD88008-C4FB-4ED6-8DC0-73627FFB6885}"/>
                  </a:ext>
                </a:extLst>
              </p:cNvPr>
              <p:cNvCxnSpPr>
                <a:stCxn id="62" idx="2"/>
                <a:endCxn id="65" idx="1"/>
              </p:cNvCxnSpPr>
              <p:nvPr/>
            </p:nvCxnSpPr>
            <p:spPr>
              <a:xfrm rot="16200000" flipH="1">
                <a:off x="1848685" y="2260280"/>
                <a:ext cx="1283635" cy="357075"/>
              </a:xfrm>
              <a:prstGeom prst="bentConnector2">
                <a:avLst/>
              </a:prstGeom>
              <a:ln w="19050">
                <a:solidFill>
                  <a:schemeClr val="accent5">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69" name="Rectangle: Rounded Corners 68">
                <a:extLst>
                  <a:ext uri="{FF2B5EF4-FFF2-40B4-BE49-F238E27FC236}">
                    <a16:creationId xmlns:a16="http://schemas.microsoft.com/office/drawing/2014/main" id="{70B5974C-9CE4-47CF-9D23-DA581D1D0463}"/>
                  </a:ext>
                </a:extLst>
              </p:cNvPr>
              <p:cNvSpPr/>
              <p:nvPr/>
            </p:nvSpPr>
            <p:spPr>
              <a:xfrm>
                <a:off x="2669040" y="3482804"/>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Print SO / Set Bo</a:t>
                </a: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x</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70" name="Connector: Elbow 69">
                <a:extLst>
                  <a:ext uri="{FF2B5EF4-FFF2-40B4-BE49-F238E27FC236}">
                    <a16:creationId xmlns:a16="http://schemas.microsoft.com/office/drawing/2014/main" id="{C271C65E-8003-474E-8801-B6FF6C479026}"/>
                  </a:ext>
                </a:extLst>
              </p:cNvPr>
              <p:cNvCxnSpPr>
                <a:cxnSpLocks/>
                <a:stCxn id="97" idx="2"/>
                <a:endCxn id="63" idx="2"/>
              </p:cNvCxnSpPr>
              <p:nvPr/>
            </p:nvCxnSpPr>
            <p:spPr>
              <a:xfrm rot="5400000" flipH="1">
                <a:off x="769759" y="2789940"/>
                <a:ext cx="3261485" cy="2337075"/>
              </a:xfrm>
              <a:prstGeom prst="bentConnector3">
                <a:avLst>
                  <a:gd name="adj1" fmla="val -7009"/>
                </a:avLst>
              </a:prstGeom>
              <a:ln w="19050">
                <a:solidFill>
                  <a:schemeClr val="accent2">
                    <a:lumMod val="60000"/>
                    <a:lumOff val="4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B1EC6CF9-5F5F-4219-8CCA-2F0282D1A656}"/>
                  </a:ext>
                </a:extLst>
              </p:cNvPr>
              <p:cNvSpPr/>
              <p:nvPr/>
            </p:nvSpPr>
            <p:spPr>
              <a:xfrm>
                <a:off x="5016000" y="2318467"/>
                <a:ext cx="108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Cold</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72" name="Rectangle: Rounded Corners 71">
                <a:extLst>
                  <a:ext uri="{FF2B5EF4-FFF2-40B4-BE49-F238E27FC236}">
                    <a16:creationId xmlns:a16="http://schemas.microsoft.com/office/drawing/2014/main" id="{2C092E94-652F-4F8D-9195-A8D477155737}"/>
                  </a:ext>
                </a:extLst>
              </p:cNvPr>
              <p:cNvSpPr/>
              <p:nvPr/>
            </p:nvSpPr>
            <p:spPr>
              <a:xfrm>
                <a:off x="5016000" y="1736299"/>
                <a:ext cx="108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Frozen</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73" name="Rectangle: Rounded Corners 72">
                <a:extLst>
                  <a:ext uri="{FF2B5EF4-FFF2-40B4-BE49-F238E27FC236}">
                    <a16:creationId xmlns:a16="http://schemas.microsoft.com/office/drawing/2014/main" id="{F728DD3E-A0B5-407C-AB80-858BC45FAB1E}"/>
                  </a:ext>
                </a:extLst>
              </p:cNvPr>
              <p:cNvSpPr/>
              <p:nvPr/>
            </p:nvSpPr>
            <p:spPr>
              <a:xfrm>
                <a:off x="5016000" y="2900635"/>
                <a:ext cx="108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Dry</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74" name="Straight Connector 73">
                <a:extLst>
                  <a:ext uri="{FF2B5EF4-FFF2-40B4-BE49-F238E27FC236}">
                    <a16:creationId xmlns:a16="http://schemas.microsoft.com/office/drawing/2014/main" id="{77E9959D-BB1E-4531-A174-92E7CBED7E97}"/>
                  </a:ext>
                </a:extLst>
              </p:cNvPr>
              <p:cNvCxnSpPr>
                <a:cxnSpLocks/>
                <a:endCxn id="71" idx="1"/>
              </p:cNvCxnSpPr>
              <p:nvPr/>
            </p:nvCxnSpPr>
            <p:spPr>
              <a:xfrm>
                <a:off x="4469040" y="2498467"/>
                <a:ext cx="546960" cy="0"/>
              </a:xfrm>
              <a:prstGeom prst="line">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cxnSp>
            <p:nvCxnSpPr>
              <p:cNvPr id="75" name="Connector: Elbow 74">
                <a:extLst>
                  <a:ext uri="{FF2B5EF4-FFF2-40B4-BE49-F238E27FC236}">
                    <a16:creationId xmlns:a16="http://schemas.microsoft.com/office/drawing/2014/main" id="{4E28884D-A9E4-4F06-8138-A427D7F43277}"/>
                  </a:ext>
                </a:extLst>
              </p:cNvPr>
              <p:cNvCxnSpPr>
                <a:cxnSpLocks/>
                <a:endCxn id="72" idx="1"/>
              </p:cNvCxnSpPr>
              <p:nvPr/>
            </p:nvCxnSpPr>
            <p:spPr>
              <a:xfrm flipV="1">
                <a:off x="4469040" y="1916299"/>
                <a:ext cx="546960" cy="582168"/>
              </a:xfrm>
              <a:prstGeom prst="bentConnector3">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cxnSp>
            <p:nvCxnSpPr>
              <p:cNvPr id="76" name="Connector: Elbow 75">
                <a:extLst>
                  <a:ext uri="{FF2B5EF4-FFF2-40B4-BE49-F238E27FC236}">
                    <a16:creationId xmlns:a16="http://schemas.microsoft.com/office/drawing/2014/main" id="{74F635B9-60DB-4972-B618-96D794D202E3}"/>
                  </a:ext>
                </a:extLst>
              </p:cNvPr>
              <p:cNvCxnSpPr>
                <a:cxnSpLocks/>
                <a:stCxn id="64" idx="3"/>
                <a:endCxn id="73" idx="1"/>
              </p:cNvCxnSpPr>
              <p:nvPr/>
            </p:nvCxnSpPr>
            <p:spPr>
              <a:xfrm>
                <a:off x="4469040" y="2498468"/>
                <a:ext cx="546960" cy="582167"/>
              </a:xfrm>
              <a:prstGeom prst="bentConnector3">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sp>
            <p:nvSpPr>
              <p:cNvPr id="77" name="Rectangle: Rounded Corners 76">
                <a:extLst>
                  <a:ext uri="{FF2B5EF4-FFF2-40B4-BE49-F238E27FC236}">
                    <a16:creationId xmlns:a16="http://schemas.microsoft.com/office/drawing/2014/main" id="{1BC9F117-791D-4D35-B363-B6CD002AB689}"/>
                  </a:ext>
                </a:extLst>
              </p:cNvPr>
              <p:cNvSpPr/>
              <p:nvPr/>
            </p:nvSpPr>
            <p:spPr>
              <a:xfrm>
                <a:off x="7372125" y="1437001"/>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To Production</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78" name="Rectangle: Rounded Corners 77">
                <a:extLst>
                  <a:ext uri="{FF2B5EF4-FFF2-40B4-BE49-F238E27FC236}">
                    <a16:creationId xmlns:a16="http://schemas.microsoft.com/office/drawing/2014/main" id="{AF274CFC-0BCF-4F47-B31B-A79B51FDCC7B}"/>
                  </a:ext>
                </a:extLst>
              </p:cNvPr>
              <p:cNvSpPr/>
              <p:nvPr/>
            </p:nvSpPr>
            <p:spPr>
              <a:xfrm>
                <a:off x="6472125" y="1967734"/>
                <a:ext cx="144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PD From ERP </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79" name="Rectangle: Rounded Corners 78">
                <a:extLst>
                  <a:ext uri="{FF2B5EF4-FFF2-40B4-BE49-F238E27FC236}">
                    <a16:creationId xmlns:a16="http://schemas.microsoft.com/office/drawing/2014/main" id="{7685DABB-9B8D-464A-918B-A3F57E1776FB}"/>
                  </a:ext>
                </a:extLst>
              </p:cNvPr>
              <p:cNvSpPr/>
              <p:nvPr/>
            </p:nvSpPr>
            <p:spPr>
              <a:xfrm>
                <a:off x="8629200" y="2318468"/>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Picking Mat./PD</a:t>
                </a:r>
                <a:endParaRPr lang="th-TH" sz="600" dirty="0">
                  <a:solidFill>
                    <a:schemeClr val="accent6">
                      <a:lumMod val="75000"/>
                    </a:schemeClr>
                  </a:solidFill>
                  <a:latin typeface="Roboto" panose="02000000000000000000" pitchFamily="2" charset="0"/>
                  <a:ea typeface="Roboto" panose="02000000000000000000" pitchFamily="2" charset="0"/>
                </a:endParaRPr>
              </a:p>
            </p:txBody>
          </p:sp>
          <p:sp>
            <p:nvSpPr>
              <p:cNvPr id="80" name="Rectangle: Rounded Corners 79">
                <a:extLst>
                  <a:ext uri="{FF2B5EF4-FFF2-40B4-BE49-F238E27FC236}">
                    <a16:creationId xmlns:a16="http://schemas.microsoft.com/office/drawing/2014/main" id="{AA2B2346-B313-4487-9099-60B71C8978CE}"/>
                  </a:ext>
                </a:extLst>
              </p:cNvPr>
              <p:cNvSpPr/>
              <p:nvPr/>
            </p:nvSpPr>
            <p:spPr>
              <a:xfrm>
                <a:off x="8629200" y="2900636"/>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Move to production</a:t>
                </a:r>
                <a:endParaRPr lang="th-TH" sz="600" dirty="0">
                  <a:solidFill>
                    <a:schemeClr val="accent6">
                      <a:lumMod val="75000"/>
                    </a:schemeClr>
                  </a:solidFill>
                  <a:latin typeface="Roboto" panose="02000000000000000000" pitchFamily="2" charset="0"/>
                  <a:ea typeface="Roboto" panose="02000000000000000000" pitchFamily="2" charset="0"/>
                </a:endParaRPr>
              </a:p>
            </p:txBody>
          </p:sp>
          <p:cxnSp>
            <p:nvCxnSpPr>
              <p:cNvPr id="81" name="Connector: Elbow 80">
                <a:extLst>
                  <a:ext uri="{FF2B5EF4-FFF2-40B4-BE49-F238E27FC236}">
                    <a16:creationId xmlns:a16="http://schemas.microsoft.com/office/drawing/2014/main" id="{6922F072-6C6D-4899-8A7F-E733DAB2E33A}"/>
                  </a:ext>
                </a:extLst>
              </p:cNvPr>
              <p:cNvCxnSpPr>
                <a:stCxn id="77" idx="2"/>
                <a:endCxn id="79" idx="1"/>
              </p:cNvCxnSpPr>
              <p:nvPr/>
            </p:nvCxnSpPr>
            <p:spPr>
              <a:xfrm rot="16200000" flipH="1">
                <a:off x="8099929" y="1969196"/>
                <a:ext cx="701467" cy="357075"/>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82" name="Connector: Elbow 81">
                <a:extLst>
                  <a:ext uri="{FF2B5EF4-FFF2-40B4-BE49-F238E27FC236}">
                    <a16:creationId xmlns:a16="http://schemas.microsoft.com/office/drawing/2014/main" id="{6F24ACF5-256D-49E9-A8BD-626B22D7FF83}"/>
                  </a:ext>
                </a:extLst>
              </p:cNvPr>
              <p:cNvCxnSpPr>
                <a:stCxn id="77" idx="2"/>
                <a:endCxn id="78" idx="3"/>
              </p:cNvCxnSpPr>
              <p:nvPr/>
            </p:nvCxnSpPr>
            <p:spPr>
              <a:xfrm rot="5400000">
                <a:off x="7916759" y="1792367"/>
                <a:ext cx="350733" cy="360000"/>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83" name="Connector: Elbow 82">
                <a:extLst>
                  <a:ext uri="{FF2B5EF4-FFF2-40B4-BE49-F238E27FC236}">
                    <a16:creationId xmlns:a16="http://schemas.microsoft.com/office/drawing/2014/main" id="{82971038-DD7B-4E0B-8A44-DE8C7B958908}"/>
                  </a:ext>
                </a:extLst>
              </p:cNvPr>
              <p:cNvCxnSpPr>
                <a:stCxn id="77" idx="2"/>
                <a:endCxn id="80" idx="1"/>
              </p:cNvCxnSpPr>
              <p:nvPr/>
            </p:nvCxnSpPr>
            <p:spPr>
              <a:xfrm rot="16200000" flipH="1">
                <a:off x="7808845" y="2260280"/>
                <a:ext cx="1283635" cy="357075"/>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84" name="Rectangle: Rounded Corners 83">
                <a:extLst>
                  <a:ext uri="{FF2B5EF4-FFF2-40B4-BE49-F238E27FC236}">
                    <a16:creationId xmlns:a16="http://schemas.microsoft.com/office/drawing/2014/main" id="{9E41FAB4-5B8E-48A2-BCAB-B340B0EC5324}"/>
                  </a:ext>
                </a:extLst>
              </p:cNvPr>
              <p:cNvSpPr/>
              <p:nvPr/>
            </p:nvSpPr>
            <p:spPr>
              <a:xfrm>
                <a:off x="8629200" y="3482804"/>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Inbound to FG Store</a:t>
                </a:r>
                <a:endParaRPr lang="th-TH" sz="600" dirty="0">
                  <a:solidFill>
                    <a:schemeClr val="accent6">
                      <a:lumMod val="75000"/>
                    </a:schemeClr>
                  </a:solidFill>
                  <a:latin typeface="Roboto" panose="02000000000000000000" pitchFamily="2" charset="0"/>
                  <a:ea typeface="Roboto" panose="02000000000000000000" pitchFamily="2" charset="0"/>
                </a:endParaRPr>
              </a:p>
            </p:txBody>
          </p:sp>
          <p:cxnSp>
            <p:nvCxnSpPr>
              <p:cNvPr id="85" name="Connector: Elbow 84">
                <a:extLst>
                  <a:ext uri="{FF2B5EF4-FFF2-40B4-BE49-F238E27FC236}">
                    <a16:creationId xmlns:a16="http://schemas.microsoft.com/office/drawing/2014/main" id="{13B1AD29-F6D5-4715-BC6C-5A01A918317C}"/>
                  </a:ext>
                </a:extLst>
              </p:cNvPr>
              <p:cNvCxnSpPr>
                <a:stCxn id="77" idx="2"/>
                <a:endCxn id="84" idx="1"/>
              </p:cNvCxnSpPr>
              <p:nvPr/>
            </p:nvCxnSpPr>
            <p:spPr>
              <a:xfrm rot="16200000" flipH="1">
                <a:off x="7517761" y="2551364"/>
                <a:ext cx="1865803" cy="357075"/>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sp>
            <p:nvSpPr>
              <p:cNvPr id="86" name="Rectangle: Rounded Corners 85">
                <a:extLst>
                  <a:ext uri="{FF2B5EF4-FFF2-40B4-BE49-F238E27FC236}">
                    <a16:creationId xmlns:a16="http://schemas.microsoft.com/office/drawing/2014/main" id="{7B803F91-B951-4AB6-9AD8-090D113E9816}"/>
                  </a:ext>
                </a:extLst>
              </p:cNvPr>
              <p:cNvSpPr/>
              <p:nvPr/>
            </p:nvSpPr>
            <p:spPr>
              <a:xfrm>
                <a:off x="8629200" y="4064972"/>
                <a:ext cx="1800000" cy="360000"/>
              </a:xfrm>
              <a:prstGeom prst="roundRect">
                <a:avLst>
                  <a:gd name="adj" fmla="val 9058"/>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Update to ERP/PD</a:t>
                </a:r>
                <a:endParaRPr lang="th-TH" sz="600" dirty="0">
                  <a:solidFill>
                    <a:schemeClr val="accent6">
                      <a:lumMod val="75000"/>
                    </a:schemeClr>
                  </a:solidFill>
                  <a:latin typeface="Roboto" panose="02000000000000000000" pitchFamily="2" charset="0"/>
                  <a:ea typeface="Roboto" panose="02000000000000000000" pitchFamily="2" charset="0"/>
                </a:endParaRPr>
              </a:p>
            </p:txBody>
          </p:sp>
          <p:cxnSp>
            <p:nvCxnSpPr>
              <p:cNvPr id="87" name="Connector: Elbow 86">
                <a:extLst>
                  <a:ext uri="{FF2B5EF4-FFF2-40B4-BE49-F238E27FC236}">
                    <a16:creationId xmlns:a16="http://schemas.microsoft.com/office/drawing/2014/main" id="{25A879C3-0E18-48F4-BCE6-D179BC71E213}"/>
                  </a:ext>
                </a:extLst>
              </p:cNvPr>
              <p:cNvCxnSpPr>
                <a:stCxn id="77" idx="2"/>
                <a:endCxn id="86" idx="1"/>
              </p:cNvCxnSpPr>
              <p:nvPr/>
            </p:nvCxnSpPr>
            <p:spPr>
              <a:xfrm rot="16200000" flipH="1">
                <a:off x="7226677" y="2842448"/>
                <a:ext cx="2447971" cy="357075"/>
              </a:xfrm>
              <a:prstGeom prst="bentConnector2">
                <a:avLst/>
              </a:prstGeom>
              <a:ln w="19050">
                <a:solidFill>
                  <a:schemeClr val="accent6">
                    <a:lumMod val="75000"/>
                  </a:schemeClr>
                </a:solidFill>
                <a:headEnd type="oval" w="med" len="med"/>
                <a:tailEnd type="oval" w="med" len="med"/>
              </a:ln>
            </p:spPr>
            <p:style>
              <a:lnRef idx="2">
                <a:schemeClr val="accent2"/>
              </a:lnRef>
              <a:fillRef idx="1">
                <a:schemeClr val="lt1"/>
              </a:fillRef>
              <a:effectRef idx="0">
                <a:schemeClr val="accent2"/>
              </a:effectRef>
              <a:fontRef idx="minor">
                <a:schemeClr val="dk1"/>
              </a:fontRef>
            </p:style>
          </p:cxnSp>
          <p:cxnSp>
            <p:nvCxnSpPr>
              <p:cNvPr id="88" name="Connector: Elbow 87">
                <a:extLst>
                  <a:ext uri="{FF2B5EF4-FFF2-40B4-BE49-F238E27FC236}">
                    <a16:creationId xmlns:a16="http://schemas.microsoft.com/office/drawing/2014/main" id="{0D6ABF7E-BE26-473C-ADE8-34F03E2E416C}"/>
                  </a:ext>
                </a:extLst>
              </p:cNvPr>
              <p:cNvCxnSpPr>
                <a:stCxn id="86" idx="2"/>
                <a:endCxn id="78" idx="2"/>
              </p:cNvCxnSpPr>
              <p:nvPr/>
            </p:nvCxnSpPr>
            <p:spPr>
              <a:xfrm rot="5400000" flipH="1">
                <a:off x="7312044" y="2207816"/>
                <a:ext cx="2097238" cy="2337075"/>
              </a:xfrm>
              <a:prstGeom prst="bentConnector3">
                <a:avLst>
                  <a:gd name="adj1" fmla="val -10900"/>
                </a:avLst>
              </a:prstGeom>
              <a:ln w="19050">
                <a:solidFill>
                  <a:schemeClr val="accent2">
                    <a:lumMod val="60000"/>
                    <a:lumOff val="4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A5A0162-016C-46F7-B668-48D733C64ADA}"/>
                  </a:ext>
                </a:extLst>
              </p:cNvPr>
              <p:cNvCxnSpPr>
                <a:cxnSpLocks/>
                <a:endCxn id="57" idx="1"/>
              </p:cNvCxnSpPr>
              <p:nvPr/>
            </p:nvCxnSpPr>
            <p:spPr>
              <a:xfrm>
                <a:off x="10413076" y="2498467"/>
                <a:ext cx="546960" cy="0"/>
              </a:xfrm>
              <a:prstGeom prst="line">
                <a:avLst/>
              </a:prstGeom>
              <a:ln w="19050">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A04392D2-39A2-4E10-8810-F560DC8368EC}"/>
                  </a:ext>
                </a:extLst>
              </p:cNvPr>
              <p:cNvCxnSpPr>
                <a:cxnSpLocks/>
                <a:endCxn id="58" idx="1"/>
              </p:cNvCxnSpPr>
              <p:nvPr/>
            </p:nvCxnSpPr>
            <p:spPr>
              <a:xfrm flipV="1">
                <a:off x="10413076" y="1916299"/>
                <a:ext cx="546960" cy="582168"/>
              </a:xfrm>
              <a:prstGeom prst="bentConnector3">
                <a:avLst/>
              </a:prstGeom>
              <a:ln w="19050">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34D5FC1F-36D1-46E5-A7F1-C7165C85F85A}"/>
                  </a:ext>
                </a:extLst>
              </p:cNvPr>
              <p:cNvCxnSpPr>
                <a:cxnSpLocks/>
                <a:endCxn id="59" idx="1"/>
              </p:cNvCxnSpPr>
              <p:nvPr/>
            </p:nvCxnSpPr>
            <p:spPr>
              <a:xfrm>
                <a:off x="10413076" y="2498467"/>
                <a:ext cx="546960" cy="582168"/>
              </a:xfrm>
              <a:prstGeom prst="bentConnector3">
                <a:avLst/>
              </a:prstGeom>
              <a:ln w="19050">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E65ABB48-DCA2-4A67-9719-F4103757F488}"/>
                  </a:ext>
                </a:extLst>
              </p:cNvPr>
              <p:cNvSpPr/>
              <p:nvPr/>
            </p:nvSpPr>
            <p:spPr>
              <a:xfrm>
                <a:off x="3850582" y="4064972"/>
                <a:ext cx="108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Scan FG</a:t>
                </a:r>
                <a:endParaRPr lang="th-TH" sz="600" dirty="0">
                  <a:solidFill>
                    <a:schemeClr val="accent5">
                      <a:lumMod val="75000"/>
                    </a:schemeClr>
                  </a:solidFill>
                  <a:latin typeface="Roboto" panose="02000000000000000000" pitchFamily="2" charset="0"/>
                  <a:ea typeface="Roboto" panose="02000000000000000000" pitchFamily="2" charset="0"/>
                </a:endParaRPr>
              </a:p>
            </p:txBody>
          </p:sp>
          <p:sp>
            <p:nvSpPr>
              <p:cNvPr id="93" name="Rectangle: Rounded Corners 92">
                <a:extLst>
                  <a:ext uri="{FF2B5EF4-FFF2-40B4-BE49-F238E27FC236}">
                    <a16:creationId xmlns:a16="http://schemas.microsoft.com/office/drawing/2014/main" id="{B360975B-1314-4B95-A840-B89A16953E83}"/>
                  </a:ext>
                </a:extLst>
              </p:cNvPr>
              <p:cNvSpPr/>
              <p:nvPr/>
            </p:nvSpPr>
            <p:spPr>
              <a:xfrm>
                <a:off x="3850582" y="4647140"/>
                <a:ext cx="108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Scan SO</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94" name="Connector: Elbow 93">
                <a:extLst>
                  <a:ext uri="{FF2B5EF4-FFF2-40B4-BE49-F238E27FC236}">
                    <a16:creationId xmlns:a16="http://schemas.microsoft.com/office/drawing/2014/main" id="{0F87D2BD-1A8B-4EB3-9C7B-664D6624C72F}"/>
                  </a:ext>
                </a:extLst>
              </p:cNvPr>
              <p:cNvCxnSpPr>
                <a:stCxn id="69" idx="2"/>
                <a:endCxn id="92" idx="1"/>
              </p:cNvCxnSpPr>
              <p:nvPr/>
            </p:nvCxnSpPr>
            <p:spPr>
              <a:xfrm rot="16200000" flipH="1">
                <a:off x="3508727" y="3903117"/>
                <a:ext cx="402168" cy="281542"/>
              </a:xfrm>
              <a:prstGeom prst="bentConnector2">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cxnSp>
            <p:nvCxnSpPr>
              <p:cNvPr id="95" name="Connector: Elbow 94">
                <a:extLst>
                  <a:ext uri="{FF2B5EF4-FFF2-40B4-BE49-F238E27FC236}">
                    <a16:creationId xmlns:a16="http://schemas.microsoft.com/office/drawing/2014/main" id="{E6303DC6-27B8-4129-A2C6-DE40322A5018}"/>
                  </a:ext>
                </a:extLst>
              </p:cNvPr>
              <p:cNvCxnSpPr>
                <a:stCxn id="69" idx="2"/>
                <a:endCxn id="93" idx="1"/>
              </p:cNvCxnSpPr>
              <p:nvPr/>
            </p:nvCxnSpPr>
            <p:spPr>
              <a:xfrm rot="16200000" flipH="1">
                <a:off x="3217643" y="4194201"/>
                <a:ext cx="984336" cy="281542"/>
              </a:xfrm>
              <a:prstGeom prst="bentConnector2">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cxnSp>
            <p:nvCxnSpPr>
              <p:cNvPr id="96" name="Straight Connector 95">
                <a:extLst>
                  <a:ext uri="{FF2B5EF4-FFF2-40B4-BE49-F238E27FC236}">
                    <a16:creationId xmlns:a16="http://schemas.microsoft.com/office/drawing/2014/main" id="{ED187A44-F7D1-4625-82A1-175EF411D616}"/>
                  </a:ext>
                </a:extLst>
              </p:cNvPr>
              <p:cNvCxnSpPr>
                <a:stCxn id="65" idx="2"/>
                <a:endCxn id="69" idx="0"/>
              </p:cNvCxnSpPr>
              <p:nvPr/>
            </p:nvCxnSpPr>
            <p:spPr>
              <a:xfrm>
                <a:off x="3569040" y="3260636"/>
                <a:ext cx="0" cy="222168"/>
              </a:xfrm>
              <a:prstGeom prst="line">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sp>
            <p:nvSpPr>
              <p:cNvPr id="97" name="Rectangle: Rounded Corners 96">
                <a:extLst>
                  <a:ext uri="{FF2B5EF4-FFF2-40B4-BE49-F238E27FC236}">
                    <a16:creationId xmlns:a16="http://schemas.microsoft.com/office/drawing/2014/main" id="{C4A9D4FC-625A-468E-9DA1-3DF9B1EA1A6B}"/>
                  </a:ext>
                </a:extLst>
              </p:cNvPr>
              <p:cNvSpPr/>
              <p:nvPr/>
            </p:nvSpPr>
            <p:spPr>
              <a:xfrm>
                <a:off x="2669039" y="5229219"/>
                <a:ext cx="1800000" cy="360000"/>
              </a:xfrm>
              <a:prstGeom prst="roundRect">
                <a:avLst>
                  <a:gd name="adj" fmla="val 9058"/>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Update to ERP/SO</a:t>
                </a:r>
                <a:endParaRPr lang="th-TH" sz="600" dirty="0">
                  <a:solidFill>
                    <a:schemeClr val="accent5">
                      <a:lumMod val="75000"/>
                    </a:schemeClr>
                  </a:solidFill>
                  <a:latin typeface="Roboto" panose="02000000000000000000" pitchFamily="2" charset="0"/>
                  <a:ea typeface="Roboto" panose="02000000000000000000" pitchFamily="2" charset="0"/>
                </a:endParaRPr>
              </a:p>
            </p:txBody>
          </p:sp>
          <p:cxnSp>
            <p:nvCxnSpPr>
              <p:cNvPr id="98" name="Straight Connector 97">
                <a:extLst>
                  <a:ext uri="{FF2B5EF4-FFF2-40B4-BE49-F238E27FC236}">
                    <a16:creationId xmlns:a16="http://schemas.microsoft.com/office/drawing/2014/main" id="{893FBDF6-E4B5-4DAA-B4B8-73C375447C0C}"/>
                  </a:ext>
                </a:extLst>
              </p:cNvPr>
              <p:cNvCxnSpPr>
                <a:stCxn id="69" idx="2"/>
                <a:endCxn id="97" idx="0"/>
              </p:cNvCxnSpPr>
              <p:nvPr/>
            </p:nvCxnSpPr>
            <p:spPr>
              <a:xfrm flipH="1">
                <a:off x="3569039" y="3842804"/>
                <a:ext cx="1" cy="1386415"/>
              </a:xfrm>
              <a:prstGeom prst="line">
                <a:avLst/>
              </a:prstGeom>
              <a:ln w="19050">
                <a:solidFill>
                  <a:schemeClr val="accent5">
                    <a:lumMod val="75000"/>
                  </a:schemeClr>
                </a:solidFill>
              </a:ln>
            </p:spPr>
            <p:style>
              <a:lnRef idx="2">
                <a:schemeClr val="accent2"/>
              </a:lnRef>
              <a:fillRef idx="1">
                <a:schemeClr val="lt1"/>
              </a:fillRef>
              <a:effectRef idx="0">
                <a:schemeClr val="accent2"/>
              </a:effectRef>
              <a:fontRef idx="minor">
                <a:schemeClr val="dk1"/>
              </a:fontRef>
            </p:style>
          </p:cxnSp>
          <p:cxnSp>
            <p:nvCxnSpPr>
              <p:cNvPr id="99" name="Straight Connector 98">
                <a:extLst>
                  <a:ext uri="{FF2B5EF4-FFF2-40B4-BE49-F238E27FC236}">
                    <a16:creationId xmlns:a16="http://schemas.microsoft.com/office/drawing/2014/main" id="{31A2FA87-BE1E-4045-984B-214CBE7620E9}"/>
                  </a:ext>
                </a:extLst>
              </p:cNvPr>
              <p:cNvCxnSpPr/>
              <p:nvPr/>
            </p:nvCxnSpPr>
            <p:spPr>
              <a:xfrm>
                <a:off x="6314536" y="788277"/>
                <a:ext cx="0" cy="5353731"/>
              </a:xfrm>
              <a:prstGeom prst="line">
                <a:avLst/>
              </a:prstGeom>
              <a:ln w="28575">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grpSp>
    </p:spTree>
    <p:extLst>
      <p:ext uri="{BB962C8B-B14F-4D97-AF65-F5344CB8AC3E}">
        <p14:creationId xmlns:p14="http://schemas.microsoft.com/office/powerpoint/2010/main" val="63342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Officer</a:t>
            </a:r>
          </a:p>
        </p:txBody>
      </p:sp>
      <p:sp>
        <p:nvSpPr>
          <p:cNvPr id="5" name="正方形/長方形 4">
            <a:extLst>
              <a:ext uri="{FF2B5EF4-FFF2-40B4-BE49-F238E27FC236}">
                <a16:creationId xmlns:a16="http://schemas.microsoft.com/office/drawing/2014/main" id="{94ED63E0-7796-4F79-8CF2-BC4B5D78A78E}"/>
              </a:ext>
            </a:extLst>
          </p:cNvPr>
          <p:cNvSpPr/>
          <p:nvPr/>
        </p:nvSpPr>
        <p:spPr>
          <a:xfrm>
            <a:off x="468565" y="2972417"/>
            <a:ext cx="1505688" cy="6752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Data linkage is assumed to be linked in both Inbound and Outbound. Receive schedule data from EPR.</a:t>
            </a:r>
            <a:endParaRPr kumimoji="1" lang="ja-JP" altLang="en-US" sz="900" dirty="0">
              <a:solidFill>
                <a:schemeClr val="tx1"/>
              </a:solidFill>
            </a:endParaRPr>
          </a:p>
        </p:txBody>
      </p:sp>
      <p:cxnSp>
        <p:nvCxnSpPr>
          <p:cNvPr id="11" name="直線矢印コネクタ 10">
            <a:extLst>
              <a:ext uri="{FF2B5EF4-FFF2-40B4-BE49-F238E27FC236}">
                <a16:creationId xmlns:a16="http://schemas.microsoft.com/office/drawing/2014/main" id="{5E6B8C09-2FBE-418F-9E74-C1D3F96D5D81}"/>
              </a:ext>
            </a:extLst>
          </p:cNvPr>
          <p:cNvCxnSpPr>
            <a:cxnSpLocks/>
            <a:stCxn id="5" idx="3"/>
            <a:endCxn id="37" idx="1"/>
          </p:cNvCxnSpPr>
          <p:nvPr/>
        </p:nvCxnSpPr>
        <p:spPr>
          <a:xfrm>
            <a:off x="1974253" y="3310035"/>
            <a:ext cx="276402" cy="55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DF0591AD-D482-41BC-BA15-322BB8CD403B}"/>
              </a:ext>
            </a:extLst>
          </p:cNvPr>
          <p:cNvCxnSpPr>
            <a:cxnSpLocks/>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DC410EB-1C11-4849-8A7D-92340BF63370}"/>
              </a:ext>
            </a:extLst>
          </p:cNvPr>
          <p:cNvSpPr/>
          <p:nvPr/>
        </p:nvSpPr>
        <p:spPr>
          <a:xfrm>
            <a:off x="2108196" y="1343828"/>
            <a:ext cx="4410185"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Screen</a:t>
            </a: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4-1. Workflow Chart</a:t>
            </a:r>
          </a:p>
          <a:p>
            <a:r>
              <a:rPr kumimoji="1" lang="en-US" altLang="ja-JP" sz="1100" b="1" dirty="0"/>
              <a:t>4-1-1. Data linkage with Ebisu's ERP system and Pegasus</a:t>
            </a:r>
          </a:p>
        </p:txBody>
      </p:sp>
      <p:pic>
        <p:nvPicPr>
          <p:cNvPr id="37" name="Picture 36">
            <a:extLst>
              <a:ext uri="{FF2B5EF4-FFF2-40B4-BE49-F238E27FC236}">
                <a16:creationId xmlns:a16="http://schemas.microsoft.com/office/drawing/2014/main" id="{E9334144-62DB-4390-B603-EC1FC18903CC}"/>
              </a:ext>
            </a:extLst>
          </p:cNvPr>
          <p:cNvPicPr>
            <a:picLocks noChangeAspect="1"/>
          </p:cNvPicPr>
          <p:nvPr/>
        </p:nvPicPr>
        <p:blipFill>
          <a:blip r:embed="rId2"/>
          <a:stretch>
            <a:fillRect/>
          </a:stretch>
        </p:blipFill>
        <p:spPr>
          <a:xfrm>
            <a:off x="2250655" y="2171322"/>
            <a:ext cx="4164264" cy="2278535"/>
          </a:xfrm>
          <a:prstGeom prst="rect">
            <a:avLst/>
          </a:prstGeom>
        </p:spPr>
      </p:pic>
    </p:spTree>
    <p:extLst>
      <p:ext uri="{BB962C8B-B14F-4D97-AF65-F5344CB8AC3E}">
        <p14:creationId xmlns:p14="http://schemas.microsoft.com/office/powerpoint/2010/main" val="1218218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tx1"/>
          </a:solidFill>
        </a:ln>
      </a:spPr>
      <a:bodyPr rtlCol="0" anchor="ctr"/>
      <a:lstStyle>
        <a:defPPr algn="ctr">
          <a:defRPr kumimoji="1" sz="8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9146</TotalTime>
  <Words>2081</Words>
  <Application>Microsoft Office PowerPoint</Application>
  <PresentationFormat>A4 Paper (210x297 mm)</PresentationFormat>
  <Paragraphs>620</Paragraphs>
  <Slides>32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Meiryo UI</vt:lpstr>
      <vt:lpstr>游ゴシック</vt:lpstr>
      <vt:lpstr>Abadi</vt:lpstr>
      <vt:lpstr>AngsanaUPC</vt:lpstr>
      <vt:lpstr>Arial</vt:lpstr>
      <vt:lpstr>Calibri</vt:lpstr>
      <vt:lpstr>Roboto</vt:lpstr>
      <vt:lpstr>Office テーマ</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feegata1234@gmail.com</cp:lastModifiedBy>
  <cp:revision>326</cp:revision>
  <cp:lastPrinted>2021-04-06T00:34:24Z</cp:lastPrinted>
  <dcterms:created xsi:type="dcterms:W3CDTF">2021-03-06T04:05:57Z</dcterms:created>
  <dcterms:modified xsi:type="dcterms:W3CDTF">2023-07-04T00:57:00Z</dcterms:modified>
</cp:coreProperties>
</file>